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
      <p:font typeface="Montserra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6" roundtripDataSignature="AMtx7mi/3f4kac5FlJECNniwuKLjsGoX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E88B3C-7E21-4560-9EE3-56361CBB4A2E}">
  <a:tblStyle styleId="{8EE88B3C-7E21-4560-9EE3-56361CBB4A2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2" Type="http://schemas.openxmlformats.org/officeDocument/2006/relationships/font" Target="fonts/Montserrat-regular.fntdata"/><Relationship Id="rId41" Type="http://schemas.openxmlformats.org/officeDocument/2006/relationships/font" Target="fonts/Lato-boldItalic.fntdata"/><Relationship Id="rId22" Type="http://schemas.openxmlformats.org/officeDocument/2006/relationships/slide" Target="slides/slide16.xml"/><Relationship Id="rId44" Type="http://schemas.openxmlformats.org/officeDocument/2006/relationships/font" Target="fonts/Montserrat-italic.fntdata"/><Relationship Id="rId21" Type="http://schemas.openxmlformats.org/officeDocument/2006/relationships/slide" Target="slides/slide15.xml"/><Relationship Id="rId43" Type="http://schemas.openxmlformats.org/officeDocument/2006/relationships/font" Target="fonts/Montserrat-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bold.fntdata"/><Relationship Id="rId12" Type="http://schemas.openxmlformats.org/officeDocument/2006/relationships/slide" Target="slides/slide6.xml"/><Relationship Id="rId34" Type="http://schemas.openxmlformats.org/officeDocument/2006/relationships/font" Target="fonts/Raleway-regular.fntdata"/><Relationship Id="rId15" Type="http://schemas.openxmlformats.org/officeDocument/2006/relationships/slide" Target="slides/slide9.xml"/><Relationship Id="rId37" Type="http://schemas.openxmlformats.org/officeDocument/2006/relationships/font" Target="fonts/Raleway-boldItalic.fntdata"/><Relationship Id="rId14" Type="http://schemas.openxmlformats.org/officeDocument/2006/relationships/slide" Target="slides/slide8.xml"/><Relationship Id="rId36" Type="http://schemas.openxmlformats.org/officeDocument/2006/relationships/font" Target="fonts/Raleway-italic.fntdata"/><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8409bb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f8409bb95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d2720fd9d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fd2720fd9d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b7c9021aa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cb7c9021aa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b7c9021aa_2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cb7c9021aa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b81ab64cb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cb81ab64cb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b81ab64cb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cb81ab64cb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b81ab64cb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cb81ab64cb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b81ab64cb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cb81ab64cb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b81ab64c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cb81ab64cb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b81ab64c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cb81ab64cb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b81ab64cb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cb81ab64cb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b81ab64cb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cb81ab64cb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b81ab64cb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cb81ab64cb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b7c9021aa_2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cb7c9021aa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b7c9021aa_2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cb7c9021aa_2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b81ab64c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cb81ab64c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b81ab64cb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cb81ab64c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0534e0d9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100534e0d9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08f31aed7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1008f31aed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08f31aed7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008f31aed7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08f31aed7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1008f31aed7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b7c9021aa_2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cb7c9021aa_2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b7c9021aa_2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cb7c9021aa_2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8409bb95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f8409bb954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9"/>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9"/>
          <p:cNvGrpSpPr/>
          <p:nvPr/>
        </p:nvGrpSpPr>
        <p:grpSpPr>
          <a:xfrm>
            <a:off x="830392" y="1191256"/>
            <a:ext cx="745763" cy="45826"/>
            <a:chOff x="4580561" y="2589004"/>
            <a:chExt cx="1064464" cy="25200"/>
          </a:xfrm>
        </p:grpSpPr>
        <p:sp>
          <p:nvSpPr>
            <p:cNvPr id="12" name="Google Shape;12;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9"/>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9"/>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8"/>
          <p:cNvGrpSpPr/>
          <p:nvPr/>
        </p:nvGrpSpPr>
        <p:grpSpPr>
          <a:xfrm>
            <a:off x="830392" y="4169130"/>
            <a:ext cx="745763" cy="45826"/>
            <a:chOff x="4580561" y="2589004"/>
            <a:chExt cx="1064464" cy="25200"/>
          </a:xfrm>
        </p:grpSpPr>
        <p:sp>
          <p:nvSpPr>
            <p:cNvPr id="75" name="Google Shape;75;p3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8"/>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8"/>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0"/>
          <p:cNvGrpSpPr/>
          <p:nvPr/>
        </p:nvGrpSpPr>
        <p:grpSpPr>
          <a:xfrm>
            <a:off x="830392" y="1191256"/>
            <a:ext cx="745763" cy="45826"/>
            <a:chOff x="4580561" y="2589004"/>
            <a:chExt cx="1064464" cy="25200"/>
          </a:xfrm>
        </p:grpSpPr>
        <p:sp>
          <p:nvSpPr>
            <p:cNvPr id="20" name="Google Shape;20;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1"/>
          <p:cNvGrpSpPr/>
          <p:nvPr/>
        </p:nvGrpSpPr>
        <p:grpSpPr>
          <a:xfrm>
            <a:off x="830392" y="1191256"/>
            <a:ext cx="745763" cy="45826"/>
            <a:chOff x="4580561" y="2589004"/>
            <a:chExt cx="1064464" cy="25200"/>
          </a:xfrm>
        </p:grpSpPr>
        <p:sp>
          <p:nvSpPr>
            <p:cNvPr id="27" name="Google Shape;27;p3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2"/>
          <p:cNvGrpSpPr/>
          <p:nvPr/>
        </p:nvGrpSpPr>
        <p:grpSpPr>
          <a:xfrm>
            <a:off x="830392" y="1191256"/>
            <a:ext cx="745763" cy="45826"/>
            <a:chOff x="4580561" y="2589004"/>
            <a:chExt cx="1064464" cy="25200"/>
          </a:xfrm>
        </p:grpSpPr>
        <p:sp>
          <p:nvSpPr>
            <p:cNvPr id="34" name="Google Shape;34;p3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32"/>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32"/>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3"/>
          <p:cNvGrpSpPr/>
          <p:nvPr/>
        </p:nvGrpSpPr>
        <p:grpSpPr>
          <a:xfrm>
            <a:off x="830392" y="1191256"/>
            <a:ext cx="745763" cy="45826"/>
            <a:chOff x="4580561" y="2589004"/>
            <a:chExt cx="1064464" cy="25200"/>
          </a:xfrm>
        </p:grpSpPr>
        <p:sp>
          <p:nvSpPr>
            <p:cNvPr id="43" name="Google Shape;43;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4"/>
          <p:cNvGrpSpPr/>
          <p:nvPr/>
        </p:nvGrpSpPr>
        <p:grpSpPr>
          <a:xfrm>
            <a:off x="830392" y="1191256"/>
            <a:ext cx="745763" cy="45826"/>
            <a:chOff x="4580561" y="2589004"/>
            <a:chExt cx="1064464" cy="25200"/>
          </a:xfrm>
        </p:grpSpPr>
        <p:sp>
          <p:nvSpPr>
            <p:cNvPr id="50" name="Google Shape;50;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4"/>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34"/>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5"/>
          <p:cNvGrpSpPr/>
          <p:nvPr/>
        </p:nvGrpSpPr>
        <p:grpSpPr>
          <a:xfrm>
            <a:off x="830392" y="4169130"/>
            <a:ext cx="745763" cy="45826"/>
            <a:chOff x="4580561" y="2589004"/>
            <a:chExt cx="1064464" cy="25200"/>
          </a:xfrm>
        </p:grpSpPr>
        <p:sp>
          <p:nvSpPr>
            <p:cNvPr id="57" name="Google Shape;57;p3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6"/>
          <p:cNvGrpSpPr/>
          <p:nvPr/>
        </p:nvGrpSpPr>
        <p:grpSpPr>
          <a:xfrm>
            <a:off x="830392" y="1191256"/>
            <a:ext cx="745763" cy="45826"/>
            <a:chOff x="4580561" y="2589004"/>
            <a:chExt cx="1064464" cy="25200"/>
          </a:xfrm>
        </p:grpSpPr>
        <p:sp>
          <p:nvSpPr>
            <p:cNvPr id="64" name="Google Shape;64;p3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6"/>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36"/>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6"/>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7"/>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uanignaciocavalieri@gmail.com" TargetMode="External"/><Relationship Id="rId4" Type="http://schemas.openxmlformats.org/officeDocument/2006/relationships/hyperlink" Target="mailto:juanignaciocornet@gmail.com" TargetMode="External"/><Relationship Id="rId5" Type="http://schemas.openxmlformats.org/officeDocument/2006/relationships/hyperlink" Target="mailto:khodadad.pakdaman@gmail.com" TargetMode="External"/><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arxiv.org/pdf/1512.00567.pdf" TargetMode="External"/><Relationship Id="rId4" Type="http://schemas.openxmlformats.org/officeDocument/2006/relationships/hyperlink" Target="https://arxiv.org/pdf/1602.07261.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arxiv.org/pdf/1512.03385.pdf" TargetMode="Externa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hyperlink" Target="https://towardsdatascience.com/illustrated-10-cnn-architectures-95d78ace614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arxiv.org/pdf/1502.03167.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arxiv.org/pdf/1610.02357.pdf" TargetMode="External"/><Relationship Id="rId4" Type="http://schemas.openxmlformats.org/officeDocument/2006/relationships/hyperlink" Target="https://arxiv.org/pdf/1704.04861.pdf" TargetMode="External"/><Relationship Id="rId5" Type="http://schemas.openxmlformats.org/officeDocument/2006/relationships/hyperlink" Target="https://arxiv.org/pdf/1801.04381.pdf" TargetMode="External"/><Relationship Id="rId6" Type="http://schemas.openxmlformats.org/officeDocument/2006/relationships/hyperlink" Target="https://arxiv.org/pdf/1905.02244.pdf" TargetMode="External"/><Relationship Id="rId7" Type="http://schemas.openxmlformats.org/officeDocument/2006/relationships/hyperlink" Target="https://arxiv.org/pdf/1608.06993.pdf" TargetMode="External"/><Relationship Id="rId8" Type="http://schemas.openxmlformats.org/officeDocument/2006/relationships/hyperlink" Target="https://arxiv.org/pdf/1905.11946.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arxiv.org/pdf/1911.02685.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colab.research.google.com/drive/1t6ZsyHUNPe5OmwsuU51c8MID-mfecIT8?usp=sharing" TargetMode="External"/><Relationship Id="rId4" Type="http://schemas.openxmlformats.org/officeDocument/2006/relationships/hyperlink" Target="https://colab.research.google.com/drive/1_XT0iL-UuSx4qbORFj9KDJrd6_dJPnEp?usp=shar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colab.research.google.com/drive/1qMj4FuKZhQRvSIdxS5AmkaH5dIO075Dt?usp=sharing" TargetMode="External"/><Relationship Id="rId4" Type="http://schemas.openxmlformats.org/officeDocument/2006/relationships/hyperlink" Target="https://docs.google.com/forms/d/e/1FAIpQLSfft_6uKg4g7DuKFp6WpEY4KCkab74CwTH_rxveGGpW1zIy1Q/viewfor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s://arxiv.org/pdf/1409.4842.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hyperlink" Target="https://towardsdatascience.com/illustrated-10-cnn-architectures-95d78ace614d" TargetMode="External"/><Relationship Id="rId5" Type="http://schemas.openxmlformats.org/officeDocument/2006/relationships/image" Target="../media/image11.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f8409bb954_0_0"/>
          <p:cNvSpPr txBox="1"/>
          <p:nvPr/>
        </p:nvSpPr>
        <p:spPr>
          <a:xfrm>
            <a:off x="396150" y="1332700"/>
            <a:ext cx="85308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s" sz="2200" u="none" cap="none" strike="noStrike">
                <a:solidFill>
                  <a:srgbClr val="000000"/>
                </a:solidFill>
                <a:latin typeface="Montserrat"/>
                <a:ea typeface="Montserrat"/>
                <a:cs typeface="Montserrat"/>
                <a:sym typeface="Montserrat"/>
              </a:rPr>
              <a:t>Visión por Computadora II - CEAI - FIUBA</a:t>
            </a:r>
            <a:endParaRPr b="1" i="0" sz="2200" u="none" cap="none" strike="noStrike">
              <a:solidFill>
                <a:srgbClr val="000000"/>
              </a:solidFill>
              <a:latin typeface="Montserrat"/>
              <a:ea typeface="Montserrat"/>
              <a:cs typeface="Montserrat"/>
              <a:sym typeface="Montserrat"/>
            </a:endParaRPr>
          </a:p>
        </p:txBody>
      </p:sp>
      <p:sp>
        <p:nvSpPr>
          <p:cNvPr id="87" name="Google Shape;87;gf8409bb954_0_0"/>
          <p:cNvSpPr txBox="1"/>
          <p:nvPr/>
        </p:nvSpPr>
        <p:spPr>
          <a:xfrm>
            <a:off x="396150" y="3722100"/>
            <a:ext cx="81081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s" sz="1700" u="none" cap="none" strike="noStrike">
                <a:solidFill>
                  <a:srgbClr val="000000"/>
                </a:solidFill>
                <a:latin typeface="Montserrat"/>
                <a:ea typeface="Montserrat"/>
                <a:cs typeface="Montserrat"/>
                <a:sym typeface="Montserrat"/>
              </a:rPr>
              <a:t>Profesores:</a:t>
            </a:r>
            <a:endParaRPr b="0" i="0" sz="1700" u="none" cap="none" strike="noStrike">
              <a:solidFill>
                <a:srgbClr val="00000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Cavalieri Juan Ignacio - </a:t>
            </a:r>
            <a:r>
              <a:rPr b="0" i="0" lang="es" sz="1700" u="sng" cap="none" strike="noStrike">
                <a:solidFill>
                  <a:schemeClr val="accent1"/>
                </a:solidFill>
                <a:latin typeface="Montserrat"/>
                <a:ea typeface="Montserrat"/>
                <a:cs typeface="Montserrat"/>
                <a:sym typeface="Montserrat"/>
                <a:hlinkClick r:id="rId3">
                  <a:extLst>
                    <a:ext uri="{A12FA001-AC4F-418D-AE19-62706E023703}">
                      <ahyp:hlinkClr val="tx"/>
                    </a:ext>
                  </a:extLst>
                </a:hlinkClick>
              </a:rPr>
              <a:t>juanignaciocavalieri@gmail.com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Cornet Juan Ignacio - </a:t>
            </a:r>
            <a:r>
              <a:rPr b="0" i="0" lang="es" sz="1700" u="sng" cap="none" strike="noStrike">
                <a:solidFill>
                  <a:schemeClr val="accent1"/>
                </a:solidFill>
                <a:latin typeface="Montserrat"/>
                <a:ea typeface="Montserrat"/>
                <a:cs typeface="Montserrat"/>
                <a:sym typeface="Montserrat"/>
                <a:hlinkClick r:id="rId4">
                  <a:extLst>
                    <a:ext uri="{A12FA001-AC4F-418D-AE19-62706E023703}">
                      <ahyp:hlinkClr val="tx"/>
                    </a:ext>
                  </a:extLst>
                </a:hlinkClick>
              </a:rPr>
              <a:t>juanignaciocornet@gmail.com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lang="es" sz="1700">
                <a:latin typeface="Montserrat"/>
                <a:ea typeface="Montserrat"/>
                <a:cs typeface="Montserrat"/>
                <a:sym typeface="Montserrat"/>
              </a:rPr>
              <a:t>Seyed </a:t>
            </a:r>
            <a:r>
              <a:rPr b="0" i="0" lang="es" sz="1700" u="none" cap="none" strike="noStrike">
                <a:solidFill>
                  <a:srgbClr val="000000"/>
                </a:solidFill>
                <a:latin typeface="Montserrat"/>
                <a:ea typeface="Montserrat"/>
                <a:cs typeface="Montserrat"/>
                <a:sym typeface="Montserrat"/>
              </a:rPr>
              <a:t>Pakdaman - </a:t>
            </a:r>
            <a:r>
              <a:rPr b="0" i="0" lang="es" sz="1700" u="sng" cap="none" strike="noStrike">
                <a:solidFill>
                  <a:schemeClr val="accent1"/>
                </a:solidFill>
                <a:latin typeface="Montserrat"/>
                <a:ea typeface="Montserrat"/>
                <a:cs typeface="Montserrat"/>
                <a:sym typeface="Montserrat"/>
                <a:hlinkClick r:id="rId5">
                  <a:extLst>
                    <a:ext uri="{A12FA001-AC4F-418D-AE19-62706E023703}">
                      <ahyp:hlinkClr val="tx"/>
                    </a:ext>
                  </a:extLst>
                </a:hlinkClick>
              </a:rPr>
              <a:t>khodadad.pakdaman@gmail.com</a:t>
            </a:r>
            <a:endParaRPr b="0" i="0" sz="1700" u="none" cap="none" strike="noStrike">
              <a:solidFill>
                <a:srgbClr val="000000"/>
              </a:solidFill>
              <a:latin typeface="Montserrat"/>
              <a:ea typeface="Montserrat"/>
              <a:cs typeface="Montserrat"/>
              <a:sym typeface="Montserrat"/>
            </a:endParaRPr>
          </a:p>
        </p:txBody>
      </p:sp>
      <p:pic>
        <p:nvPicPr>
          <p:cNvPr id="88" name="Google Shape;88;gf8409bb954_0_0"/>
          <p:cNvPicPr preferRelativeResize="0"/>
          <p:nvPr/>
        </p:nvPicPr>
        <p:blipFill rotWithShape="1">
          <a:blip r:embed="rId6">
            <a:alphaModFix/>
          </a:blip>
          <a:srcRect b="0" l="0" r="0" t="0"/>
          <a:stretch/>
        </p:blipFill>
        <p:spPr>
          <a:xfrm>
            <a:off x="3128025" y="2193875"/>
            <a:ext cx="3067050" cy="148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fd2720fd9d_0_40"/>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Inception V1</a:t>
            </a:r>
            <a:endParaRPr>
              <a:latin typeface="Montserrat"/>
              <a:ea typeface="Montserrat"/>
              <a:cs typeface="Montserrat"/>
              <a:sym typeface="Montserrat"/>
            </a:endParaRPr>
          </a:p>
        </p:txBody>
      </p:sp>
      <p:graphicFrame>
        <p:nvGraphicFramePr>
          <p:cNvPr id="177" name="Google Shape;177;gfd2720fd9d_0_40"/>
          <p:cNvGraphicFramePr/>
          <p:nvPr/>
        </p:nvGraphicFramePr>
        <p:xfrm>
          <a:off x="1351650" y="1263467"/>
          <a:ext cx="3000000" cy="3000000"/>
        </p:xfrm>
        <a:graphic>
          <a:graphicData uri="http://schemas.openxmlformats.org/drawingml/2006/table">
            <a:tbl>
              <a:tblPr bandRow="1" firstRow="1">
                <a:noFill/>
                <a:tableStyleId>{8EE88B3C-7E21-4560-9EE3-56361CBB4A2E}</a:tableStyleId>
              </a:tblPr>
              <a:tblGrid>
                <a:gridCol w="428275"/>
                <a:gridCol w="692600"/>
                <a:gridCol w="902950"/>
                <a:gridCol w="561100"/>
                <a:gridCol w="381000"/>
                <a:gridCol w="353300"/>
                <a:gridCol w="685800"/>
                <a:gridCol w="415625"/>
                <a:gridCol w="706575"/>
                <a:gridCol w="450275"/>
                <a:gridCol w="863175"/>
              </a:tblGrid>
              <a:tr h="189525">
                <a:tc gridSpan="2">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Layers</a:t>
                      </a:r>
                      <a:endParaRPr b="1" sz="700" u="none" cap="none" strike="noStrike">
                        <a:latin typeface="Montserrat"/>
                        <a:ea typeface="Montserrat"/>
                        <a:cs typeface="Montserrat"/>
                        <a:sym typeface="Montserrat"/>
                      </a:endParaRPr>
                    </a:p>
                  </a:txBody>
                  <a:tcPr marT="0" marB="0" marR="0" marL="0" anchor="ctr">
                    <a:solidFill>
                      <a:srgbClr val="BCBCBC"/>
                    </a:solidFill>
                  </a:tcPr>
                </a:tc>
                <a:tc hMerge="1"/>
                <a:tc>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Activation Size</a:t>
                      </a:r>
                      <a:endParaRPr b="1" sz="700" u="none" cap="none" strike="noStrike">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700" u="none" cap="none" strike="noStrike">
                          <a:solidFill>
                            <a:srgbClr val="000000"/>
                          </a:solidFill>
                          <a:latin typeface="Montserrat"/>
                          <a:ea typeface="Montserrat"/>
                          <a:cs typeface="Montserrat"/>
                          <a:sym typeface="Montserrat"/>
                        </a:rPr>
                        <a:t>Filter Size</a:t>
                      </a:r>
                      <a:endParaRPr b="1" i="0" sz="7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700" u="none" cap="none" strike="noStrike">
                          <a:solidFill>
                            <a:srgbClr val="000000"/>
                          </a:solidFill>
                          <a:latin typeface="Montserrat"/>
                          <a:ea typeface="Montserrat"/>
                          <a:cs typeface="Montserrat"/>
                          <a:sym typeface="Montserrat"/>
                        </a:rPr>
                        <a:t>Stride</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1x1</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Reduced 3x3</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3x3</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Reduced 5x5</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5x5</a:t>
                      </a:r>
                      <a:endParaRPr b="1" i="0" sz="7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Reduced Pooling</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CBCBC"/>
                    </a:solidFill>
                  </a:tcPr>
                </a:tc>
              </a:tr>
              <a:tr h="209175">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Input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224x224x3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5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Convolution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112x112x64</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7</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7</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56x56x64</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2, 3</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Convolution</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56</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56</a:t>
                      </a:r>
                      <a:r>
                        <a:rPr b="0" i="0" lang="es" sz="800" u="none" cap="none" strike="noStrike">
                          <a:solidFill>
                            <a:srgbClr val="000000"/>
                          </a:solidFill>
                          <a:latin typeface="Montserrat"/>
                          <a:ea typeface="Montserrat"/>
                          <a:cs typeface="Montserrat"/>
                          <a:sym typeface="Montserrat"/>
                        </a:rPr>
                        <a:t>x1</a:t>
                      </a:r>
                      <a:r>
                        <a:rPr lang="es" sz="800" u="none" cap="none" strike="noStrike">
                          <a:latin typeface="Montserrat"/>
                          <a:ea typeface="Montserrat"/>
                          <a:cs typeface="Montserrat"/>
                          <a:sym typeface="Montserrat"/>
                        </a:rPr>
                        <a:t>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12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28x28x192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4, 5</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Inception</a:t>
                      </a:r>
                      <a:endParaRPr sz="1200" u="none" cap="none" strike="noStrike"/>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28x28x256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96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32</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6, 7</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Inception</a:t>
                      </a:r>
                      <a:endParaRPr sz="12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28x28x480</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96</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1200" u="none" cap="none" strike="noStrike"/>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14x14x480</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8, 9</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96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208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48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10, 11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112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224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12, 13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24</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14, 15</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14x14x528</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112</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144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288</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16, 17</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14x14x832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7x7x832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3x3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18, 19</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7x7x832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20, 21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7x7x1024</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384</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384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48</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Avg-Pool</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1x1x1024</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7x7</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Dense</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1000</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Output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1000</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cb7c9021aa_2_45"/>
          <p:cNvSpPr txBox="1"/>
          <p:nvPr>
            <p:ph type="title"/>
          </p:nvPr>
        </p:nvSpPr>
        <p:spPr>
          <a:xfrm>
            <a:off x="413125" y="604525"/>
            <a:ext cx="86550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 Inception: Clasificadores Auxiliares</a:t>
            </a:r>
            <a:endParaRPr>
              <a:latin typeface="Montserrat"/>
              <a:ea typeface="Montserrat"/>
              <a:cs typeface="Montserrat"/>
              <a:sym typeface="Montserrat"/>
            </a:endParaRPr>
          </a:p>
        </p:txBody>
      </p:sp>
      <p:sp>
        <p:nvSpPr>
          <p:cNvPr id="183" name="Google Shape;183;gcb7c9021aa_2_45"/>
          <p:cNvSpPr txBox="1"/>
          <p:nvPr/>
        </p:nvSpPr>
        <p:spPr>
          <a:xfrm>
            <a:off x="764300" y="1404650"/>
            <a:ext cx="80871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Dada la gran profundidad que adquiere la red neuronal, se presenta el problema de que, a medida que transcurre el entrenamiento, los gradientes que llegan a las capas intermedias de la red se “apaguen” (vanishing gradient) ralentizando o, incluso, anulando su entrenamiento.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compensar esta situación, se le agregaron a la red, dos ramificaciones con clasificadores, las cuales influyen en el cómputo del error total en cada forward pass y, por lo tanto, reforzarán las señales de los gradientes provenientes de la salida original.</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computar el error total de la red se suman los valores de las 3 salidas, ponderando a los clasificadores auxiliares por 0,3. Luego, cuando se infiere sobre la red ya entrenada, estos clasificadores auxiliares no son tenidos en cuenta.</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cb7c9021aa_2_51"/>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Nuevas versiones de Inception</a:t>
            </a:r>
            <a:endParaRPr>
              <a:latin typeface="Montserrat"/>
              <a:ea typeface="Montserrat"/>
              <a:cs typeface="Montserrat"/>
              <a:sym typeface="Montserrat"/>
            </a:endParaRPr>
          </a:p>
        </p:txBody>
      </p:sp>
      <p:sp>
        <p:nvSpPr>
          <p:cNvPr id="189" name="Google Shape;189;gcb7c9021aa_2_51"/>
          <p:cNvSpPr txBox="1"/>
          <p:nvPr/>
        </p:nvSpPr>
        <p:spPr>
          <a:xfrm>
            <a:off x="764300" y="1404650"/>
            <a:ext cx="8087100" cy="3632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Luego de esta primera versión, el equipo de Google continuó trabajando y mejorando la performance del modelo, por lo que posteriormente publicaron papers con nuevas versiones de la red. Entre estas, las más destacadas son: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 V3</a:t>
            </a:r>
            <a:r>
              <a:rPr b="0" i="0" lang="es" sz="1400" u="none" cap="none" strike="noStrike">
                <a:solidFill>
                  <a:srgbClr val="000000"/>
                </a:solidFill>
                <a:latin typeface="Montserrat"/>
                <a:ea typeface="Montserrat"/>
                <a:cs typeface="Montserrat"/>
                <a:sym typeface="Montserrat"/>
              </a:rPr>
              <a:t> (</a:t>
            </a:r>
            <a:r>
              <a:rPr b="0" i="0" lang="es" sz="1400" u="sng" cap="none" strike="noStrike">
                <a:solidFill>
                  <a:schemeClr val="hlink"/>
                </a:solidFill>
                <a:latin typeface="Montserrat"/>
                <a:ea typeface="Montserrat"/>
                <a:cs typeface="Montserrat"/>
                <a:sym typeface="Montserrat"/>
                <a:hlinkClick r:id="rId3"/>
              </a:rPr>
              <a:t>Link 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Agregaron Batch Normalization</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Factorizaron ciertas convoluciones de </a:t>
            </a:r>
            <a:r>
              <a:rPr b="0" i="1" lang="es" sz="1400" u="none" cap="none" strike="noStrike">
                <a:solidFill>
                  <a:srgbClr val="000000"/>
                </a:solidFill>
                <a:latin typeface="Cambria"/>
                <a:ea typeface="Cambria"/>
                <a:cs typeface="Cambria"/>
                <a:sym typeface="Cambria"/>
              </a:rPr>
              <a:t>n x n</a:t>
            </a:r>
            <a:r>
              <a:rPr b="0" i="0" lang="es" sz="1400" u="none" cap="none" strike="noStrike">
                <a:solidFill>
                  <a:srgbClr val="000000"/>
                </a:solidFill>
                <a:latin typeface="Montserrat"/>
                <a:ea typeface="Montserrat"/>
                <a:cs typeface="Montserrat"/>
                <a:sym typeface="Montserrat"/>
              </a:rPr>
              <a:t> en convoluciones asimétricas de </a:t>
            </a:r>
            <a:r>
              <a:rPr b="0" i="1" lang="es" sz="1400" u="none" cap="none" strike="noStrike">
                <a:solidFill>
                  <a:srgbClr val="000000"/>
                </a:solidFill>
                <a:latin typeface="Cambria"/>
                <a:ea typeface="Cambria"/>
                <a:cs typeface="Cambria"/>
                <a:sym typeface="Cambria"/>
              </a:rPr>
              <a:t>1 x n</a:t>
            </a:r>
            <a:r>
              <a:rPr b="0" i="0" lang="es" sz="1400" u="none" cap="none" strike="noStrike">
                <a:solidFill>
                  <a:srgbClr val="000000"/>
                </a:solidFill>
                <a:latin typeface="Montserrat"/>
                <a:ea typeface="Montserrat"/>
                <a:cs typeface="Montserrat"/>
                <a:sym typeface="Montserrat"/>
              </a:rPr>
              <a:t> y </a:t>
            </a:r>
            <a:r>
              <a:rPr b="0" i="1" lang="es" sz="1400" u="none" cap="none" strike="noStrike">
                <a:solidFill>
                  <a:srgbClr val="000000"/>
                </a:solidFill>
                <a:latin typeface="Cambria"/>
                <a:ea typeface="Cambria"/>
                <a:cs typeface="Cambria"/>
                <a:sym typeface="Cambria"/>
              </a:rPr>
              <a:t>n x 1.</a:t>
            </a:r>
            <a:endParaRPr b="0" i="1" sz="1400" u="none" cap="none" strike="noStrike">
              <a:solidFill>
                <a:srgbClr val="000000"/>
              </a:solidFill>
              <a:latin typeface="Cambria"/>
              <a:ea typeface="Cambria"/>
              <a:cs typeface="Cambria"/>
              <a:sym typeface="Cambria"/>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Redujeron el tamaño de los filtros de varias convoluciones, concatenando capas donde fuera necesario.</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Se utilizaron 3 formatos de bloques inception diferentes.</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Aumentaron a 25 M de parámetros.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1" i="0" lang="es" sz="1400" u="none" cap="none" strike="noStrike">
                <a:solidFill>
                  <a:srgbClr val="000000"/>
                </a:solidFill>
                <a:latin typeface="Montserrat"/>
                <a:ea typeface="Montserrat"/>
                <a:cs typeface="Montserrat"/>
                <a:sym typeface="Montserrat"/>
              </a:rPr>
              <a:t>Inception V4</a:t>
            </a:r>
            <a:r>
              <a:rPr b="0" i="0" lang="es" sz="1400" u="none" cap="none" strike="noStrike">
                <a:solidFill>
                  <a:srgbClr val="000000"/>
                </a:solidFill>
                <a:latin typeface="Montserrat"/>
                <a:ea typeface="Montserrat"/>
                <a:cs typeface="Montserrat"/>
                <a:sym typeface="Montserrat"/>
              </a:rPr>
              <a:t> (</a:t>
            </a:r>
            <a:r>
              <a:rPr b="0" i="0" lang="es" sz="1400" u="sng" cap="none" strike="noStrike">
                <a:solidFill>
                  <a:schemeClr val="hlink"/>
                </a:solidFill>
                <a:latin typeface="Montserrat"/>
                <a:ea typeface="Montserrat"/>
                <a:cs typeface="Montserrat"/>
                <a:sym typeface="Montserrat"/>
                <a:hlinkClick r:id="rId4"/>
              </a:rPr>
              <a:t>Link Paper</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Se introdujeron “reduction blocks”, es decir, bloques de tipo inception que reducen las dimensiones de la red.</a:t>
            </a:r>
            <a:endParaRPr b="0" i="0" sz="1400" u="none" cap="none" strike="noStrike">
              <a:solidFill>
                <a:srgbClr val="000000"/>
              </a:solidFill>
              <a:latin typeface="Montserrat"/>
              <a:ea typeface="Montserrat"/>
              <a:cs typeface="Montserrat"/>
              <a:sym typeface="Montserrat"/>
            </a:endParaRPr>
          </a:p>
          <a:p>
            <a:pPr indent="-317500" lvl="1" marL="9144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Aumentaron a 43 M de parámetros.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cb81ab64cb_0_28"/>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ResNet</a:t>
            </a:r>
            <a:endParaRPr sz="900">
              <a:latin typeface="Montserrat"/>
              <a:ea typeface="Montserrat"/>
              <a:cs typeface="Montserrat"/>
              <a:sym typeface="Montserrat"/>
            </a:endParaRPr>
          </a:p>
        </p:txBody>
      </p:sp>
      <p:sp>
        <p:nvSpPr>
          <p:cNvPr id="195" name="Google Shape;195;gcb81ab64cb_0_28"/>
          <p:cNvSpPr txBox="1"/>
          <p:nvPr/>
        </p:nvSpPr>
        <p:spPr>
          <a:xfrm>
            <a:off x="783375" y="1340000"/>
            <a:ext cx="7740900" cy="2124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2015 agregar más capas a una red convolucional ya no garantizaba un modelo más preciso. Ese año un equipo de Microsoft introdujo las conexiones residuales en una red neuronal convolucional a traves de las redes ResNet y obtuvo el primer lugar en la competencia ImageNet. En su paper se presentan redes de hasta 150 capas que mejoran en las métricas de error a cualquiera de las anteriores.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Las conexiones residuales son, hoy en día, uno de los conceptos que se siguen aplicando en el desarrollo de redes neuronales y que marcaron un antes y un después en su desempeño.</a:t>
            </a:r>
            <a:endParaRPr b="0" i="0" sz="1400" u="none" cap="none" strike="noStrike">
              <a:solidFill>
                <a:srgbClr val="000000"/>
              </a:solidFill>
              <a:latin typeface="Montserrat"/>
              <a:ea typeface="Montserrat"/>
              <a:cs typeface="Montserrat"/>
              <a:sym typeface="Montserrat"/>
            </a:endParaRPr>
          </a:p>
        </p:txBody>
      </p:sp>
      <p:sp>
        <p:nvSpPr>
          <p:cNvPr id="196" name="Google Shape;196;gcb81ab64cb_0_28"/>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He, et al., 2015. Deep Residual Learning for Image Recognition.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197" name="Google Shape;197;gcb81ab64cb_0_28"/>
          <p:cNvPicPr preferRelativeResize="0"/>
          <p:nvPr/>
        </p:nvPicPr>
        <p:blipFill rotWithShape="1">
          <a:blip r:embed="rId4">
            <a:alphaModFix/>
          </a:blip>
          <a:srcRect b="0" l="0" r="0" t="0"/>
          <a:stretch/>
        </p:blipFill>
        <p:spPr>
          <a:xfrm>
            <a:off x="3145050" y="3296200"/>
            <a:ext cx="2857500" cy="160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cb81ab64cb_0_48"/>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Vanishing and Exploding Gradients</a:t>
            </a:r>
            <a:endParaRPr sz="900">
              <a:latin typeface="Montserrat"/>
              <a:ea typeface="Montserrat"/>
              <a:cs typeface="Montserrat"/>
              <a:sym typeface="Montserrat"/>
            </a:endParaRPr>
          </a:p>
        </p:txBody>
      </p:sp>
      <p:sp>
        <p:nvSpPr>
          <p:cNvPr id="203" name="Google Shape;203;gcb81ab64cb_0_48"/>
          <p:cNvSpPr txBox="1"/>
          <p:nvPr/>
        </p:nvSpPr>
        <p:spPr>
          <a:xfrm>
            <a:off x="783375" y="1340000"/>
            <a:ext cx="7740900" cy="3201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Cuando las redes neuronales son muy profundas pueden ocurrir ciertos comportamientos con los valores que toman los gradientes durante el proceso de backpropagation, que impidan que esta mejore en su entrenamiento como sería de esperar.</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 los gradientes toman valores muy grandes, el proceso de actualización de los pesos hará que estos cambien de valor bruscamente luego de cada iteración, generando inestabilidad. Esto es lo que se conoce como </a:t>
            </a:r>
            <a:r>
              <a:rPr b="1" i="0" lang="es" sz="1400" u="none" cap="none" strike="noStrike">
                <a:solidFill>
                  <a:srgbClr val="000000"/>
                </a:solidFill>
                <a:latin typeface="Montserrat"/>
                <a:ea typeface="Montserrat"/>
                <a:cs typeface="Montserrat"/>
                <a:sym typeface="Montserrat"/>
              </a:rPr>
              <a:t>Exploding Gradients</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Por otro lado, si los gradientes adquieren valores chicos, los parámetros de las capas (sobre todo de las más cercanas a la entrada) prácticamente no se modificarán, lo cual se traduce en que la red no logra aprender. A esta situación se la llama </a:t>
            </a:r>
            <a:r>
              <a:rPr b="1" i="0" lang="es" sz="1400" u="none" cap="none" strike="noStrike">
                <a:solidFill>
                  <a:srgbClr val="000000"/>
                </a:solidFill>
                <a:latin typeface="Montserrat"/>
                <a:ea typeface="Montserrat"/>
                <a:cs typeface="Montserrat"/>
                <a:sym typeface="Montserrat"/>
              </a:rPr>
              <a:t>Vanishing Gradients</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Existen diversas maneras de contrarrestar estos fenómenos, entre las que se pueden mencionar: quitarle capas a la red, utilizar gradient clipping, mejorar la inicialización de los parámetros.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cb81ab64cb_0_53"/>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Conexiones Residuales</a:t>
            </a:r>
            <a:endParaRPr sz="900">
              <a:latin typeface="Montserrat"/>
              <a:ea typeface="Montserrat"/>
              <a:cs typeface="Montserrat"/>
              <a:sym typeface="Montserrat"/>
            </a:endParaRPr>
          </a:p>
        </p:txBody>
      </p:sp>
      <p:sp>
        <p:nvSpPr>
          <p:cNvPr id="209" name="Google Shape;209;gcb81ab64cb_0_53"/>
          <p:cNvSpPr txBox="1"/>
          <p:nvPr/>
        </p:nvSpPr>
        <p:spPr>
          <a:xfrm>
            <a:off x="783375" y="1340000"/>
            <a:ext cx="7740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Un comportamiento contraintuitivo ocurre cuando se le agregan más capas a una red neuronal profunda, llegando al punto que el error sobre cualquiera de los conjuntos de datos no disminuye o, incluso, en algunos casos aumenta luego de varias iteraciones. Esto, claramente, no es debido a un sobreentrenamiento del modelo sino que, se considera que existe un problema en el proceso de optimización.</a:t>
            </a:r>
            <a:endParaRPr b="0" i="0" sz="1400" u="none" cap="none" strike="noStrike">
              <a:solidFill>
                <a:srgbClr val="000000"/>
              </a:solidFill>
              <a:latin typeface="Montserrat"/>
              <a:ea typeface="Montserrat"/>
              <a:cs typeface="Montserrat"/>
              <a:sym typeface="Montserrat"/>
            </a:endParaRPr>
          </a:p>
        </p:txBody>
      </p:sp>
      <p:pic>
        <p:nvPicPr>
          <p:cNvPr id="210" name="Google Shape;210;gcb81ab64cb_0_53"/>
          <p:cNvPicPr preferRelativeResize="0"/>
          <p:nvPr/>
        </p:nvPicPr>
        <p:blipFill rotWithShape="1">
          <a:blip r:embed="rId3">
            <a:alphaModFix/>
          </a:blip>
          <a:srcRect b="0" l="0" r="0" t="0"/>
          <a:stretch/>
        </p:blipFill>
        <p:spPr>
          <a:xfrm>
            <a:off x="1387175" y="2730600"/>
            <a:ext cx="6533300" cy="2270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cb81ab64cb_0_59"/>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Conexiones Residuales</a:t>
            </a:r>
            <a:endParaRPr sz="900">
              <a:latin typeface="Montserrat"/>
              <a:ea typeface="Montserrat"/>
              <a:cs typeface="Montserrat"/>
              <a:sym typeface="Montserrat"/>
            </a:endParaRPr>
          </a:p>
        </p:txBody>
      </p:sp>
      <p:sp>
        <p:nvSpPr>
          <p:cNvPr id="216" name="Google Shape;216;gcb81ab64cb_0_59"/>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Se parte del hecho que agregarle a una red profunda capas que sean la identidad no puede, bajo ningun termino, empeorar el error obtenido por ese modelo. Por lo que el simple hecho de agregar capas no está causando el problema.</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el paper se propone utilizar conexiones residuales, bajo el supuesto que, al agregar nuevas capas a la red, será más sencillo para esta aprender como dicho residuo mapea la entrada con la salida, en comparación con la estructura de capas apiladas.</a:t>
            </a:r>
            <a:endParaRPr b="0" i="0" sz="1400" u="none" cap="none" strike="noStrike">
              <a:solidFill>
                <a:srgbClr val="000000"/>
              </a:solidFill>
              <a:latin typeface="Montserrat"/>
              <a:ea typeface="Montserrat"/>
              <a:cs typeface="Montserrat"/>
              <a:sym typeface="Montserrat"/>
            </a:endParaRPr>
          </a:p>
        </p:txBody>
      </p:sp>
      <p:pic>
        <p:nvPicPr>
          <p:cNvPr id="217" name="Google Shape;217;gcb81ab64cb_0_59"/>
          <p:cNvPicPr preferRelativeResize="0"/>
          <p:nvPr/>
        </p:nvPicPr>
        <p:blipFill rotWithShape="1">
          <a:blip r:embed="rId3">
            <a:alphaModFix/>
          </a:blip>
          <a:srcRect b="0" l="0" r="0" t="0"/>
          <a:stretch/>
        </p:blipFill>
        <p:spPr>
          <a:xfrm>
            <a:off x="6209925" y="3388800"/>
            <a:ext cx="2934075" cy="1754700"/>
          </a:xfrm>
          <a:prstGeom prst="rect">
            <a:avLst/>
          </a:prstGeom>
          <a:noFill/>
          <a:ln>
            <a:noFill/>
          </a:ln>
        </p:spPr>
      </p:pic>
      <p:sp>
        <p:nvSpPr>
          <p:cNvPr id="218" name="Google Shape;218;gcb81ab64cb_0_59"/>
          <p:cNvSpPr txBox="1"/>
          <p:nvPr/>
        </p:nvSpPr>
        <p:spPr>
          <a:xfrm>
            <a:off x="6802900" y="3059250"/>
            <a:ext cx="1381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F(x) = H(x) - x</a:t>
            </a:r>
            <a:endParaRPr b="0" i="0" sz="1400" u="none" cap="none" strike="noStrike">
              <a:solidFill>
                <a:srgbClr val="000000"/>
              </a:solidFill>
              <a:latin typeface="Cambria"/>
              <a:ea typeface="Cambria"/>
              <a:cs typeface="Cambria"/>
              <a:sym typeface="Cambria"/>
            </a:endParaRPr>
          </a:p>
        </p:txBody>
      </p:sp>
      <p:sp>
        <p:nvSpPr>
          <p:cNvPr id="219" name="Google Shape;219;gcb81ab64cb_0_59"/>
          <p:cNvSpPr txBox="1"/>
          <p:nvPr/>
        </p:nvSpPr>
        <p:spPr>
          <a:xfrm>
            <a:off x="783375" y="3203300"/>
            <a:ext cx="54267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Esto implica que, al existir esta conexión residual, en el peor de los casos, el optimizador podría llevar los pesos de esas capas a cero, transformando estas nuevas capas en una identidad, lo cual, no empeora la performance de la red.</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gcb81ab64cb_0_37"/>
          <p:cNvPicPr preferRelativeResize="0"/>
          <p:nvPr/>
        </p:nvPicPr>
        <p:blipFill rotWithShape="1">
          <a:blip r:embed="rId3">
            <a:alphaModFix/>
          </a:blip>
          <a:srcRect b="0" l="0" r="0" t="0"/>
          <a:stretch/>
        </p:blipFill>
        <p:spPr>
          <a:xfrm>
            <a:off x="20725" y="1630200"/>
            <a:ext cx="9102550" cy="2603331"/>
          </a:xfrm>
          <a:prstGeom prst="rect">
            <a:avLst/>
          </a:prstGeom>
          <a:noFill/>
          <a:ln>
            <a:noFill/>
          </a:ln>
        </p:spPr>
      </p:pic>
      <p:sp>
        <p:nvSpPr>
          <p:cNvPr id="225" name="Google Shape;225;gcb81ab64cb_0_37"/>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ResNet-50</a:t>
            </a:r>
            <a:endParaRPr>
              <a:latin typeface="Montserrat"/>
              <a:ea typeface="Montserrat"/>
              <a:cs typeface="Montserrat"/>
              <a:sym typeface="Montserrat"/>
            </a:endParaRPr>
          </a:p>
        </p:txBody>
      </p:sp>
      <p:sp>
        <p:nvSpPr>
          <p:cNvPr id="226" name="Google Shape;226;gcb81ab64cb_0_37"/>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cb81ab64cb_0_89"/>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ResNet-50</a:t>
            </a:r>
            <a:endParaRPr>
              <a:latin typeface="Montserrat"/>
              <a:ea typeface="Montserrat"/>
              <a:cs typeface="Montserrat"/>
              <a:sym typeface="Montserrat"/>
            </a:endParaRPr>
          </a:p>
        </p:txBody>
      </p:sp>
      <p:pic>
        <p:nvPicPr>
          <p:cNvPr id="232" name="Google Shape;232;gcb81ab64cb_0_89"/>
          <p:cNvPicPr preferRelativeResize="0"/>
          <p:nvPr/>
        </p:nvPicPr>
        <p:blipFill rotWithShape="1">
          <a:blip r:embed="rId3">
            <a:alphaModFix/>
          </a:blip>
          <a:srcRect b="0" l="0" r="0" t="0"/>
          <a:stretch/>
        </p:blipFill>
        <p:spPr>
          <a:xfrm>
            <a:off x="348325" y="1259800"/>
            <a:ext cx="8447344" cy="3718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cb81ab64cb_0_6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Batch Normalization</a:t>
            </a:r>
            <a:endParaRPr sz="900">
              <a:latin typeface="Montserrat"/>
              <a:ea typeface="Montserrat"/>
              <a:cs typeface="Montserrat"/>
              <a:sym typeface="Montserrat"/>
            </a:endParaRPr>
          </a:p>
        </p:txBody>
      </p:sp>
      <p:sp>
        <p:nvSpPr>
          <p:cNvPr id="238" name="Google Shape;238;gcb81ab64cb_0_67"/>
          <p:cNvSpPr txBox="1"/>
          <p:nvPr/>
        </p:nvSpPr>
        <p:spPr>
          <a:xfrm>
            <a:off x="761175" y="1243775"/>
            <a:ext cx="7740900" cy="3632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El propio proceso de entrenamiento de una red neuronal provoca que época tras época la distribución de valores de entrada de cada capa se modifique, debido a la variación de los valores de los pesos dentro de la red. Cuando en la red hay muchas capas, estas pequeñas modificaciones se concatenan incrementando el efecto en las últimas capas. Todo esto se traduce en que los parámetros deben estar continuamente adaptándose a estos cambios durante el proceso de entrenamiento, lo cual ralentiza mucho su convergencia. A este fenómeno se lo conoce como “internal covariate shift”.</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Por lo tanto, lo ideal sería poder normalizar las entradas de cada capa durante el entrenamiento, al igual que se hace con las imágenes del dataset a la entrada de la red.</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Batch Normalization no es algo exclusivo de redes convolucionales, sin embargo, en el paper de ResNet fue una herramienta novedosa utilizada para acelerar el entrenamiento. </a:t>
            </a:r>
            <a:endParaRPr b="0" i="0" sz="1400" u="none" cap="none" strike="noStrike">
              <a:solidFill>
                <a:srgbClr val="000000"/>
              </a:solidFill>
              <a:latin typeface="Montserrat"/>
              <a:ea typeface="Montserrat"/>
              <a:cs typeface="Montserrat"/>
              <a:sym typeface="Montserrat"/>
            </a:endParaRPr>
          </a:p>
        </p:txBody>
      </p:sp>
      <p:sp>
        <p:nvSpPr>
          <p:cNvPr id="239" name="Google Shape;239;gcb81ab64cb_0_67"/>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Ioffe, et al., 2015. Batch Normalization: Accelerating Deep Network Training by Reducing Internal Covariate Shift.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Tercera clase:</a:t>
            </a:r>
            <a:endParaRPr>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p>
        </p:txBody>
      </p:sp>
      <p:sp>
        <p:nvSpPr>
          <p:cNvPr id="94" name="Google Shape;94;p2"/>
          <p:cNvSpPr txBox="1"/>
          <p:nvPr>
            <p:ph idx="1" type="body"/>
          </p:nvPr>
        </p:nvSpPr>
        <p:spPr>
          <a:xfrm>
            <a:off x="666625" y="1304050"/>
            <a:ext cx="7688700" cy="3619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Arquitecturas clásicas:</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Inception</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ResNet</a:t>
            </a:r>
            <a:endParaRPr sz="1400">
              <a:latin typeface="Montserrat"/>
              <a:ea typeface="Montserrat"/>
              <a:cs typeface="Montserrat"/>
              <a:sym typeface="Montserrat"/>
            </a:endParaRPr>
          </a:p>
          <a:p>
            <a:pPr indent="-317500" lvl="2" marL="13716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Residual Networks</a:t>
            </a:r>
            <a:endParaRPr sz="1400">
              <a:latin typeface="Montserrat"/>
              <a:ea typeface="Montserrat"/>
              <a:cs typeface="Montserrat"/>
              <a:sym typeface="Montserrat"/>
            </a:endParaRPr>
          </a:p>
          <a:p>
            <a:pPr indent="-317500" lvl="2" marL="13716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Batch Normalization</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Transfer Learning</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Implementación en PyTorch</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Residual Network</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Transfer Learning</a:t>
            </a:r>
            <a:endParaRPr sz="14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cb81ab64cb_0_76"/>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Batch Normalization</a:t>
            </a:r>
            <a:endParaRPr sz="900">
              <a:latin typeface="Montserrat"/>
              <a:ea typeface="Montserrat"/>
              <a:cs typeface="Montserrat"/>
              <a:sym typeface="Montserrat"/>
            </a:endParaRPr>
          </a:p>
        </p:txBody>
      </p:sp>
      <p:sp>
        <p:nvSpPr>
          <p:cNvPr id="245" name="Google Shape;245;gcb81ab64cb_0_76"/>
          <p:cNvSpPr txBox="1"/>
          <p:nvPr/>
        </p:nvSpPr>
        <p:spPr>
          <a:xfrm>
            <a:off x="761175" y="1243775"/>
            <a:ext cx="77409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pic>
        <p:nvPicPr>
          <p:cNvPr id="246" name="Google Shape;246;gcb81ab64cb_0_76"/>
          <p:cNvPicPr preferRelativeResize="0"/>
          <p:nvPr/>
        </p:nvPicPr>
        <p:blipFill rotWithShape="1">
          <a:blip r:embed="rId3">
            <a:alphaModFix/>
          </a:blip>
          <a:srcRect b="0" l="0" r="0" t="0"/>
          <a:stretch/>
        </p:blipFill>
        <p:spPr>
          <a:xfrm>
            <a:off x="2281375" y="1594425"/>
            <a:ext cx="4584850" cy="3282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cb81ab64cb_0_83"/>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Batch Normalization</a:t>
            </a:r>
            <a:endParaRPr sz="900">
              <a:latin typeface="Montserrat"/>
              <a:ea typeface="Montserrat"/>
              <a:cs typeface="Montserrat"/>
              <a:sym typeface="Montserrat"/>
            </a:endParaRPr>
          </a:p>
        </p:txBody>
      </p:sp>
      <p:sp>
        <p:nvSpPr>
          <p:cNvPr id="252" name="Google Shape;252;gcb81ab64cb_0_83"/>
          <p:cNvSpPr txBox="1"/>
          <p:nvPr/>
        </p:nvSpPr>
        <p:spPr>
          <a:xfrm>
            <a:off x="761175" y="1243775"/>
            <a:ext cx="7740900" cy="3201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Tips para su implementación: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La capa de Batch Normalization se coloca antes del cómputo de la activación.</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Agrega dos nuevos parámetros entrenables por cada capa (𝛾 y 𝛽).</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Permite utilizar learning rate más grandes.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No es recomendable utilizarla junto con Dropout.</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Durante el entrenamiento, los valores de media y desviación estándar se calculan a partir de las muestras dentro del batch y los valores de 𝛾 y 𝛽 se entrenan mediante backpropagation.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Durante la inferencia, los valores de media y desviación estándar utilizados suelen ser una media de los encontrados a lo largo del entrenamiento, mientras que 𝛾 y 𝛽 tendrán los valores entrenados.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cb7c9021aa_2_56"/>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a:t>
            </a:r>
            <a:endParaRPr>
              <a:latin typeface="Montserrat"/>
              <a:ea typeface="Montserrat"/>
              <a:cs typeface="Montserrat"/>
              <a:sym typeface="Montserrat"/>
            </a:endParaRPr>
          </a:p>
        </p:txBody>
      </p:sp>
      <p:sp>
        <p:nvSpPr>
          <p:cNvPr id="258" name="Google Shape;258;gcb7c9021aa_2_56"/>
          <p:cNvSpPr txBox="1"/>
          <p:nvPr/>
        </p:nvSpPr>
        <p:spPr>
          <a:xfrm>
            <a:off x="764300" y="1404650"/>
            <a:ext cx="80871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259" name="Google Shape;259;gcb7c9021aa_2_56"/>
          <p:cNvSpPr txBox="1"/>
          <p:nvPr/>
        </p:nvSpPr>
        <p:spPr>
          <a:xfrm>
            <a:off x="826275" y="1425300"/>
            <a:ext cx="7622400" cy="2339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Además de las que vimos hasta ahora, existen otras arquitecturas, por lo general más nuevas, basadas en capas convolucionales, que se desarrollaron para problemas de clasificación. Entre ellas están: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Xception: </a:t>
            </a:r>
            <a:r>
              <a:rPr b="0" i="0" lang="es" sz="1400" u="sng" cap="none" strike="noStrike">
                <a:solidFill>
                  <a:schemeClr val="hlink"/>
                </a:solidFill>
                <a:latin typeface="Montserrat"/>
                <a:ea typeface="Montserrat"/>
                <a:cs typeface="Montserrat"/>
                <a:sym typeface="Montserrat"/>
                <a:hlinkClick r:id="rId3"/>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MobileNet v1: </a:t>
            </a:r>
            <a:r>
              <a:rPr b="0" i="0" lang="es" sz="1400" u="sng" cap="none" strike="noStrike">
                <a:solidFill>
                  <a:schemeClr val="hlink"/>
                </a:solidFill>
                <a:latin typeface="Montserrat"/>
                <a:ea typeface="Montserrat"/>
                <a:cs typeface="Montserrat"/>
                <a:sym typeface="Montserrat"/>
                <a:hlinkClick r:id="rId4"/>
              </a:rPr>
              <a:t>Paper</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MobileNet v2: </a:t>
            </a:r>
            <a:r>
              <a:rPr b="0" i="0" lang="es" sz="1400" u="sng" cap="none" strike="noStrike">
                <a:solidFill>
                  <a:schemeClr val="hlink"/>
                </a:solidFill>
                <a:latin typeface="Montserrat"/>
                <a:ea typeface="Montserrat"/>
                <a:cs typeface="Montserrat"/>
                <a:sym typeface="Montserrat"/>
                <a:hlinkClick r:id="rId5"/>
              </a:rPr>
              <a:t>Paper</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MobileNet v3: </a:t>
            </a:r>
            <a:r>
              <a:rPr b="0" i="0" lang="es" sz="1400" u="sng" cap="none" strike="noStrike">
                <a:solidFill>
                  <a:schemeClr val="hlink"/>
                </a:solidFill>
                <a:latin typeface="Montserrat"/>
                <a:ea typeface="Montserrat"/>
                <a:cs typeface="Montserrat"/>
                <a:sym typeface="Montserrat"/>
                <a:hlinkClick r:id="rId6"/>
              </a:rPr>
              <a:t>Paper</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DenseNet: </a:t>
            </a:r>
            <a:r>
              <a:rPr b="0" i="0" lang="es" sz="1400" u="sng" cap="none" strike="noStrike">
                <a:solidFill>
                  <a:schemeClr val="hlink"/>
                </a:solidFill>
                <a:latin typeface="Montserrat"/>
                <a:ea typeface="Montserrat"/>
                <a:cs typeface="Montserrat"/>
                <a:sym typeface="Montserrat"/>
                <a:hlinkClick r:id="rId7"/>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EfficientNet: </a:t>
            </a:r>
            <a:r>
              <a:rPr b="0" i="0" lang="es" sz="1400" u="sng" cap="none" strike="noStrike">
                <a:solidFill>
                  <a:schemeClr val="hlink"/>
                </a:solidFill>
                <a:latin typeface="Montserrat"/>
                <a:ea typeface="Montserrat"/>
                <a:cs typeface="Montserrat"/>
                <a:sym typeface="Montserrat"/>
                <a:hlinkClick r:id="rId8"/>
              </a:rPr>
              <a:t>Paper</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cb7c9021aa_2_68"/>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265" name="Google Shape;265;gcb7c9021aa_2_68"/>
          <p:cNvSpPr txBox="1"/>
          <p:nvPr/>
        </p:nvSpPr>
        <p:spPr>
          <a:xfrm>
            <a:off x="764300" y="1404650"/>
            <a:ext cx="80871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la práctica, pocas veces se entrena una red convolucional profunda desde cero, con sus parámetros inicializados de forma aleatoria, dado que el dataset necesario para lograr esto debería ser enorme. Por lo tanto, generalmente, se toma un modelo ya preentrenado en un dataset generico (como ImageNet) como punto de partida, aprovechando las features ya aprendidas en dicho entrenamiento y se lo ajusta al dataset propio.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Dependiendo de la cantidad de datos con los que se cuenta en el dataset propio y de lo diferentes que son las imágenes de este dataset respecto a las utilizadas para entrenar el modelo en primera instancia, el proceso de transfer learning se llevará a cabo de diferentes formas y en diferentes escalas.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266" name="Google Shape;266;gcb7c9021aa_2_68"/>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Zhuang, et al., 2020. A Comprehensive Survey on Transfer Learning.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cb81ab64cb_0_0"/>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graphicFrame>
        <p:nvGraphicFramePr>
          <p:cNvPr id="272" name="Google Shape;272;gcb81ab64cb_0_0"/>
          <p:cNvGraphicFramePr/>
          <p:nvPr/>
        </p:nvGraphicFramePr>
        <p:xfrm>
          <a:off x="952500" y="1567790"/>
          <a:ext cx="3000000" cy="3000000"/>
        </p:xfrm>
        <a:graphic>
          <a:graphicData uri="http://schemas.openxmlformats.org/drawingml/2006/table">
            <a:tbl>
              <a:tblPr>
                <a:noFill/>
                <a:tableStyleId>{8EE88B3C-7E21-4560-9EE3-56361CBB4A2E}</a:tableStyleId>
              </a:tblPr>
              <a:tblGrid>
                <a:gridCol w="2413000"/>
                <a:gridCol w="2413000"/>
                <a:gridCol w="2413000"/>
              </a:tblGrid>
              <a:tr h="72457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Montserrat"/>
                        <a:ea typeface="Montserrat"/>
                        <a:cs typeface="Montserrat"/>
                        <a:sym typeface="Montserrat"/>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s" sz="1400" u="none" cap="none" strike="noStrike">
                          <a:latin typeface="Montserrat"/>
                          <a:ea typeface="Montserrat"/>
                          <a:cs typeface="Montserrat"/>
                          <a:sym typeface="Montserrat"/>
                        </a:rPr>
                        <a:t>Dataset similar</a:t>
                      </a:r>
                      <a:endParaRPr b="1" sz="1400" u="none" cap="none" strike="noStrike">
                        <a:latin typeface="Montserrat"/>
                        <a:ea typeface="Montserrat"/>
                        <a:cs typeface="Montserrat"/>
                        <a:sym typeface="Montserrat"/>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s" sz="1400" u="none" cap="none" strike="noStrike">
                          <a:latin typeface="Montserrat"/>
                          <a:ea typeface="Montserrat"/>
                          <a:cs typeface="Montserrat"/>
                          <a:sym typeface="Montserrat"/>
                        </a:rPr>
                        <a:t>Dataset muy distinto</a:t>
                      </a:r>
                      <a:endParaRPr b="1" sz="1400" u="none" cap="none" strike="noStrike">
                        <a:latin typeface="Montserrat"/>
                        <a:ea typeface="Montserrat"/>
                        <a:cs typeface="Montserrat"/>
                        <a:sym typeface="Montserrat"/>
                      </a:endParaRPr>
                    </a:p>
                  </a:txBody>
                  <a:tcPr marT="91425" marB="91425" marR="91425" marL="91425" anchor="ctr"/>
                </a:tc>
              </a:tr>
              <a:tr h="1114750">
                <a:tc>
                  <a:txBody>
                    <a:bodyPr/>
                    <a:lstStyle/>
                    <a:p>
                      <a:pPr indent="0" lvl="0" marL="0" marR="0" rtl="0" algn="ctr">
                        <a:lnSpc>
                          <a:spcPct val="100000"/>
                        </a:lnSpc>
                        <a:spcBef>
                          <a:spcPts val="0"/>
                        </a:spcBef>
                        <a:spcAft>
                          <a:spcPts val="0"/>
                        </a:spcAft>
                        <a:buClr>
                          <a:srgbClr val="000000"/>
                        </a:buClr>
                        <a:buSzPts val="1400"/>
                        <a:buFont typeface="Arial"/>
                        <a:buNone/>
                      </a:pPr>
                      <a:r>
                        <a:rPr b="1" lang="es" sz="1400" u="none" cap="none" strike="noStrike">
                          <a:latin typeface="Montserrat"/>
                          <a:ea typeface="Montserrat"/>
                          <a:cs typeface="Montserrat"/>
                          <a:sym typeface="Montserrat"/>
                        </a:rPr>
                        <a:t>Pocos datos</a:t>
                      </a:r>
                      <a:endParaRPr b="1" sz="1400" u="none" cap="none" strike="noStrike">
                        <a:latin typeface="Montserrat"/>
                        <a:ea typeface="Montserrat"/>
                        <a:cs typeface="Montserrat"/>
                        <a:sym typeface="Montserrat"/>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latin typeface="Montserrat"/>
                          <a:ea typeface="Montserrat"/>
                          <a:cs typeface="Montserrat"/>
                          <a:sym typeface="Montserrat"/>
                        </a:rPr>
                        <a:t>Usar clasificador lineal en la última capa</a:t>
                      </a:r>
                      <a:endParaRPr sz="1400" u="none" cap="none" strike="noStrike">
                        <a:latin typeface="Montserrat"/>
                        <a:ea typeface="Montserrat"/>
                        <a:cs typeface="Montserrat"/>
                        <a:sym typeface="Montserrat"/>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solidFill>
                            <a:srgbClr val="FF0000"/>
                          </a:solidFill>
                          <a:latin typeface="Montserrat"/>
                          <a:ea typeface="Montserrat"/>
                          <a:cs typeface="Montserrat"/>
                          <a:sym typeface="Montserrat"/>
                        </a:rPr>
                        <a:t>Problema!</a:t>
                      </a:r>
                      <a:endParaRPr sz="1400" u="none" cap="none" strike="noStrike">
                        <a:solidFill>
                          <a:srgbClr val="FF0000"/>
                        </a:solidFill>
                        <a:latin typeface="Montserrat"/>
                        <a:ea typeface="Montserrat"/>
                        <a:cs typeface="Montserrat"/>
                        <a:sym typeface="Montserrat"/>
                      </a:endParaRPr>
                    </a:p>
                  </a:txBody>
                  <a:tcPr marT="91425" marB="91425" marR="91425" marL="91425" anchor="ctr"/>
                </a:tc>
              </a:tr>
              <a:tr h="724575">
                <a:tc>
                  <a:txBody>
                    <a:bodyPr/>
                    <a:lstStyle/>
                    <a:p>
                      <a:pPr indent="0" lvl="0" marL="0" marR="0" rtl="0" algn="ctr">
                        <a:lnSpc>
                          <a:spcPct val="100000"/>
                        </a:lnSpc>
                        <a:spcBef>
                          <a:spcPts val="0"/>
                        </a:spcBef>
                        <a:spcAft>
                          <a:spcPts val="0"/>
                        </a:spcAft>
                        <a:buClr>
                          <a:srgbClr val="000000"/>
                        </a:buClr>
                        <a:buSzPts val="1400"/>
                        <a:buFont typeface="Arial"/>
                        <a:buNone/>
                      </a:pPr>
                      <a:r>
                        <a:rPr b="1" lang="es" sz="1400" u="none" cap="none" strike="noStrike">
                          <a:latin typeface="Montserrat"/>
                          <a:ea typeface="Montserrat"/>
                          <a:cs typeface="Montserrat"/>
                          <a:sym typeface="Montserrat"/>
                        </a:rPr>
                        <a:t>Muchos datos</a:t>
                      </a:r>
                      <a:endParaRPr b="1" sz="1400" u="none" cap="none" strike="noStrike">
                        <a:latin typeface="Montserrat"/>
                        <a:ea typeface="Montserrat"/>
                        <a:cs typeface="Montserrat"/>
                        <a:sym typeface="Montserrat"/>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latin typeface="Montserrat"/>
                          <a:ea typeface="Montserrat"/>
                          <a:cs typeface="Montserrat"/>
                          <a:sym typeface="Montserrat"/>
                        </a:rPr>
                        <a:t>Fine-Tune pocas capas</a:t>
                      </a:r>
                      <a:endParaRPr sz="1400" u="none" cap="none" strike="noStrike">
                        <a:latin typeface="Montserrat"/>
                        <a:ea typeface="Montserrat"/>
                        <a:cs typeface="Montserrat"/>
                        <a:sym typeface="Montserrat"/>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latin typeface="Montserrat"/>
                          <a:ea typeface="Montserrat"/>
                          <a:cs typeface="Montserrat"/>
                          <a:sym typeface="Montserrat"/>
                        </a:rPr>
                        <a:t>Fine-Tune varias capas</a:t>
                      </a:r>
                      <a:endParaRPr sz="1400" u="none" cap="none" strike="noStrike">
                        <a:latin typeface="Montserrat"/>
                        <a:ea typeface="Montserrat"/>
                        <a:cs typeface="Montserrat"/>
                        <a:sym typeface="Montserrat"/>
                      </a:endParaRPr>
                    </a:p>
                  </a:txBody>
                  <a:tcPr marT="91425" marB="91425" marR="91425" marL="91425"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cb81ab64cb_0_6"/>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278" name="Google Shape;278;gcb81ab64cb_0_6"/>
          <p:cNvSpPr txBox="1"/>
          <p:nvPr/>
        </p:nvSpPr>
        <p:spPr>
          <a:xfrm>
            <a:off x="814200" y="1414025"/>
            <a:ext cx="7926300" cy="3201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Tips a tener en cuenta para su implementación:</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Una opción para acelerar el proceso sería correr las capas que vamos a dejar congeladas utilizando los nuevos datos, guardar las salidas generadas y luego utilizarlas como entradas para entrenar el nuevo clasificador.</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Cuando se realiza transfer learning, el learning rate suele configurarse en valores más bajos comparados a los que se utilizan para entrenar desde cero el mismo modelo. Esto para evitar que los pesos de la red ya entrenados se modifiquen mucho.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Hay que tomar precauciones con respecto a la arquitectura de la red que se pretende usar sobre el nuevo dataset. Por ejemplo, ante un cambio en el tamaño de las imágenes de entrada, las capas convolucionales o de pooling no presentan mayores inconvenientes para adaptarse. Sin embargo, las capas densas, probablemente, deban ser reestructuradas en nuevas capas convolucionales.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00534e0d99_0_1"/>
          <p:cNvSpPr txBox="1"/>
          <p:nvPr/>
        </p:nvSpPr>
        <p:spPr>
          <a:xfrm>
            <a:off x="777200" y="1377025"/>
            <a:ext cx="80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4" name="Google Shape;284;g100534e0d99_0_1"/>
          <p:cNvSpPr txBox="1"/>
          <p:nvPr/>
        </p:nvSpPr>
        <p:spPr>
          <a:xfrm>
            <a:off x="675755" y="596046"/>
            <a:ext cx="4496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s" sz="2800" u="none" cap="none" strike="noStrike">
                <a:solidFill>
                  <a:srgbClr val="1A1A1A"/>
                </a:solidFill>
                <a:latin typeface="Montserrat"/>
                <a:ea typeface="Montserrat"/>
                <a:cs typeface="Montserrat"/>
                <a:sym typeface="Montserrat"/>
              </a:rPr>
              <a:t>Ejemplos prácticos</a:t>
            </a:r>
            <a:endParaRPr b="1" i="0" sz="2800" u="none" cap="none" strike="noStrike">
              <a:solidFill>
                <a:srgbClr val="1A1A1A"/>
              </a:solidFill>
              <a:latin typeface="Montserrat"/>
              <a:ea typeface="Montserrat"/>
              <a:cs typeface="Montserrat"/>
              <a:sym typeface="Montserrat"/>
            </a:endParaRPr>
          </a:p>
        </p:txBody>
      </p:sp>
      <p:sp>
        <p:nvSpPr>
          <p:cNvPr id="285" name="Google Shape;285;g100534e0d99_0_1"/>
          <p:cNvSpPr txBox="1"/>
          <p:nvPr/>
        </p:nvSpPr>
        <p:spPr>
          <a:xfrm>
            <a:off x="703200" y="1384425"/>
            <a:ext cx="80445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Demostración de funcionamiento de redes profundas con y sin conexiones residuales.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sng" cap="none" strike="noStrike">
                <a:solidFill>
                  <a:schemeClr val="hlink"/>
                </a:solidFill>
                <a:latin typeface="Montserrat"/>
                <a:ea typeface="Montserrat"/>
                <a:cs typeface="Montserrat"/>
                <a:sym typeface="Montserrat"/>
                <a:hlinkClick r:id="rId3"/>
              </a:rPr>
              <a:t>Colab ResNet</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Implementación de Transfer Learning.</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sng" cap="none" strike="noStrike">
                <a:solidFill>
                  <a:schemeClr val="hlink"/>
                </a:solidFill>
                <a:latin typeface="Montserrat"/>
                <a:ea typeface="Montserrat"/>
                <a:cs typeface="Montserrat"/>
                <a:sym typeface="Montserrat"/>
                <a:hlinkClick r:id="rId4"/>
              </a:rPr>
              <a:t>Colab Transfer Learning</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6"/>
          <p:cNvSpPr txBox="1"/>
          <p:nvPr>
            <p:ph type="title"/>
          </p:nvPr>
        </p:nvSpPr>
        <p:spPr>
          <a:xfrm>
            <a:off x="727650" y="5838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Tarea</a:t>
            </a:r>
            <a:endParaRPr>
              <a:latin typeface="Montserrat"/>
              <a:ea typeface="Montserrat"/>
              <a:cs typeface="Montserrat"/>
              <a:sym typeface="Montserrat"/>
            </a:endParaRPr>
          </a:p>
        </p:txBody>
      </p:sp>
      <p:sp>
        <p:nvSpPr>
          <p:cNvPr id="291" name="Google Shape;291;p26"/>
          <p:cNvSpPr txBox="1"/>
          <p:nvPr/>
        </p:nvSpPr>
        <p:spPr>
          <a:xfrm>
            <a:off x="794050" y="1381275"/>
            <a:ext cx="7178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400"/>
              <a:buFont typeface="Arial"/>
              <a:buNone/>
            </a:pPr>
            <a:r>
              <a:rPr lang="es" u="sng">
                <a:solidFill>
                  <a:schemeClr val="hlink"/>
                </a:solidFill>
                <a:latin typeface="Montserrat"/>
                <a:ea typeface="Montserrat"/>
                <a:cs typeface="Montserrat"/>
                <a:sym typeface="Montserrat"/>
                <a:hlinkClick r:id="rId3"/>
              </a:rPr>
              <a:t>Colab Tarea</a:t>
            </a:r>
            <a:r>
              <a:rPr lang="es">
                <a:latin typeface="Montserrat"/>
                <a:ea typeface="Montserrat"/>
                <a:cs typeface="Montserrat"/>
                <a:sym typeface="Montserrat"/>
              </a:rPr>
              <a:t> </a:t>
            </a:r>
            <a:endParaRPr>
              <a:latin typeface="Montserrat"/>
              <a:ea typeface="Montserrat"/>
              <a:cs typeface="Montserrat"/>
              <a:sym typeface="Montserrat"/>
            </a:endParaRPr>
          </a:p>
          <a:p>
            <a:pPr indent="0" lvl="0" marL="0" rtl="0" algn="l">
              <a:spcBef>
                <a:spcPts val="0"/>
              </a:spcBef>
              <a:spcAft>
                <a:spcPts val="0"/>
              </a:spcAft>
              <a:buClr>
                <a:srgbClr val="000000"/>
              </a:buClr>
              <a:buSzPts val="1400"/>
              <a:buFont typeface="Arial"/>
              <a:buNone/>
            </a:pPr>
            <a:r>
              <a:t/>
            </a:r>
            <a:endParaRPr>
              <a:latin typeface="Montserrat"/>
              <a:ea typeface="Montserrat"/>
              <a:cs typeface="Montserrat"/>
              <a:sym typeface="Montserrat"/>
            </a:endParaRPr>
          </a:p>
          <a:p>
            <a:pPr indent="0" lvl="0" marL="0" rtl="0" algn="l">
              <a:spcBef>
                <a:spcPts val="0"/>
              </a:spcBef>
              <a:spcAft>
                <a:spcPts val="0"/>
              </a:spcAft>
              <a:buClr>
                <a:srgbClr val="000000"/>
              </a:buClr>
              <a:buSzPts val="1400"/>
              <a:buFont typeface="Arial"/>
              <a:buNone/>
            </a:pPr>
            <a:r>
              <a:rPr lang="es">
                <a:latin typeface="Montserrat"/>
                <a:ea typeface="Montserrat"/>
                <a:cs typeface="Montserrat"/>
                <a:sym typeface="Montserrat"/>
              </a:rPr>
              <a:t>No es obligatorio pero si quieren dejar su feedback sobre esta clase pueden hacerlo aquí:</a:t>
            </a:r>
            <a:endParaRPr>
              <a:latin typeface="Montserrat"/>
              <a:ea typeface="Montserrat"/>
              <a:cs typeface="Montserrat"/>
              <a:sym typeface="Montserrat"/>
            </a:endParaRPr>
          </a:p>
          <a:p>
            <a:pPr indent="0" lvl="0" marL="0" rtl="0" algn="l">
              <a:spcBef>
                <a:spcPts val="0"/>
              </a:spcBef>
              <a:spcAft>
                <a:spcPts val="0"/>
              </a:spcAft>
              <a:buClr>
                <a:srgbClr val="000000"/>
              </a:buClr>
              <a:buSzPts val="1400"/>
              <a:buFont typeface="Arial"/>
              <a:buNone/>
            </a:pPr>
            <a:r>
              <a:t/>
            </a:r>
            <a:endParaRPr>
              <a:latin typeface="Montserrat"/>
              <a:ea typeface="Montserrat"/>
              <a:cs typeface="Montserrat"/>
              <a:sym typeface="Montserrat"/>
            </a:endParaRPr>
          </a:p>
          <a:p>
            <a:pPr indent="0" lvl="0" marL="0" rtl="0" algn="l">
              <a:spcBef>
                <a:spcPts val="0"/>
              </a:spcBef>
              <a:spcAft>
                <a:spcPts val="0"/>
              </a:spcAft>
              <a:buClr>
                <a:srgbClr val="000000"/>
              </a:buClr>
              <a:buSzPts val="1400"/>
              <a:buFont typeface="Arial"/>
              <a:buNone/>
            </a:pPr>
            <a:r>
              <a:rPr lang="es" u="sng">
                <a:solidFill>
                  <a:schemeClr val="accent5"/>
                </a:solidFill>
                <a:latin typeface="Montserrat"/>
                <a:ea typeface="Montserrat"/>
                <a:cs typeface="Montserrat"/>
                <a:sym typeface="Montserrat"/>
                <a:hlinkClick r:id="rId4">
                  <a:extLst>
                    <a:ext uri="{A12FA001-AC4F-418D-AE19-62706E023703}">
                      <ahyp:hlinkClr val="tx"/>
                    </a:ext>
                  </a:extLst>
                </a:hlinkClick>
              </a:rPr>
              <a:t>Encuesta sobre la clase</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Inception</a:t>
            </a:r>
            <a:endParaRPr sz="900">
              <a:latin typeface="Montserrat"/>
              <a:ea typeface="Montserrat"/>
              <a:cs typeface="Montserrat"/>
              <a:sym typeface="Montserrat"/>
            </a:endParaRPr>
          </a:p>
        </p:txBody>
      </p:sp>
      <p:sp>
        <p:nvSpPr>
          <p:cNvPr id="100" name="Google Shape;100;p4"/>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2014 un equipo de Google presento la primera versión de la serie de redes Inception en la competencia ImageNet, ganando en la tarea de clasificación. Como en todos los casos, la motivación principal estaba en obtener redes cada vez más profundas (más capas y más neuronas), que puedan mejorar las métricas actuales. Sin embargo, esto implicaba más probabilidad de sobreentrenamiento y más costo computacional.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Bajo estas premisas se creó lo que se conoce como un bloque Inception:</a:t>
            </a:r>
            <a:endParaRPr b="0" i="0" sz="1400" u="none" cap="none" strike="noStrike">
              <a:solidFill>
                <a:srgbClr val="000000"/>
              </a:solidFill>
              <a:latin typeface="Montserrat"/>
              <a:ea typeface="Montserrat"/>
              <a:cs typeface="Montserrat"/>
              <a:sym typeface="Montserrat"/>
            </a:endParaRPr>
          </a:p>
        </p:txBody>
      </p:sp>
      <p:pic>
        <p:nvPicPr>
          <p:cNvPr id="101" name="Google Shape;101;p4"/>
          <p:cNvPicPr preferRelativeResize="0"/>
          <p:nvPr/>
        </p:nvPicPr>
        <p:blipFill rotWithShape="1">
          <a:blip r:embed="rId3">
            <a:alphaModFix/>
          </a:blip>
          <a:srcRect b="12808" l="0" r="0" t="0"/>
          <a:stretch/>
        </p:blipFill>
        <p:spPr>
          <a:xfrm>
            <a:off x="2661850" y="3130275"/>
            <a:ext cx="3820300" cy="1848325"/>
          </a:xfrm>
          <a:prstGeom prst="rect">
            <a:avLst/>
          </a:prstGeom>
          <a:noFill/>
          <a:ln>
            <a:noFill/>
          </a:ln>
        </p:spPr>
      </p:pic>
      <p:sp>
        <p:nvSpPr>
          <p:cNvPr id="102" name="Google Shape;102;p4"/>
          <p:cNvSpPr txBox="1"/>
          <p:nvPr/>
        </p:nvSpPr>
        <p:spPr>
          <a:xfrm>
            <a:off x="382150" y="4864625"/>
            <a:ext cx="8252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Szegedy, et al., 2014. Going deeper with convolutions.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008f31aed7_0_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Inception</a:t>
            </a:r>
            <a:endParaRPr sz="900">
              <a:latin typeface="Montserrat"/>
              <a:ea typeface="Montserrat"/>
              <a:cs typeface="Montserrat"/>
              <a:sym typeface="Montserrat"/>
            </a:endParaRPr>
          </a:p>
        </p:txBody>
      </p:sp>
      <p:sp>
        <p:nvSpPr>
          <p:cNvPr id="108" name="Google Shape;108;g1008f31aed7_0_7"/>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Características principales: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Introducción del bloque Inception: conexiones más esparsas, con diferentes tamaños de filtros para captar mejor features de múltiples tamaños.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Bottleneck layers basadas en convoluciones 1x1 para reducir la cantidad de operaciones necesarias para el cómputo de la red.</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Clasificadores auxiliares en capas tempranas para mejorar el entrenamiento.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22 capas con solo 6,7 M de parámetros.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008f31aed7_0_15"/>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a:t>
            </a:r>
            <a:endParaRPr sz="900">
              <a:latin typeface="Montserrat"/>
              <a:ea typeface="Montserrat"/>
              <a:cs typeface="Montserrat"/>
              <a:sym typeface="Montserrat"/>
            </a:endParaRPr>
          </a:p>
        </p:txBody>
      </p:sp>
      <p:sp>
        <p:nvSpPr>
          <p:cNvPr id="114" name="Google Shape;114;g1008f31aed7_0_15"/>
          <p:cNvSpPr txBox="1"/>
          <p:nvPr/>
        </p:nvSpPr>
        <p:spPr>
          <a:xfrm>
            <a:off x="175575" y="1435625"/>
            <a:ext cx="5148000" cy="36942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La red cuenta con 9 bloques Inception separados por capas de Max-Pooling en algunos lugares..</a:t>
            </a:r>
            <a:endParaRPr b="0" i="0" sz="1200" u="none" cap="none" strike="noStrike">
              <a:solidFill>
                <a:srgbClr val="000000"/>
              </a:solidFill>
              <a:latin typeface="Montserrat"/>
              <a:ea typeface="Montserrat"/>
              <a:cs typeface="Montserrat"/>
              <a:sym typeface="Montserrat"/>
            </a:endParaRPr>
          </a:p>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Estos bloques no modifican el ancho y alto de los volúmenes, solo la cantidad de canales. Por lo tanto, cada una de las operaciones dentro de cada bloque debe utilizar el padding necesario para que esto ocurra.</a:t>
            </a:r>
            <a:endParaRPr b="0" i="0" sz="1200" u="none" cap="none" strike="noStrike">
              <a:solidFill>
                <a:srgbClr val="000000"/>
              </a:solidFill>
              <a:latin typeface="Montserrat"/>
              <a:ea typeface="Montserrat"/>
              <a:cs typeface="Montserrat"/>
              <a:sym typeface="Montserrat"/>
            </a:endParaRPr>
          </a:p>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Todas las operaciones utilizan stride = 1.</a:t>
            </a:r>
            <a:endParaRPr b="0" i="0" sz="1200" u="none" cap="none" strike="noStrike">
              <a:solidFill>
                <a:srgbClr val="000000"/>
              </a:solidFill>
              <a:latin typeface="Montserrat"/>
              <a:ea typeface="Montserrat"/>
              <a:cs typeface="Montserrat"/>
              <a:sym typeface="Montserrat"/>
            </a:endParaRPr>
          </a:p>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Las salidas de cada una de las operaciones se concatenan para formar la entrada de la próxima capa.</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Sin embargo, este esquema tiene un gran costo computacional debido a la cantidad de convoluciones involucradas y, por otro lado, la capa de pooling fuerza a la salida a tener más cantidad de canales que la entrada.</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1x1: </a:t>
            </a:r>
            <a:r>
              <a:rPr b="1" i="0" lang="es" sz="1200" u="none" cap="none" strike="noStrike">
                <a:solidFill>
                  <a:srgbClr val="000000"/>
                </a:solidFill>
                <a:latin typeface="Cambria"/>
                <a:ea typeface="Cambria"/>
                <a:cs typeface="Cambria"/>
                <a:sym typeface="Cambria"/>
              </a:rPr>
              <a:t>1x1x128x28x28x100 = 10M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3x3: </a:t>
            </a:r>
            <a:r>
              <a:rPr b="1" i="0" lang="es" sz="1200" u="none" cap="none" strike="noStrike">
                <a:solidFill>
                  <a:srgbClr val="000000"/>
                </a:solidFill>
                <a:latin typeface="Cambria"/>
                <a:ea typeface="Cambria"/>
                <a:cs typeface="Cambria"/>
                <a:sym typeface="Cambria"/>
              </a:rPr>
              <a:t>3x3x192x28x28x100 = 135,4M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5x5: </a:t>
            </a:r>
            <a:r>
              <a:rPr b="1" i="0" lang="es" sz="1200" u="none" cap="none" strike="noStrike">
                <a:solidFill>
                  <a:srgbClr val="000000"/>
                </a:solidFill>
                <a:latin typeface="Cambria"/>
                <a:ea typeface="Cambria"/>
                <a:cs typeface="Cambria"/>
                <a:sym typeface="Cambria"/>
              </a:rPr>
              <a:t>5x5x96x28x28x100 = 188,1M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Montserrat"/>
                <a:ea typeface="Montserrat"/>
                <a:cs typeface="Montserrat"/>
                <a:sym typeface="Montserrat"/>
              </a:rPr>
              <a:t>Total: 333,5M operaciones</a:t>
            </a:r>
            <a:endParaRPr b="1" i="0" sz="1200" u="none" cap="none" strike="noStrike">
              <a:solidFill>
                <a:srgbClr val="000000"/>
              </a:solidFill>
              <a:latin typeface="Montserrat"/>
              <a:ea typeface="Montserrat"/>
              <a:cs typeface="Montserrat"/>
              <a:sym typeface="Montserrat"/>
            </a:endParaRPr>
          </a:p>
        </p:txBody>
      </p:sp>
      <p:pic>
        <p:nvPicPr>
          <p:cNvPr id="115" name="Google Shape;115;g1008f31aed7_0_15"/>
          <p:cNvPicPr preferRelativeResize="0"/>
          <p:nvPr/>
        </p:nvPicPr>
        <p:blipFill rotWithShape="1">
          <a:blip r:embed="rId3">
            <a:alphaModFix/>
          </a:blip>
          <a:srcRect b="0" l="0" r="0" t="0"/>
          <a:stretch/>
        </p:blipFill>
        <p:spPr>
          <a:xfrm>
            <a:off x="5323575" y="1541940"/>
            <a:ext cx="3820425" cy="1634472"/>
          </a:xfrm>
          <a:prstGeom prst="rect">
            <a:avLst/>
          </a:prstGeom>
          <a:noFill/>
          <a:ln>
            <a:noFill/>
          </a:ln>
        </p:spPr>
      </p:pic>
      <p:sp>
        <p:nvSpPr>
          <p:cNvPr id="116" name="Google Shape;116;g1008f31aed7_0_15"/>
          <p:cNvSpPr txBox="1"/>
          <p:nvPr/>
        </p:nvSpPr>
        <p:spPr>
          <a:xfrm>
            <a:off x="6961300" y="3036500"/>
            <a:ext cx="785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28x28x100</a:t>
            </a:r>
            <a:endParaRPr b="0" i="0" sz="1000" u="none" cap="none" strike="noStrike">
              <a:solidFill>
                <a:srgbClr val="000000"/>
              </a:solidFill>
              <a:latin typeface="Cambria"/>
              <a:ea typeface="Cambria"/>
              <a:cs typeface="Cambria"/>
              <a:sym typeface="Cambria"/>
            </a:endParaRPr>
          </a:p>
        </p:txBody>
      </p:sp>
      <p:sp>
        <p:nvSpPr>
          <p:cNvPr id="117" name="Google Shape;117;g1008f31aed7_0_15"/>
          <p:cNvSpPr txBox="1"/>
          <p:nvPr/>
        </p:nvSpPr>
        <p:spPr>
          <a:xfrm>
            <a:off x="6517175" y="1137550"/>
            <a:ext cx="1776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28x28x(128+192+96+100)</a:t>
            </a:r>
            <a:endParaRPr b="0" i="0" sz="1000" u="none" cap="none" strike="noStrike">
              <a:solidFill>
                <a:srgbClr val="000000"/>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28x28x516</a:t>
            </a:r>
            <a:endParaRPr b="0" i="0" sz="1000" u="none" cap="none" strike="noStrike">
              <a:solidFill>
                <a:srgbClr val="000000"/>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008f31aed7_0_26"/>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23" name="Google Shape;123;g1008f31aed7_0_26"/>
          <p:cNvSpPr txBox="1"/>
          <p:nvPr/>
        </p:nvSpPr>
        <p:spPr>
          <a:xfrm>
            <a:off x="857250" y="1353000"/>
            <a:ext cx="7983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 analizamos el caso de la convolución de 5x5:</a:t>
            </a:r>
            <a:endParaRPr b="0" i="0" sz="1400" u="none" cap="none" strike="noStrike">
              <a:solidFill>
                <a:srgbClr val="000000"/>
              </a:solidFill>
              <a:latin typeface="Montserrat"/>
              <a:ea typeface="Montserrat"/>
              <a:cs typeface="Montserrat"/>
              <a:sym typeface="Montserrat"/>
            </a:endParaRPr>
          </a:p>
        </p:txBody>
      </p:sp>
      <p:sp>
        <p:nvSpPr>
          <p:cNvPr id="124" name="Google Shape;124;g1008f31aed7_0_26"/>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1008f31aed7_0_26"/>
          <p:cNvSpPr/>
          <p:nvPr/>
        </p:nvSpPr>
        <p:spPr>
          <a:xfrm>
            <a:off x="5318725" y="1897800"/>
            <a:ext cx="1484400" cy="1347900"/>
          </a:xfrm>
          <a:prstGeom prst="cube">
            <a:avLst>
              <a:gd fmla="val 4457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 name="Google Shape;126;g1008f31aed7_0_26"/>
          <p:cNvCxnSpPr/>
          <p:nvPr/>
        </p:nvCxnSpPr>
        <p:spPr>
          <a:xfrm>
            <a:off x="3102600" y="2710900"/>
            <a:ext cx="1989300" cy="0"/>
          </a:xfrm>
          <a:prstGeom prst="straightConnector1">
            <a:avLst/>
          </a:prstGeom>
          <a:noFill/>
          <a:ln cap="flat" cmpd="sng" w="9525">
            <a:solidFill>
              <a:schemeClr val="dk2"/>
            </a:solidFill>
            <a:prstDash val="solid"/>
            <a:round/>
            <a:headEnd len="sm" w="sm" type="none"/>
            <a:tailEnd len="med" w="med" type="triangle"/>
          </a:ln>
        </p:spPr>
      </p:cxnSp>
      <p:sp>
        <p:nvSpPr>
          <p:cNvPr id="127" name="Google Shape;127;g1008f31aed7_0_26"/>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sp>
        <p:nvSpPr>
          <p:cNvPr id="128" name="Google Shape;128;g1008f31aed7_0_26"/>
          <p:cNvSpPr txBox="1"/>
          <p:nvPr/>
        </p:nvSpPr>
        <p:spPr>
          <a:xfrm>
            <a:off x="5378350" y="33903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28x28x96</a:t>
            </a:r>
            <a:endParaRPr b="0" i="0" sz="1400" u="none" cap="none" strike="noStrike">
              <a:solidFill>
                <a:srgbClr val="000000"/>
              </a:solidFill>
              <a:latin typeface="Cambria"/>
              <a:ea typeface="Cambria"/>
              <a:cs typeface="Cambria"/>
              <a:sym typeface="Cambria"/>
            </a:endParaRPr>
          </a:p>
        </p:txBody>
      </p:sp>
      <p:sp>
        <p:nvSpPr>
          <p:cNvPr id="129" name="Google Shape;129;g1008f31aed7_0_26"/>
          <p:cNvSpPr txBox="1"/>
          <p:nvPr/>
        </p:nvSpPr>
        <p:spPr>
          <a:xfrm>
            <a:off x="3432388" y="278892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5x5</a:t>
            </a:r>
            <a:endParaRPr b="0" i="0" sz="1400" u="none" cap="none" strike="noStrike">
              <a:solidFill>
                <a:srgbClr val="000000"/>
              </a:solidFill>
              <a:latin typeface="Cambria"/>
              <a:ea typeface="Cambria"/>
              <a:cs typeface="Cambria"/>
              <a:sym typeface="Cambria"/>
            </a:endParaRPr>
          </a:p>
        </p:txBody>
      </p:sp>
      <p:sp>
        <p:nvSpPr>
          <p:cNvPr id="130" name="Google Shape;130;g1008f31aed7_0_26"/>
          <p:cNvSpPr txBox="1"/>
          <p:nvPr/>
        </p:nvSpPr>
        <p:spPr>
          <a:xfrm>
            <a:off x="3432388" y="23107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31" name="Google Shape;131;g1008f31aed7_0_26"/>
          <p:cNvSpPr txBox="1"/>
          <p:nvPr/>
        </p:nvSpPr>
        <p:spPr>
          <a:xfrm>
            <a:off x="587525" y="3855050"/>
            <a:ext cx="8040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cantidad de multiplicaciones involucradas 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obtener un valor de la salida: 5 x 5 x 100 = 2500 ops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obtener todos los valores de la salida: 2500 x 28 x 28 x 96 = </a:t>
            </a:r>
            <a:r>
              <a:rPr b="1" i="0" lang="es" sz="1400" u="none" cap="none" strike="noStrike">
                <a:solidFill>
                  <a:srgbClr val="000000"/>
                </a:solidFill>
                <a:latin typeface="Montserrat"/>
                <a:ea typeface="Montserrat"/>
                <a:cs typeface="Montserrat"/>
                <a:sym typeface="Montserrat"/>
              </a:rPr>
              <a:t>188,16 M ops</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cb7c9021aa_2_9"/>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37" name="Google Shape;137;gcb7c9021aa_2_9"/>
          <p:cNvSpPr txBox="1"/>
          <p:nvPr/>
        </p:nvSpPr>
        <p:spPr>
          <a:xfrm>
            <a:off x="857250" y="1353000"/>
            <a:ext cx="7983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 en cambio, se antepone una convolución 1x1 para reducir la dimensionalidad antes de la convolución de 5x5::</a:t>
            </a:r>
            <a:endParaRPr b="0" i="0" sz="1400" u="none" cap="none" strike="noStrike">
              <a:solidFill>
                <a:srgbClr val="000000"/>
              </a:solidFill>
              <a:latin typeface="Montserrat"/>
              <a:ea typeface="Montserrat"/>
              <a:cs typeface="Montserrat"/>
              <a:sym typeface="Montserrat"/>
            </a:endParaRPr>
          </a:p>
        </p:txBody>
      </p:sp>
      <p:cxnSp>
        <p:nvCxnSpPr>
          <p:cNvPr id="138" name="Google Shape;138;gcb7c9021aa_2_9"/>
          <p:cNvCxnSpPr/>
          <p:nvPr/>
        </p:nvCxnSpPr>
        <p:spPr>
          <a:xfrm>
            <a:off x="5308425" y="2700600"/>
            <a:ext cx="1391700" cy="300"/>
          </a:xfrm>
          <a:prstGeom prst="straightConnector1">
            <a:avLst/>
          </a:prstGeom>
          <a:noFill/>
          <a:ln cap="flat" cmpd="sng" w="9525">
            <a:solidFill>
              <a:schemeClr val="dk2"/>
            </a:solidFill>
            <a:prstDash val="solid"/>
            <a:round/>
            <a:headEnd len="sm" w="sm" type="none"/>
            <a:tailEnd len="med" w="med" type="triangle"/>
          </a:ln>
        </p:spPr>
      </p:cxnSp>
      <p:grpSp>
        <p:nvGrpSpPr>
          <p:cNvPr id="139" name="Google Shape;139;gcb7c9021aa_2_9"/>
          <p:cNvGrpSpPr/>
          <p:nvPr/>
        </p:nvGrpSpPr>
        <p:grpSpPr>
          <a:xfrm>
            <a:off x="793675" y="2231688"/>
            <a:ext cx="1257600" cy="1514675"/>
            <a:chOff x="1597675" y="2245800"/>
            <a:chExt cx="1257600" cy="1514675"/>
          </a:xfrm>
        </p:grpSpPr>
        <p:sp>
          <p:nvSpPr>
            <p:cNvPr id="140" name="Google Shape;140;gcb7c9021aa_2_9"/>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cb7c9021aa_2_9"/>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grpSp>
      <p:grpSp>
        <p:nvGrpSpPr>
          <p:cNvPr id="142" name="Google Shape;142;gcb7c9021aa_2_9"/>
          <p:cNvGrpSpPr/>
          <p:nvPr/>
        </p:nvGrpSpPr>
        <p:grpSpPr>
          <a:xfrm>
            <a:off x="6844250" y="1897800"/>
            <a:ext cx="1484400" cy="1892700"/>
            <a:chOff x="5318725" y="1897800"/>
            <a:chExt cx="1484400" cy="1892700"/>
          </a:xfrm>
        </p:grpSpPr>
        <p:sp>
          <p:nvSpPr>
            <p:cNvPr id="143" name="Google Shape;143;gcb7c9021aa_2_9"/>
            <p:cNvSpPr/>
            <p:nvPr/>
          </p:nvSpPr>
          <p:spPr>
            <a:xfrm>
              <a:off x="5318725" y="1897800"/>
              <a:ext cx="1484400" cy="1347900"/>
            </a:xfrm>
            <a:prstGeom prst="cube">
              <a:avLst>
                <a:gd fmla="val 4457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cb7c9021aa_2_9"/>
            <p:cNvSpPr txBox="1"/>
            <p:nvPr/>
          </p:nvSpPr>
          <p:spPr>
            <a:xfrm>
              <a:off x="5378350" y="33903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28x28x96</a:t>
              </a:r>
              <a:endParaRPr b="0" i="0" sz="1400" u="none" cap="none" strike="noStrike">
                <a:solidFill>
                  <a:srgbClr val="000000"/>
                </a:solidFill>
                <a:latin typeface="Cambria"/>
                <a:ea typeface="Cambria"/>
                <a:cs typeface="Cambria"/>
                <a:sym typeface="Cambria"/>
              </a:endParaRPr>
            </a:p>
          </p:txBody>
        </p:sp>
      </p:grpSp>
      <p:sp>
        <p:nvSpPr>
          <p:cNvPr id="145" name="Google Shape;145;gcb7c9021aa_2_9"/>
          <p:cNvSpPr txBox="1"/>
          <p:nvPr/>
        </p:nvSpPr>
        <p:spPr>
          <a:xfrm>
            <a:off x="5365038" y="27786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5x5</a:t>
            </a:r>
            <a:endParaRPr b="0" i="0" sz="1400" u="none" cap="none" strike="noStrike">
              <a:solidFill>
                <a:srgbClr val="000000"/>
              </a:solidFill>
              <a:latin typeface="Cambria"/>
              <a:ea typeface="Cambria"/>
              <a:cs typeface="Cambria"/>
              <a:sym typeface="Cambria"/>
            </a:endParaRPr>
          </a:p>
        </p:txBody>
      </p:sp>
      <p:sp>
        <p:nvSpPr>
          <p:cNvPr id="146" name="Google Shape;146;gcb7c9021aa_2_9"/>
          <p:cNvSpPr txBox="1"/>
          <p:nvPr/>
        </p:nvSpPr>
        <p:spPr>
          <a:xfrm>
            <a:off x="5365038" y="22328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47" name="Google Shape;147;gcb7c9021aa_2_9"/>
          <p:cNvSpPr txBox="1"/>
          <p:nvPr/>
        </p:nvSpPr>
        <p:spPr>
          <a:xfrm>
            <a:off x="587525" y="3855050"/>
            <a:ext cx="80400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cantidad de multiplicaciones involucradas 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la convolución de 1x1: 1 x 1 x 100 x 28 x 28 x 64 = </a:t>
            </a:r>
            <a:r>
              <a:rPr b="1" i="0" lang="es" sz="1400" u="none" cap="none" strike="noStrike">
                <a:solidFill>
                  <a:srgbClr val="000000"/>
                </a:solidFill>
                <a:latin typeface="Montserrat"/>
                <a:ea typeface="Montserrat"/>
                <a:cs typeface="Montserrat"/>
                <a:sym typeface="Montserrat"/>
              </a:rPr>
              <a:t>5 M ops</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la convolución de 5x5: 5 x 5 x 64 x 28 x 28 x 96 = </a:t>
            </a:r>
            <a:r>
              <a:rPr b="1" i="0" lang="es" sz="1400" u="none" cap="none" strike="noStrike">
                <a:solidFill>
                  <a:srgbClr val="000000"/>
                </a:solidFill>
                <a:latin typeface="Montserrat"/>
                <a:ea typeface="Montserrat"/>
                <a:cs typeface="Montserrat"/>
                <a:sym typeface="Montserrat"/>
              </a:rPr>
              <a:t>120,4 M ops</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Montserrat"/>
                <a:ea typeface="Montserrat"/>
                <a:cs typeface="Montserrat"/>
                <a:sym typeface="Montserrat"/>
              </a:rPr>
              <a:t>Total: 125,4 M ops</a:t>
            </a:r>
            <a:endParaRPr b="1" i="0" sz="1400" u="none" cap="none" strike="noStrike">
              <a:solidFill>
                <a:srgbClr val="000000"/>
              </a:solidFill>
              <a:latin typeface="Montserrat"/>
              <a:ea typeface="Montserrat"/>
              <a:cs typeface="Montserrat"/>
              <a:sym typeface="Montserrat"/>
            </a:endParaRPr>
          </a:p>
        </p:txBody>
      </p:sp>
      <p:cxnSp>
        <p:nvCxnSpPr>
          <p:cNvPr id="148" name="Google Shape;148;gcb7c9021aa_2_9"/>
          <p:cNvCxnSpPr/>
          <p:nvPr/>
        </p:nvCxnSpPr>
        <p:spPr>
          <a:xfrm>
            <a:off x="2203313" y="2695650"/>
            <a:ext cx="1391400" cy="10200"/>
          </a:xfrm>
          <a:prstGeom prst="straightConnector1">
            <a:avLst/>
          </a:prstGeom>
          <a:noFill/>
          <a:ln cap="flat" cmpd="sng" w="9525">
            <a:solidFill>
              <a:schemeClr val="dk2"/>
            </a:solidFill>
            <a:prstDash val="solid"/>
            <a:round/>
            <a:headEnd len="sm" w="sm" type="none"/>
            <a:tailEnd len="med" w="med" type="triangle"/>
          </a:ln>
        </p:spPr>
      </p:cxnSp>
      <p:grpSp>
        <p:nvGrpSpPr>
          <p:cNvPr id="149" name="Google Shape;149;gcb7c9021aa_2_9"/>
          <p:cNvGrpSpPr/>
          <p:nvPr/>
        </p:nvGrpSpPr>
        <p:grpSpPr>
          <a:xfrm>
            <a:off x="3746750" y="2154475"/>
            <a:ext cx="1257600" cy="1514675"/>
            <a:chOff x="1597675" y="2245800"/>
            <a:chExt cx="1257600" cy="1514675"/>
          </a:xfrm>
        </p:grpSpPr>
        <p:sp>
          <p:nvSpPr>
            <p:cNvPr id="150" name="Google Shape;150;gcb7c9021aa_2_9"/>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cb7c9021aa_2_9"/>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28x28x64</a:t>
              </a:r>
              <a:endParaRPr b="0" i="0" sz="1400" u="none" cap="none" strike="noStrike">
                <a:solidFill>
                  <a:srgbClr val="000000"/>
                </a:solidFill>
                <a:latin typeface="Cambria"/>
                <a:ea typeface="Cambria"/>
                <a:cs typeface="Cambria"/>
                <a:sym typeface="Cambria"/>
              </a:endParaRPr>
            </a:p>
          </p:txBody>
        </p:sp>
      </p:grpSp>
      <p:sp>
        <p:nvSpPr>
          <p:cNvPr id="152" name="Google Shape;152;gcb7c9021aa_2_9"/>
          <p:cNvSpPr txBox="1"/>
          <p:nvPr/>
        </p:nvSpPr>
        <p:spPr>
          <a:xfrm>
            <a:off x="2270200" y="22328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53" name="Google Shape;153;gcb7c9021aa_2_9"/>
          <p:cNvSpPr txBox="1"/>
          <p:nvPr/>
        </p:nvSpPr>
        <p:spPr>
          <a:xfrm>
            <a:off x="2270200" y="283822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gcb7c9021aa_2_36"/>
          <p:cNvPicPr preferRelativeResize="0"/>
          <p:nvPr/>
        </p:nvPicPr>
        <p:blipFill rotWithShape="1">
          <a:blip r:embed="rId3">
            <a:alphaModFix/>
          </a:blip>
          <a:srcRect b="0" l="0" r="0" t="0"/>
          <a:stretch/>
        </p:blipFill>
        <p:spPr>
          <a:xfrm>
            <a:off x="2416725" y="2923775"/>
            <a:ext cx="4227014" cy="1989625"/>
          </a:xfrm>
          <a:prstGeom prst="rect">
            <a:avLst/>
          </a:prstGeom>
          <a:noFill/>
          <a:ln>
            <a:noFill/>
          </a:ln>
        </p:spPr>
      </p:pic>
      <p:sp>
        <p:nvSpPr>
          <p:cNvPr id="159" name="Google Shape;159;gcb7c9021aa_2_36"/>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Bottleneck layer</a:t>
            </a:r>
            <a:endParaRPr sz="900">
              <a:latin typeface="Montserrat"/>
              <a:ea typeface="Montserrat"/>
              <a:cs typeface="Montserrat"/>
              <a:sym typeface="Montserrat"/>
            </a:endParaRPr>
          </a:p>
        </p:txBody>
      </p:sp>
      <p:sp>
        <p:nvSpPr>
          <p:cNvPr id="160" name="Google Shape;160;gcb7c9021aa_2_36"/>
          <p:cNvSpPr txBox="1"/>
          <p:nvPr/>
        </p:nvSpPr>
        <p:spPr>
          <a:xfrm>
            <a:off x="729450" y="1435625"/>
            <a:ext cx="7877400" cy="1446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Permiten reducir la cantidad de canales luego de la capa de Max-Pooling.</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Reducen la dimensionalidad antes de las convoluciones de 3x3 y 5x5 para mejorar los tiempos de cómputo.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Reducen la cantidad de parámetros dentro del bloque Inception.</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Utilizan funciones de activación ReLU por lo que agregan no-linealidad.</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gf8409bb954_0_91"/>
          <p:cNvPicPr preferRelativeResize="0"/>
          <p:nvPr/>
        </p:nvPicPr>
        <p:blipFill rotWithShape="1">
          <a:blip r:embed="rId3">
            <a:alphaModFix/>
          </a:blip>
          <a:srcRect b="0" l="0" r="0" t="2959"/>
          <a:stretch/>
        </p:blipFill>
        <p:spPr>
          <a:xfrm>
            <a:off x="779388" y="1284748"/>
            <a:ext cx="7254325" cy="2945800"/>
          </a:xfrm>
          <a:prstGeom prst="rect">
            <a:avLst/>
          </a:prstGeom>
          <a:noFill/>
          <a:ln>
            <a:noFill/>
          </a:ln>
        </p:spPr>
      </p:pic>
      <p:sp>
        <p:nvSpPr>
          <p:cNvPr id="166" name="Google Shape;166;gf8409bb954_0_91"/>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Inception V1</a:t>
            </a:r>
            <a:endParaRPr>
              <a:latin typeface="Montserrat"/>
              <a:ea typeface="Montserrat"/>
              <a:cs typeface="Montserrat"/>
              <a:sym typeface="Montserrat"/>
            </a:endParaRPr>
          </a:p>
        </p:txBody>
      </p:sp>
      <p:sp>
        <p:nvSpPr>
          <p:cNvPr id="167" name="Google Shape;167;gf8409bb954_0_91"/>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168" name="Google Shape;168;gf8409bb954_0_91"/>
          <p:cNvPicPr preferRelativeResize="0"/>
          <p:nvPr/>
        </p:nvPicPr>
        <p:blipFill rotWithShape="1">
          <a:blip r:embed="rId5">
            <a:alphaModFix/>
          </a:blip>
          <a:srcRect b="0" l="0" r="0" t="0"/>
          <a:stretch/>
        </p:blipFill>
        <p:spPr>
          <a:xfrm>
            <a:off x="219375" y="3856125"/>
            <a:ext cx="3542900" cy="747800"/>
          </a:xfrm>
          <a:prstGeom prst="rect">
            <a:avLst/>
          </a:prstGeom>
          <a:noFill/>
          <a:ln>
            <a:noFill/>
          </a:ln>
        </p:spPr>
      </p:pic>
      <p:cxnSp>
        <p:nvCxnSpPr>
          <p:cNvPr id="169" name="Google Shape;169;gf8409bb954_0_91"/>
          <p:cNvCxnSpPr/>
          <p:nvPr/>
        </p:nvCxnSpPr>
        <p:spPr>
          <a:xfrm flipH="1">
            <a:off x="1680225" y="2964225"/>
            <a:ext cx="3300" cy="891000"/>
          </a:xfrm>
          <a:prstGeom prst="straightConnector1">
            <a:avLst/>
          </a:prstGeom>
          <a:noFill/>
          <a:ln cap="flat" cmpd="sng" w="9525">
            <a:solidFill>
              <a:schemeClr val="dk2"/>
            </a:solidFill>
            <a:prstDash val="solid"/>
            <a:round/>
            <a:headEnd len="sm" w="sm" type="none"/>
            <a:tailEnd len="med" w="med" type="triangle"/>
          </a:ln>
        </p:spPr>
      </p:cxnSp>
      <p:pic>
        <p:nvPicPr>
          <p:cNvPr id="170" name="Google Shape;170;gf8409bb954_0_91"/>
          <p:cNvPicPr preferRelativeResize="0"/>
          <p:nvPr/>
        </p:nvPicPr>
        <p:blipFill rotWithShape="1">
          <a:blip r:embed="rId6">
            <a:alphaModFix/>
          </a:blip>
          <a:srcRect b="0" l="0" r="0" t="0"/>
          <a:stretch/>
        </p:blipFill>
        <p:spPr>
          <a:xfrm>
            <a:off x="6244275" y="3305348"/>
            <a:ext cx="2857350" cy="1849350"/>
          </a:xfrm>
          <a:prstGeom prst="rect">
            <a:avLst/>
          </a:prstGeom>
          <a:noFill/>
          <a:ln>
            <a:noFill/>
          </a:ln>
        </p:spPr>
      </p:pic>
      <p:cxnSp>
        <p:nvCxnSpPr>
          <p:cNvPr id="171" name="Google Shape;171;gf8409bb954_0_91"/>
          <p:cNvCxnSpPr/>
          <p:nvPr/>
        </p:nvCxnSpPr>
        <p:spPr>
          <a:xfrm>
            <a:off x="6413875" y="3098500"/>
            <a:ext cx="378900" cy="2721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