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96" r:id="rId5"/>
    <p:sldId id="268" r:id="rId6"/>
    <p:sldId id="270" r:id="rId7"/>
    <p:sldId id="264" r:id="rId8"/>
    <p:sldId id="297" r:id="rId9"/>
    <p:sldId id="309" r:id="rId10"/>
    <p:sldId id="314" r:id="rId11"/>
    <p:sldId id="310" r:id="rId12"/>
    <p:sldId id="308" r:id="rId13"/>
    <p:sldId id="301" r:id="rId14"/>
    <p:sldId id="299" r:id="rId15"/>
    <p:sldId id="312" r:id="rId16"/>
    <p:sldId id="311" r:id="rId17"/>
    <p:sldId id="313" r:id="rId18"/>
    <p:sldId id="28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18" y="67"/>
      </p:cViewPr>
      <p:guideLst>
        <p:guide orient="horz" pos="210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6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6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44929" y="465367"/>
            <a:ext cx="42236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数据结构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班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69703" y="2624831"/>
            <a:ext cx="710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稀疏矩阵运算与电梯模拟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173274" y="4984518"/>
            <a:ext cx="5229776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张磊、赵鑫浩、姜小平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81340" y="5914390"/>
            <a:ext cx="3696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2019.6.29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4359528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18256" y="266536"/>
            <a:ext cx="317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电梯模拟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074" y="124517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主体模块调用：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53E9011-3440-4F98-802F-88F6EA6D6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34490"/>
              </p:ext>
            </p:extLst>
          </p:nvPr>
        </p:nvGraphicFramePr>
        <p:xfrm>
          <a:off x="4553960" y="1906732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主程序模块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2509132-9D43-446D-BA5B-9FDABA7A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1515"/>
              </p:ext>
            </p:extLst>
          </p:nvPr>
        </p:nvGraphicFramePr>
        <p:xfrm>
          <a:off x="4491564" y="4345838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电梯模块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A5FB3A-D62E-4B6D-AFA7-40705DBB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16343"/>
              </p:ext>
            </p:extLst>
          </p:nvPr>
        </p:nvGraphicFramePr>
        <p:xfrm>
          <a:off x="2558957" y="2654233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1DCC44A-F1C4-4531-BA47-1ADD440B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87639"/>
              </p:ext>
            </p:extLst>
          </p:nvPr>
        </p:nvGraphicFramePr>
        <p:xfrm>
          <a:off x="6382761" y="2654233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088789D-7A02-4FF2-9A17-F25BACA7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28945"/>
              </p:ext>
            </p:extLst>
          </p:nvPr>
        </p:nvGraphicFramePr>
        <p:xfrm>
          <a:off x="8287760" y="3501947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A92BFCB-96E8-492B-A995-65E0E0525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17930"/>
              </p:ext>
            </p:extLst>
          </p:nvPr>
        </p:nvGraphicFramePr>
        <p:xfrm>
          <a:off x="4491565" y="3509308"/>
          <a:ext cx="14897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65">
                  <a:extLst>
                    <a:ext uri="{9D8B030D-6E8A-4147-A177-3AD203B41FA5}">
                      <a16:colId xmlns:a16="http://schemas.microsoft.com/office/drawing/2014/main" val="14887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控制模块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9124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575E0-70B8-48C0-8FD8-5D5892E8A330}"/>
              </a:ext>
            </a:extLst>
          </p:cNvPr>
          <p:cNvCxnSpPr/>
          <p:nvPr/>
        </p:nvCxnSpPr>
        <p:spPr>
          <a:xfrm>
            <a:off x="5298842" y="2277572"/>
            <a:ext cx="0" cy="1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24">
            <a:extLst>
              <a:ext uri="{FF2B5EF4-FFF2-40B4-BE49-F238E27FC236}">
                <a16:creationId xmlns:a16="http://schemas.microsoft.com/office/drawing/2014/main" id="{C226624F-9FBE-4C0F-9EAC-2B704864B70B}"/>
              </a:ext>
            </a:extLst>
          </p:cNvPr>
          <p:cNvCxnSpPr>
            <a:endCxn id="13" idx="0"/>
          </p:cNvCxnSpPr>
          <p:nvPr/>
        </p:nvCxnSpPr>
        <p:spPr>
          <a:xfrm>
            <a:off x="3966999" y="2440617"/>
            <a:ext cx="3160644" cy="213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26">
            <a:extLst>
              <a:ext uri="{FF2B5EF4-FFF2-40B4-BE49-F238E27FC236}">
                <a16:creationId xmlns:a16="http://schemas.microsoft.com/office/drawing/2014/main" id="{54682AF5-5DA2-4482-AA6A-AB4A98C42705}"/>
              </a:ext>
            </a:extLst>
          </p:cNvPr>
          <p:cNvCxnSpPr>
            <a:endCxn id="12" idx="0"/>
          </p:cNvCxnSpPr>
          <p:nvPr/>
        </p:nvCxnSpPr>
        <p:spPr>
          <a:xfrm rot="10800000" flipV="1">
            <a:off x="3303840" y="2440617"/>
            <a:ext cx="3257273" cy="213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63098C4-4CCF-44F4-A719-C7FC415B92B2}"/>
              </a:ext>
            </a:extLst>
          </p:cNvPr>
          <p:cNvCxnSpPr/>
          <p:nvPr/>
        </p:nvCxnSpPr>
        <p:spPr>
          <a:xfrm>
            <a:off x="7127643" y="3025073"/>
            <a:ext cx="0" cy="19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42">
            <a:extLst>
              <a:ext uri="{FF2B5EF4-FFF2-40B4-BE49-F238E27FC236}">
                <a16:creationId xmlns:a16="http://schemas.microsoft.com/office/drawing/2014/main" id="{941813EC-8115-466A-BDDF-451D0E2B953A}"/>
              </a:ext>
            </a:extLst>
          </p:cNvPr>
          <p:cNvCxnSpPr>
            <a:endCxn id="14" idx="0"/>
          </p:cNvCxnSpPr>
          <p:nvPr/>
        </p:nvCxnSpPr>
        <p:spPr>
          <a:xfrm>
            <a:off x="7127643" y="3215869"/>
            <a:ext cx="1904999" cy="28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44">
            <a:extLst>
              <a:ext uri="{FF2B5EF4-FFF2-40B4-BE49-F238E27FC236}">
                <a16:creationId xmlns:a16="http://schemas.microsoft.com/office/drawing/2014/main" id="{6472448B-1E54-4924-9758-CA0500C8E95E}"/>
              </a:ext>
            </a:extLst>
          </p:cNvPr>
          <p:cNvCxnSpPr>
            <a:endCxn id="15" idx="0"/>
          </p:cNvCxnSpPr>
          <p:nvPr/>
        </p:nvCxnSpPr>
        <p:spPr>
          <a:xfrm rot="10800000" flipV="1">
            <a:off x="5236447" y="3215868"/>
            <a:ext cx="1891196" cy="29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33C6601-456E-476E-AF7F-1F894959D732}"/>
              </a:ext>
            </a:extLst>
          </p:cNvPr>
          <p:cNvCxnSpPr/>
          <p:nvPr/>
        </p:nvCxnSpPr>
        <p:spPr>
          <a:xfrm>
            <a:off x="5236446" y="3880148"/>
            <a:ext cx="0" cy="16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52CA60-1D0D-405D-BFDA-CD7C8086FB4A}"/>
              </a:ext>
            </a:extLst>
          </p:cNvPr>
          <p:cNvCxnSpPr>
            <a:endCxn id="11" idx="0"/>
          </p:cNvCxnSpPr>
          <p:nvPr/>
        </p:nvCxnSpPr>
        <p:spPr>
          <a:xfrm>
            <a:off x="5236446" y="4040816"/>
            <a:ext cx="0" cy="30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6165" y="266700"/>
            <a:ext cx="3706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程序模块说明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8024" y="1573751"/>
            <a:ext cx="92628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主程序模块：</a:t>
            </a:r>
            <a:endParaRPr lang="en-US" altLang="zh-CN" sz="2400" b="1" dirty="0"/>
          </a:p>
          <a:p>
            <a:endParaRPr lang="zh-CN" altLang="zh-CN" sz="2400" dirty="0"/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main(void){</a:t>
            </a:r>
            <a:endParaRPr lang="zh-CN" altLang="zh-CN" sz="2400" dirty="0"/>
          </a:p>
          <a:p>
            <a:r>
              <a:rPr lang="en-US" altLang="zh-CN" sz="2400" b="1" dirty="0"/>
              <a:t>	Input();	</a:t>
            </a:r>
            <a:endParaRPr lang="zh-CN" altLang="zh-CN" sz="2400" dirty="0"/>
          </a:p>
          <a:p>
            <a:r>
              <a:rPr lang="en-US" altLang="zh-CN" sz="2400" b="1" dirty="0"/>
              <a:t>	Clock();	</a:t>
            </a:r>
            <a:endParaRPr lang="zh-CN" altLang="zh-CN" sz="2400" dirty="0"/>
          </a:p>
          <a:p>
            <a:r>
              <a:rPr lang="en-US" altLang="zh-CN" sz="2400" b="1" dirty="0"/>
              <a:t>	return 0;</a:t>
            </a:r>
            <a:endParaRPr lang="zh-CN" altLang="zh-CN" sz="2400" dirty="0"/>
          </a:p>
          <a:p>
            <a:r>
              <a:rPr lang="en-US" altLang="zh-CN" sz="2400" b="1" dirty="0"/>
              <a:t>}</a:t>
            </a:r>
            <a:endParaRPr lang="zh-CN" altLang="zh-CN" sz="2400" dirty="0"/>
          </a:p>
          <a:p>
            <a:r>
              <a:rPr lang="zh-CN" altLang="en-US" sz="2400" b="1" dirty="0"/>
              <a:t>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输入模块——输入用户信息</a:t>
            </a:r>
            <a:endParaRPr lang="zh-CN" altLang="zh-CN" sz="2400" dirty="0"/>
          </a:p>
          <a:p>
            <a:r>
              <a:rPr lang="zh-CN" altLang="en-US" sz="2400" b="1" dirty="0"/>
              <a:t> 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时钟模块——模拟时钟运行</a:t>
            </a:r>
            <a:endParaRPr lang="zh-CN" altLang="zh-CN" sz="2400" dirty="0"/>
          </a:p>
          <a:p>
            <a:r>
              <a:rPr lang="zh-CN" altLang="en-US" sz="2400" b="1" dirty="0"/>
              <a:t> 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电梯控制模块——控制电梯运行</a:t>
            </a:r>
            <a:endParaRPr lang="zh-CN" altLang="zh-CN" sz="2400" dirty="0"/>
          </a:p>
          <a:p>
            <a:r>
              <a:rPr lang="zh-CN" altLang="en-US" sz="2400" b="1" dirty="0"/>
              <a:t> 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   </a:t>
            </a:r>
            <a:r>
              <a:rPr lang="zh-CN" altLang="zh-CN" sz="2400" b="1" dirty="0"/>
              <a:t>用户控制模块——控制用户状态</a:t>
            </a:r>
            <a:endParaRPr lang="zh-CN" altLang="zh-CN" sz="2400" dirty="0"/>
          </a:p>
          <a:p>
            <a:endParaRPr lang="en-US" altLang="zh-CN" sz="20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0" y="266536"/>
            <a:ext cx="396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使用的数据结构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233" y="1166327"/>
            <a:ext cx="52645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dirty="0"/>
              <a:t>1.</a:t>
            </a:r>
            <a:r>
              <a:rPr lang="zh-CN" altLang="zh-CN" b="1" dirty="0"/>
              <a:t>“用户”类型：</a:t>
            </a:r>
            <a:endParaRPr lang="zh-CN" altLang="zh-CN" dirty="0"/>
          </a:p>
          <a:p>
            <a:r>
              <a:rPr lang="zh-CN" altLang="zh-CN" b="1" dirty="0"/>
              <a:t>基本</a:t>
            </a:r>
            <a:r>
              <a:rPr lang="zh-CN" altLang="en-US" b="1" dirty="0"/>
              <a:t>参数</a:t>
            </a:r>
            <a:r>
              <a:rPr lang="zh-CN" altLang="zh-CN" b="1" dirty="0"/>
              <a:t>：输入用户的</a:t>
            </a:r>
            <a:r>
              <a:rPr lang="en-US" altLang="zh-CN" b="1" dirty="0"/>
              <a:t>ID</a:t>
            </a:r>
            <a:r>
              <a:rPr lang="zh-CN" altLang="zh-CN" b="1" dirty="0"/>
              <a:t>，起始楼层，目的楼层，</a:t>
            </a:r>
            <a:endParaRPr lang="en-US" altLang="zh-CN" b="1" dirty="0"/>
          </a:p>
          <a:p>
            <a:r>
              <a:rPr lang="zh-CN" altLang="zh-CN" b="1" dirty="0"/>
              <a:t>出现时间，最长忍受时间；</a:t>
            </a:r>
            <a:endParaRPr lang="zh-CN" altLang="zh-CN" dirty="0"/>
          </a:p>
          <a:p>
            <a:r>
              <a:rPr lang="zh-CN" altLang="zh-CN" b="1" dirty="0"/>
              <a:t>涉及函数：</a:t>
            </a:r>
            <a:r>
              <a:rPr lang="en-US" altLang="zh-CN" b="1" dirty="0"/>
              <a:t>input();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4" y="695925"/>
            <a:ext cx="6464122" cy="217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104" y="4124130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dirty="0"/>
              <a:t>2.</a:t>
            </a:r>
            <a:r>
              <a:rPr lang="zh-CN" altLang="zh-CN" b="1" dirty="0"/>
              <a:t>定义“等候队列”类型</a:t>
            </a:r>
            <a:endParaRPr lang="zh-CN" altLang="zh-CN" dirty="0"/>
          </a:p>
          <a:p>
            <a:r>
              <a:rPr lang="zh-CN" altLang="zh-CN" b="1" dirty="0"/>
              <a:t>基本操作：按照用户出现的时间先后顺序，</a:t>
            </a:r>
            <a:endParaRPr lang="en-US" altLang="zh-CN" b="1" dirty="0"/>
          </a:p>
          <a:p>
            <a:r>
              <a:rPr lang="zh-CN" altLang="zh-CN" b="1" dirty="0"/>
              <a:t>将用户插入到对应起始楼层的等候队列中；</a:t>
            </a:r>
            <a:endParaRPr lang="zh-CN" altLang="zh-CN" dirty="0"/>
          </a:p>
          <a:p>
            <a:r>
              <a:rPr lang="zh-CN" altLang="zh-CN" b="1" dirty="0"/>
              <a:t>剔除超过忍受时间的等候用户；、</a:t>
            </a:r>
            <a:endParaRPr lang="zh-CN" altLang="zh-CN" dirty="0"/>
          </a:p>
          <a:p>
            <a:r>
              <a:rPr lang="zh-CN" altLang="zh-CN" b="1" dirty="0"/>
              <a:t>涉及函数：</a:t>
            </a:r>
            <a:r>
              <a:rPr lang="en-US" altLang="zh-CN" b="1" dirty="0" err="1"/>
              <a:t>AddQueue</a:t>
            </a:r>
            <a:r>
              <a:rPr lang="en-US" altLang="zh-CN" b="1" dirty="0"/>
              <a:t>();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0" y="3642097"/>
            <a:ext cx="5518462" cy="241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58" grpId="0" animBg="1"/>
      <p:bldP spid="58" grpId="1" animBg="1"/>
      <p:bldP spid="21" grpId="0"/>
      <p:bldP spid="21" grpId="1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4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使用的数据结构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554" y="1175658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dirty="0"/>
              <a:t>3.</a:t>
            </a:r>
            <a:r>
              <a:rPr lang="zh-CN" altLang="zh-CN" b="1" dirty="0"/>
              <a:t>“等候数组”类型</a:t>
            </a:r>
            <a:endParaRPr lang="zh-CN" altLang="zh-CN" dirty="0"/>
          </a:p>
          <a:p>
            <a:r>
              <a:rPr lang="zh-CN" altLang="zh-CN" b="1" dirty="0"/>
              <a:t>基本操作：将去往目的楼层的用户放入等候数组，</a:t>
            </a:r>
            <a:endParaRPr lang="en-US" altLang="zh-CN" b="1" dirty="0"/>
          </a:p>
          <a:p>
            <a:r>
              <a:rPr lang="zh-CN" altLang="zh-CN" b="1" dirty="0"/>
              <a:t>并用</a:t>
            </a:r>
            <a:r>
              <a:rPr lang="en-US" altLang="zh-CN" b="1" dirty="0" err="1"/>
              <a:t>outpos</a:t>
            </a:r>
            <a:r>
              <a:rPr lang="zh-CN" altLang="zh-CN" b="1" dirty="0"/>
              <a:t>指示去往每层楼的人数；</a:t>
            </a:r>
            <a:endParaRPr lang="zh-CN" altLang="zh-CN" dirty="0"/>
          </a:p>
          <a:p>
            <a:r>
              <a:rPr lang="zh-CN" altLang="zh-CN" b="1" dirty="0"/>
              <a:t>涉及函数：</a:t>
            </a:r>
            <a:r>
              <a:rPr lang="en-US" altLang="zh-CN" b="1" dirty="0" err="1"/>
              <a:t>PeopleIn</a:t>
            </a:r>
            <a:r>
              <a:rPr lang="en-US" altLang="zh-CN" b="1" dirty="0"/>
              <a:t>();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65" y="1324954"/>
            <a:ext cx="546207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23" y="3429926"/>
            <a:ext cx="5462070" cy="22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435" y="3822136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dirty="0"/>
              <a:t>4.</a:t>
            </a:r>
            <a:r>
              <a:rPr lang="zh-CN" altLang="zh-CN" b="1" dirty="0"/>
              <a:t>“活动链表”类型</a:t>
            </a:r>
            <a:endParaRPr lang="zh-CN" altLang="zh-CN" dirty="0"/>
          </a:p>
          <a:p>
            <a:r>
              <a:rPr lang="zh-CN" altLang="zh-CN" b="1" dirty="0"/>
              <a:t>基本操作：通过判断，将电梯即将进行的活动按时间顺序</a:t>
            </a:r>
            <a:endParaRPr lang="en-US" altLang="zh-CN" b="1" dirty="0"/>
          </a:p>
          <a:p>
            <a:r>
              <a:rPr lang="zh-CN" altLang="zh-CN" b="1" dirty="0"/>
              <a:t>插入到活动链表中等待执行；</a:t>
            </a:r>
            <a:endParaRPr lang="zh-CN" altLang="zh-CN" dirty="0"/>
          </a:p>
          <a:p>
            <a:r>
              <a:rPr lang="zh-CN" altLang="zh-CN" b="1" dirty="0"/>
              <a:t>涉及函数：</a:t>
            </a:r>
            <a:r>
              <a:rPr lang="en-US" altLang="zh-CN" b="1" dirty="0" err="1"/>
              <a:t>AddAct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time, void(*</a:t>
            </a:r>
            <a:r>
              <a:rPr lang="en-US" altLang="zh-CN" b="1" dirty="0" err="1"/>
              <a:t>fn</a:t>
            </a:r>
            <a:r>
              <a:rPr lang="en-US" altLang="zh-CN" b="1" dirty="0"/>
              <a:t>)(void));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540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函数调用关系图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B3767F-E82A-44DD-9877-BC45493F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819314"/>
            <a:ext cx="11572875" cy="577215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615D748-EDD5-4A8B-8B4E-B19B0BC614A7}"/>
              </a:ext>
            </a:extLst>
          </p:cNvPr>
          <p:cNvCxnSpPr/>
          <p:nvPr/>
        </p:nvCxnSpPr>
        <p:spPr>
          <a:xfrm>
            <a:off x="9153427" y="3921551"/>
            <a:ext cx="0" cy="2545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4359528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18256" y="266536"/>
            <a:ext cx="317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电梯模拟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075" y="9443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程序运行结果：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4" y="1630892"/>
            <a:ext cx="3935672" cy="469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2348" y="1630892"/>
            <a:ext cx="4330779" cy="4697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4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/>
              <a:t>算法时空分析：</a:t>
            </a:r>
            <a:endParaRPr lang="zh-CN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64176" y="2321004"/>
            <a:ext cx="90881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 </a:t>
            </a:r>
            <a:r>
              <a:rPr lang="zh-CN" altLang="zh-CN" sz="2400" b="1" dirty="0"/>
              <a:t>由于本程序所有操作均根据时钟判断进行，没有用到循环算法，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每次时钟判断的</a:t>
            </a:r>
            <a:r>
              <a:rPr lang="zh-CN" altLang="zh-CN" sz="2400" b="1" dirty="0"/>
              <a:t>时间复杂度为</a:t>
            </a:r>
            <a:r>
              <a:rPr lang="en-US" altLang="zh-CN" sz="2400" b="1" dirty="0"/>
              <a:t>O(n)</a:t>
            </a:r>
            <a:r>
              <a:rPr lang="zh-CN" altLang="en-US" sz="2400" b="1" dirty="0"/>
              <a:t>，所以，整个程序的时间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复杂度大致为</a:t>
            </a:r>
            <a:r>
              <a:rPr lang="en-US" altLang="zh-CN" sz="2400" b="1" dirty="0"/>
              <a:t>O(n*T);</a:t>
            </a:r>
          </a:p>
          <a:p>
            <a:endParaRPr lang="zh-CN" altLang="zh-CN" sz="2400" dirty="0"/>
          </a:p>
          <a:p>
            <a:r>
              <a:rPr lang="en-US" altLang="zh-CN" sz="2400" b="1" dirty="0"/>
              <a:t>2.  </a:t>
            </a:r>
            <a:r>
              <a:rPr lang="zh-CN" altLang="en-US" sz="2400" b="1" dirty="0"/>
              <a:t>记录电梯状态和状态转移仅需常数个空间，</a:t>
            </a:r>
            <a:r>
              <a:rPr lang="zh-CN" altLang="zh-CN" sz="2400" b="1" dirty="0"/>
              <a:t>若每个用户信息占</a:t>
            </a:r>
            <a:r>
              <a:rPr lang="en-US" altLang="zh-CN" sz="2400" b="1" dirty="0"/>
              <a:t>	</a:t>
            </a:r>
            <a:r>
              <a:rPr lang="zh-CN" altLang="zh-CN" sz="2400" b="1" dirty="0"/>
              <a:t>用</a:t>
            </a:r>
            <a:r>
              <a:rPr lang="zh-CN" altLang="en-US" sz="2400" b="1" dirty="0"/>
              <a:t>常数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个空间，则输入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个用户信息，整个电梯活动所需的</a:t>
            </a:r>
            <a:r>
              <a:rPr lang="en-US" altLang="zh-CN" sz="2400" b="1" dirty="0"/>
              <a:t>	</a:t>
            </a:r>
            <a:r>
              <a:rPr lang="zh-CN" altLang="zh-CN" sz="2400" b="1" dirty="0"/>
              <a:t>空间</a:t>
            </a:r>
            <a:r>
              <a:rPr lang="zh-CN" altLang="en-US" sz="2400" b="1" dirty="0"/>
              <a:t>复杂度为</a:t>
            </a:r>
            <a:r>
              <a:rPr lang="en-US" altLang="zh-CN" sz="2400" b="1" dirty="0"/>
              <a:t>O</a:t>
            </a:r>
            <a:r>
              <a:rPr lang="en-US" altLang="zh-CN" sz="2400" b="1"/>
              <a:t>(n);</a:t>
            </a:r>
            <a:endParaRPr lang="zh-CN" altLang="zh-CN" sz="2400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5797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415030" y="2420620"/>
            <a:ext cx="481266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latin typeface="宋体" panose="02010600030101010101" pitchFamily="2" charset="-122"/>
                <a:ea typeface="宋体" panose="02010600030101010101" pitchFamily="2" charset="-122"/>
              </a:rPr>
              <a:t>Thank You!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8272" y="1016508"/>
            <a:ext cx="19160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6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Content</a:t>
            </a: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5872868" y="2628136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8365" y="2816732"/>
            <a:ext cx="3058933" cy="43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稀疏矩阵运算</a:t>
            </a:r>
            <a:endParaRPr lang="en-US" altLang="zh-CN" sz="20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554884" y="3465299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3289826" y="3653284"/>
            <a:ext cx="3058933" cy="43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电梯模拟</a:t>
            </a:r>
            <a:endParaRPr lang="en-US" altLang="zh-CN" sz="20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文本框 6"/>
          <p:cNvSpPr txBox="1"/>
          <p:nvPr/>
        </p:nvSpPr>
        <p:spPr>
          <a:xfrm>
            <a:off x="3714485" y="164086"/>
            <a:ext cx="4762619" cy="645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稀疏矩阵运算</a:t>
            </a:r>
            <a:endParaRPr lang="en-US" altLang="zh-CN" sz="3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3537808" y="119146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6210" y="1797323"/>
            <a:ext cx="11999167" cy="1000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133" y="103026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输入：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185" y="4317067"/>
            <a:ext cx="89946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/>
              <a:t>输入文件中，每个大括号</a:t>
            </a:r>
            <a:r>
              <a:rPr lang="en-US" altLang="zh-CN" sz="2800" dirty="0"/>
              <a:t>{}</a:t>
            </a:r>
            <a:r>
              <a:rPr lang="zh-CN" altLang="zh-CN" sz="2800" dirty="0"/>
              <a:t>内表示一个稀疏矩阵，里面包括矩阵的行数和列数，而中括号</a:t>
            </a:r>
            <a:r>
              <a:rPr lang="en-US" altLang="zh-CN" sz="2800" dirty="0"/>
              <a:t>[]</a:t>
            </a:r>
            <a:r>
              <a:rPr lang="zh-CN" altLang="zh-CN" sz="2800" dirty="0"/>
              <a:t>内表示稀疏矩阵所有点的信息，小括号</a:t>
            </a:r>
            <a:r>
              <a:rPr lang="en-US" altLang="zh-CN" sz="2800" dirty="0"/>
              <a:t>()</a:t>
            </a:r>
            <a:r>
              <a:rPr lang="zh-CN" altLang="zh-CN" sz="2800" dirty="0"/>
              <a:t>表示稀疏矩阵一个点的行号、列号和值，用分号隔开。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2326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输出：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55518" y="2130033"/>
            <a:ext cx="3199446" cy="3654946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4062698" y="2130033"/>
            <a:ext cx="3644388" cy="357097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5"/>
          <a:stretch>
            <a:fillRect/>
          </a:stretch>
        </p:blipFill>
        <p:spPr>
          <a:xfrm>
            <a:off x="8067860" y="2214009"/>
            <a:ext cx="3250173" cy="34869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119" y="1502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加法：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4008" y="15096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减法：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2113" y="1526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2326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ADT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5678" y="930275"/>
            <a:ext cx="108701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ADT </a:t>
            </a:r>
            <a:r>
              <a:rPr lang="en-US" altLang="zh-CN" b="1" dirty="0" err="1"/>
              <a:t>RLSMatrix</a:t>
            </a:r>
            <a:r>
              <a:rPr lang="en-US" altLang="zh-CN" b="1" dirty="0"/>
              <a:t> {</a:t>
            </a:r>
            <a:endParaRPr lang="zh-CN" altLang="zh-CN" b="1" dirty="0"/>
          </a:p>
          <a:p>
            <a:r>
              <a:rPr lang="zh-CN" altLang="zh-CN" b="1" dirty="0"/>
              <a:t>基本操作：</a:t>
            </a:r>
          </a:p>
          <a:p>
            <a:r>
              <a:rPr lang="en-US" altLang="zh-CN" b="1" dirty="0" err="1"/>
              <a:t>InitRLSMatrix</a:t>
            </a:r>
            <a:r>
              <a:rPr lang="en-US" altLang="zh-CN" b="1" dirty="0"/>
              <a:t>(&amp;M);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初始条件：稀疏矩阵</a:t>
            </a:r>
            <a:r>
              <a:rPr lang="en-US" altLang="zh-CN" b="1" dirty="0"/>
              <a:t>M</a:t>
            </a:r>
            <a:r>
              <a:rPr lang="zh-CN" altLang="zh-CN" b="1" dirty="0"/>
              <a:t>存在。</a:t>
            </a:r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操作结果：初始化稀疏矩阵</a:t>
            </a:r>
            <a:r>
              <a:rPr lang="en-US" altLang="zh-CN" b="1" dirty="0"/>
              <a:t>M</a:t>
            </a:r>
            <a:r>
              <a:rPr lang="zh-CN" altLang="zh-CN" b="1" dirty="0"/>
              <a:t>。</a:t>
            </a:r>
          </a:p>
          <a:p>
            <a:r>
              <a:rPr lang="en-US" altLang="zh-CN" b="1" dirty="0" err="1"/>
              <a:t>GetRLSMatrix</a:t>
            </a:r>
            <a:r>
              <a:rPr lang="en-US" altLang="zh-CN" b="1" dirty="0"/>
              <a:t>(&amp;M);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操作结果：根据输入得到稀疏矩阵</a:t>
            </a:r>
            <a:r>
              <a:rPr lang="en-US" altLang="zh-CN" b="1" dirty="0"/>
              <a:t>M</a:t>
            </a:r>
            <a:r>
              <a:rPr lang="zh-CN" altLang="zh-CN" b="1" dirty="0"/>
              <a:t>。</a:t>
            </a:r>
          </a:p>
          <a:p>
            <a:r>
              <a:rPr lang="en-US" altLang="zh-CN" b="1" dirty="0" err="1"/>
              <a:t>PrintRLSMatrix</a:t>
            </a:r>
            <a:r>
              <a:rPr lang="en-US" altLang="zh-CN" b="1" dirty="0"/>
              <a:t>(</a:t>
            </a:r>
            <a:r>
              <a:rPr lang="en-US" altLang="zh-CN" b="1" dirty="0" err="1"/>
              <a:t>RLSMatrix</a:t>
            </a:r>
            <a:r>
              <a:rPr lang="en-US" altLang="zh-CN" b="1" dirty="0"/>
              <a:t> M);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初始条件：稀疏矩阵</a:t>
            </a:r>
            <a:r>
              <a:rPr lang="en-US" altLang="zh-CN" b="1" dirty="0"/>
              <a:t>M</a:t>
            </a:r>
            <a:r>
              <a:rPr lang="zh-CN" altLang="zh-CN" b="1" dirty="0"/>
              <a:t>存在。</a:t>
            </a:r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操作结果：输出稀疏矩阵</a:t>
            </a:r>
            <a:r>
              <a:rPr lang="en-US" altLang="zh-CN" b="1" dirty="0"/>
              <a:t>M</a:t>
            </a:r>
            <a:r>
              <a:rPr lang="zh-CN" altLang="zh-CN" b="1" dirty="0"/>
              <a:t>。</a:t>
            </a:r>
          </a:p>
          <a:p>
            <a:r>
              <a:rPr lang="en-US" altLang="zh-CN" b="1" dirty="0" err="1"/>
              <a:t>addMatrix</a:t>
            </a:r>
            <a:r>
              <a:rPr lang="en-US" altLang="zh-CN" b="1" dirty="0"/>
              <a:t>(M, N, &amp;Q);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初始条件：稀疏矩阵</a:t>
            </a:r>
            <a:r>
              <a:rPr lang="en-US" altLang="zh-CN" b="1" dirty="0"/>
              <a:t>M</a:t>
            </a:r>
            <a:r>
              <a:rPr lang="zh-CN" altLang="zh-CN" b="1" dirty="0"/>
              <a:t>和</a:t>
            </a:r>
            <a:r>
              <a:rPr lang="en-US" altLang="zh-CN" b="1" dirty="0"/>
              <a:t>N</a:t>
            </a:r>
            <a:r>
              <a:rPr lang="zh-CN" altLang="zh-CN" b="1" dirty="0"/>
              <a:t>的行数和列数对应相等。</a:t>
            </a:r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操作结果：求稀疏矩阵的和</a:t>
            </a:r>
            <a:r>
              <a:rPr lang="en-US" altLang="zh-CN" b="1" dirty="0"/>
              <a:t>Q=M+N</a:t>
            </a:r>
            <a:r>
              <a:rPr lang="zh-CN" altLang="zh-CN" b="1" dirty="0"/>
              <a:t>。</a:t>
            </a:r>
          </a:p>
          <a:p>
            <a:r>
              <a:rPr lang="en-US" altLang="zh-CN" b="1" dirty="0" err="1"/>
              <a:t>subMatrix</a:t>
            </a:r>
            <a:r>
              <a:rPr lang="en-US" altLang="zh-CN" b="1" dirty="0"/>
              <a:t>(M, N, &amp;Q);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初始条件：稀疏矩阵</a:t>
            </a:r>
            <a:r>
              <a:rPr lang="en-US" altLang="zh-CN" b="1" dirty="0"/>
              <a:t>M</a:t>
            </a:r>
            <a:r>
              <a:rPr lang="zh-CN" altLang="zh-CN" b="1" dirty="0"/>
              <a:t>和</a:t>
            </a:r>
            <a:r>
              <a:rPr lang="en-US" altLang="zh-CN" b="1" dirty="0"/>
              <a:t>N</a:t>
            </a:r>
            <a:r>
              <a:rPr lang="zh-CN" altLang="zh-CN" b="1" dirty="0"/>
              <a:t>的行数和列数对应相等。</a:t>
            </a:r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操作结果：求稀疏矩阵的差</a:t>
            </a:r>
            <a:r>
              <a:rPr lang="en-US" altLang="zh-CN" b="1" dirty="0"/>
              <a:t>Q=M-N</a:t>
            </a:r>
            <a:r>
              <a:rPr lang="zh-CN" altLang="zh-CN" b="1" dirty="0"/>
              <a:t>。</a:t>
            </a:r>
          </a:p>
          <a:p>
            <a:r>
              <a:rPr lang="en-US" altLang="zh-CN" b="1" dirty="0" err="1"/>
              <a:t>multiplyMatrix</a:t>
            </a:r>
            <a:r>
              <a:rPr lang="en-US" altLang="zh-CN" b="1" dirty="0"/>
              <a:t>(M, N, &amp;Q);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zh-CN" altLang="zh-CN" b="1" dirty="0"/>
              <a:t>初始条件：稀疏矩阵</a:t>
            </a:r>
            <a:r>
              <a:rPr lang="en-US" altLang="zh-CN" b="1" dirty="0"/>
              <a:t>M</a:t>
            </a:r>
            <a:r>
              <a:rPr lang="zh-CN" altLang="zh-CN" b="1" dirty="0"/>
              <a:t>的列数等于</a:t>
            </a:r>
            <a:r>
              <a:rPr lang="en-US" altLang="zh-CN" b="1" dirty="0"/>
              <a:t>N</a:t>
            </a:r>
            <a:r>
              <a:rPr lang="zh-CN" altLang="zh-CN" b="1" dirty="0"/>
              <a:t>的行数。</a:t>
            </a:r>
          </a:p>
          <a:p>
            <a:r>
              <a:rPr lang="en-US" altLang="zh-CN" b="1" dirty="0"/>
              <a:t>	</a:t>
            </a:r>
            <a:r>
              <a:rPr lang="zh-CN" altLang="zh-CN" b="1" dirty="0"/>
              <a:t>操作结果：求稀疏矩阵的和</a:t>
            </a:r>
            <a:r>
              <a:rPr lang="en-US" altLang="zh-CN" b="1" dirty="0"/>
              <a:t>Q=M*N</a:t>
            </a:r>
            <a:r>
              <a:rPr lang="zh-CN" altLang="zh-CN" b="1" dirty="0"/>
              <a:t>。</a:t>
            </a:r>
          </a:p>
          <a:p>
            <a:r>
              <a:rPr lang="en-US" altLang="zh-CN" b="1" dirty="0"/>
              <a:t>} ADT </a:t>
            </a:r>
            <a:r>
              <a:rPr lang="en-US" altLang="zh-CN" b="1" dirty="0" err="1"/>
              <a:t>RLSMatrix</a:t>
            </a:r>
            <a:endParaRPr lang="zh-CN" altLang="zh-CN" b="1" dirty="0"/>
          </a:p>
          <a:p>
            <a:endParaRPr lang="zh-CN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2326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Main</a:t>
            </a:r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函数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5961" y="2328946"/>
            <a:ext cx="8930070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main(void){</a:t>
            </a:r>
            <a:endParaRPr lang="zh-CN" altLang="zh-CN" sz="2000" b="1" dirty="0"/>
          </a:p>
          <a:p>
            <a:r>
              <a:rPr lang="en-US" altLang="zh-CN" sz="2000" b="1" dirty="0"/>
              <a:t>	while(</a:t>
            </a:r>
            <a:r>
              <a:rPr lang="zh-CN" altLang="zh-CN" sz="2000" b="1" dirty="0"/>
              <a:t>读入的一行不为</a:t>
            </a:r>
            <a:r>
              <a:rPr lang="en-US" altLang="zh-CN" sz="2000" b="1" dirty="0"/>
              <a:t>EOF){</a:t>
            </a:r>
            <a:endParaRPr lang="zh-CN" altLang="zh-CN" sz="2000" b="1" dirty="0"/>
          </a:p>
          <a:p>
            <a:r>
              <a:rPr lang="en-US" altLang="zh-CN" sz="2000" b="1" dirty="0"/>
              <a:t>		</a:t>
            </a:r>
            <a:r>
              <a:rPr lang="zh-CN" altLang="zh-CN" sz="2000" b="1" dirty="0"/>
              <a:t>初始化</a:t>
            </a:r>
            <a:r>
              <a:rPr lang="en-US" altLang="zh-CN" sz="2000" b="1" dirty="0"/>
              <a:t>M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；</a:t>
            </a:r>
          </a:p>
          <a:p>
            <a:r>
              <a:rPr lang="en-US" altLang="zh-CN" sz="2000" b="1" dirty="0"/>
              <a:t>		</a:t>
            </a:r>
            <a:r>
              <a:rPr lang="zh-CN" altLang="zh-CN" sz="2000" b="1" dirty="0"/>
              <a:t>判断运算符及其位置；</a:t>
            </a:r>
          </a:p>
          <a:p>
            <a:r>
              <a:rPr lang="en-US" altLang="zh-CN" sz="2000" b="1" dirty="0"/>
              <a:t>		</a:t>
            </a:r>
            <a:r>
              <a:rPr lang="zh-CN" altLang="zh-CN" sz="2000" b="1" dirty="0"/>
              <a:t>得到稀疏矩阵</a:t>
            </a:r>
            <a:r>
              <a:rPr lang="en-US" altLang="zh-CN" sz="2000" b="1" dirty="0"/>
              <a:t>M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，并输出；</a:t>
            </a:r>
          </a:p>
          <a:p>
            <a:r>
              <a:rPr lang="en-US" altLang="zh-CN" sz="2000" b="1" dirty="0"/>
              <a:t>		</a:t>
            </a:r>
            <a:r>
              <a:rPr lang="zh-CN" altLang="zh-CN" sz="2000" b="1" dirty="0"/>
              <a:t>判断运算能否进行，若能进行则输出结果矩阵</a:t>
            </a:r>
            <a:r>
              <a:rPr lang="en-US" altLang="zh-CN" sz="2000" b="1" dirty="0"/>
              <a:t>Q</a:t>
            </a:r>
            <a:r>
              <a:rPr lang="zh-CN" altLang="zh-CN" sz="2000" b="1" dirty="0"/>
              <a:t>；</a:t>
            </a:r>
          </a:p>
          <a:p>
            <a:r>
              <a:rPr lang="en-US" altLang="zh-CN" sz="2000" b="1" dirty="0"/>
              <a:t>   	 }</a:t>
            </a:r>
            <a:endParaRPr lang="zh-CN" altLang="zh-CN" sz="2000" b="1" dirty="0"/>
          </a:p>
          <a:p>
            <a:r>
              <a:rPr lang="en-US" altLang="zh-CN" sz="2000" b="1" dirty="0"/>
              <a:t>	return 0;</a:t>
            </a:r>
            <a:endParaRPr lang="zh-CN" altLang="zh-CN" sz="2000" b="1" dirty="0"/>
          </a:p>
          <a:p>
            <a:r>
              <a:rPr lang="en-US" altLang="zh-CN" sz="2000" b="1" dirty="0"/>
              <a:t>}</a:t>
            </a:r>
            <a:endParaRPr lang="zh-CN" altLang="zh-CN" sz="2000" b="1" dirty="0"/>
          </a:p>
          <a:p>
            <a:pPr indent="0" algn="just"/>
            <a:endParaRPr lang="en-US" altLang="en-US" sz="20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2326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Add</a:t>
            </a:r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函数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878" y="1856793"/>
            <a:ext cx="115243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加法：</a:t>
            </a:r>
          </a:p>
          <a:p>
            <a:r>
              <a:rPr lang="en-US" altLang="zh-CN" sz="2400" b="1" dirty="0"/>
              <a:t>    Q.mu = M.mu; Q.nu = M.nu;</a:t>
            </a:r>
            <a:endParaRPr lang="zh-CN" altLang="zh-CN" sz="2400" b="1" dirty="0"/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稀疏矩阵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有</a:t>
            </a:r>
            <a:r>
              <a:rPr lang="en-US" altLang="zh-CN" sz="2400" b="1" dirty="0" err="1"/>
              <a:t>M.tu</a:t>
            </a:r>
            <a:r>
              <a:rPr lang="zh-CN" altLang="zh-CN" sz="2400" b="1" dirty="0"/>
              <a:t>个非零元，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有</a:t>
            </a:r>
            <a:r>
              <a:rPr lang="en-US" altLang="zh-CN" sz="2400" b="1" dirty="0" err="1"/>
              <a:t>N.tu</a:t>
            </a:r>
            <a:r>
              <a:rPr lang="zh-CN" altLang="zh-CN" sz="2400" b="1" dirty="0"/>
              <a:t>个非零元，他们均是按照行逻辑依次排列。</a:t>
            </a:r>
          </a:p>
          <a:p>
            <a:r>
              <a:rPr lang="zh-CN" altLang="zh-CN" sz="2400" b="1" dirty="0"/>
              <a:t>定义变量</a:t>
            </a:r>
            <a:r>
              <a:rPr lang="en-US" altLang="zh-CN" sz="2400" b="1" dirty="0"/>
              <a:t>m, n, q</a:t>
            </a:r>
            <a:r>
              <a:rPr lang="zh-CN" altLang="zh-CN" sz="2400" b="1" dirty="0"/>
              <a:t>，分别是</a:t>
            </a:r>
            <a:r>
              <a:rPr lang="en-US" altLang="zh-CN" sz="2400" b="1" dirty="0"/>
              <a:t>M, N, Q</a:t>
            </a:r>
            <a:r>
              <a:rPr lang="zh-CN" altLang="zh-CN" sz="2400" b="1" dirty="0"/>
              <a:t>中第几个非零元。</a:t>
            </a:r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对于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</a:t>
            </a:r>
            <a:r>
              <a:rPr lang="zh-CN" altLang="zh-CN" sz="2400" b="1" dirty="0"/>
              <a:t>和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</a:t>
            </a:r>
            <a:r>
              <a:rPr lang="zh-CN" altLang="zh-CN" sz="2400" b="1" dirty="0"/>
              <a:t>，比较他们在矩阵中的相对位置：</a:t>
            </a:r>
          </a:p>
          <a:p>
            <a:pPr lvl="0"/>
            <a:r>
              <a:rPr lang="en-US" altLang="zh-CN" sz="2400" b="1" dirty="0"/>
              <a:t>1.</a:t>
            </a:r>
            <a:r>
              <a:rPr lang="zh-CN" altLang="zh-CN" sz="2400" b="1" dirty="0"/>
              <a:t>若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</a:t>
            </a:r>
            <a:r>
              <a:rPr lang="zh-CN" altLang="zh-CN" sz="2400" b="1" dirty="0"/>
              <a:t>靠前，则相当于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[m].e + 0</a:t>
            </a:r>
            <a:r>
              <a:rPr lang="zh-CN" altLang="zh-CN" sz="2400" b="1" dirty="0"/>
              <a:t>，写入</a:t>
            </a:r>
            <a:r>
              <a:rPr lang="en-US" altLang="zh-CN" sz="2400" b="1" dirty="0" err="1"/>
              <a:t>Q.data</a:t>
            </a:r>
            <a:r>
              <a:rPr lang="en-US" altLang="zh-CN" sz="2400" b="1" dirty="0"/>
              <a:t>[t]</a:t>
            </a:r>
            <a:r>
              <a:rPr lang="zh-CN" altLang="zh-CN" sz="2400" b="1" dirty="0"/>
              <a:t>中，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t</a:t>
            </a:r>
            <a:r>
              <a:rPr lang="zh-CN" altLang="zh-CN" sz="2400" b="1" dirty="0"/>
              <a:t>递增；</a:t>
            </a:r>
          </a:p>
          <a:p>
            <a:pPr lvl="0"/>
            <a:r>
              <a:rPr lang="en-US" altLang="zh-CN" sz="2400" b="1" dirty="0"/>
              <a:t>2.</a:t>
            </a:r>
            <a:r>
              <a:rPr lang="zh-CN" altLang="zh-CN" sz="2400" b="1" dirty="0"/>
              <a:t>若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</a:t>
            </a:r>
            <a:r>
              <a:rPr lang="zh-CN" altLang="zh-CN" sz="2400" b="1" dirty="0"/>
              <a:t>靠前，则相当于</a:t>
            </a:r>
            <a:r>
              <a:rPr lang="en-US" altLang="zh-CN" sz="2400" b="1" dirty="0"/>
              <a:t>0 + 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[n].e</a:t>
            </a:r>
            <a:r>
              <a:rPr lang="zh-CN" altLang="zh-CN" sz="2400" b="1" dirty="0"/>
              <a:t>，写入</a:t>
            </a:r>
            <a:r>
              <a:rPr lang="en-US" altLang="zh-CN" sz="2400" b="1" dirty="0" err="1"/>
              <a:t>Q.data</a:t>
            </a:r>
            <a:r>
              <a:rPr lang="en-US" altLang="zh-CN" sz="2400" b="1" dirty="0"/>
              <a:t>[t]</a:t>
            </a:r>
            <a:r>
              <a:rPr lang="zh-CN" altLang="zh-CN" sz="2400" b="1" dirty="0"/>
              <a:t>中，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t</a:t>
            </a:r>
            <a:r>
              <a:rPr lang="zh-CN" altLang="zh-CN" sz="2400" b="1" dirty="0"/>
              <a:t>递增；</a:t>
            </a:r>
          </a:p>
          <a:p>
            <a:pPr lvl="0"/>
            <a:r>
              <a:rPr lang="en-US" altLang="zh-CN" sz="2400" b="1" dirty="0"/>
              <a:t>3.</a:t>
            </a:r>
            <a:r>
              <a:rPr lang="zh-CN" altLang="zh-CN" sz="2400" b="1" dirty="0"/>
              <a:t>若</a:t>
            </a:r>
            <a:r>
              <a:rPr lang="en-US" altLang="zh-CN" sz="2400" b="1" dirty="0"/>
              <a:t>(i, j)</a:t>
            </a:r>
            <a:r>
              <a:rPr lang="zh-CN" altLang="zh-CN" sz="2400" b="1" dirty="0"/>
              <a:t>相等，则正常相加，得到非零结果再写入</a:t>
            </a:r>
            <a:r>
              <a:rPr lang="en-US" altLang="zh-CN" sz="2400" b="1" dirty="0" err="1"/>
              <a:t>Q.data</a:t>
            </a:r>
            <a:r>
              <a:rPr lang="en-US" altLang="zh-CN" sz="2400" b="1" dirty="0"/>
              <a:t>[t]</a:t>
            </a:r>
            <a:r>
              <a:rPr lang="zh-CN" altLang="zh-CN" sz="2400" b="1" dirty="0"/>
              <a:t>中，</a:t>
            </a:r>
            <a:r>
              <a:rPr lang="en-US" altLang="zh-CN" sz="2400" b="1" dirty="0"/>
              <a:t>m, n, t</a:t>
            </a:r>
            <a:r>
              <a:rPr lang="zh-CN" altLang="zh-CN" sz="2400" b="1" dirty="0"/>
              <a:t>递增。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317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Multiply</a:t>
            </a:r>
            <a:r>
              <a:rPr lang="zh-CN" altLang="en-US" sz="32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函数</a:t>
            </a:r>
            <a:endParaRPr lang="en-US" altLang="zh-CN" sz="32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4940" y="1591301"/>
            <a:ext cx="88174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乘法：</a:t>
            </a:r>
          </a:p>
          <a:p>
            <a:r>
              <a:rPr lang="en-US" altLang="zh-CN" sz="2400" b="1" dirty="0"/>
              <a:t>    Q.mu = M.mu; Q.nu = N.nu;</a:t>
            </a:r>
            <a:endParaRPr lang="zh-CN" altLang="zh-CN" sz="2400" b="1" dirty="0"/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具体算法书上</a:t>
            </a:r>
            <a:r>
              <a:rPr lang="en-US" altLang="zh-CN" sz="2400" b="1" dirty="0"/>
              <a:t>p102</a:t>
            </a:r>
            <a:r>
              <a:rPr lang="zh-CN" altLang="zh-CN" sz="2400" b="1" dirty="0"/>
              <a:t>有。</a:t>
            </a:r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对于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中每一个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</a:t>
            </a:r>
            <a:r>
              <a:rPr lang="zh-CN" altLang="zh-CN" sz="2400" b="1" dirty="0"/>
              <a:t>，找到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中所有符合条件的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[m].j=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[n].i</a:t>
            </a:r>
            <a:r>
              <a:rPr lang="zh-CN" altLang="zh-CN" sz="2400" b="1" dirty="0"/>
              <a:t>的元素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</a:t>
            </a:r>
            <a:r>
              <a:rPr lang="zh-CN" altLang="zh-CN" sz="2400" b="1" dirty="0"/>
              <a:t>，求得乘积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[m].e*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[n].e</a:t>
            </a:r>
            <a:r>
              <a:rPr lang="zh-CN" altLang="zh-CN" sz="2400" b="1" dirty="0"/>
              <a:t>。累加所有这样的乘积，得到相应位置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M.data</a:t>
            </a:r>
            <a:r>
              <a:rPr lang="en-US" altLang="zh-CN" sz="2400" b="1" dirty="0"/>
              <a:t>[m].i, </a:t>
            </a:r>
            <a:r>
              <a:rPr lang="en-US" altLang="zh-CN" sz="2400" b="1" dirty="0" err="1"/>
              <a:t>N.data</a:t>
            </a:r>
            <a:r>
              <a:rPr lang="en-US" altLang="zh-CN" sz="2400" b="1" dirty="0"/>
              <a:t>[n].j)</a:t>
            </a:r>
            <a:r>
              <a:rPr lang="zh-CN" altLang="zh-CN" sz="2400" b="1" dirty="0"/>
              <a:t>上的</a:t>
            </a:r>
            <a:r>
              <a:rPr lang="en-US" altLang="zh-CN" sz="2400" b="1" dirty="0"/>
              <a:t>Q</a:t>
            </a:r>
            <a:r>
              <a:rPr lang="zh-CN" altLang="zh-CN" sz="2400" b="1" dirty="0"/>
              <a:t>的元素。在求得累加和之后，判断是否非零元。</a:t>
            </a:r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因为</a:t>
            </a:r>
            <a:r>
              <a:rPr lang="en-US" altLang="zh-CN" sz="2400" b="1" dirty="0"/>
              <a:t>Q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的行号一致，且是以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行逻辑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来排列，因此用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循环对</a:t>
            </a:r>
            <a:r>
              <a:rPr lang="en-US" altLang="zh-CN" sz="2400" b="1" dirty="0"/>
              <a:t>Q/M</a:t>
            </a:r>
            <a:r>
              <a:rPr lang="zh-CN" altLang="zh-CN" sz="2400" b="1" dirty="0"/>
              <a:t>逐行处理，先求得累计求和的中间结果（</a:t>
            </a:r>
            <a:r>
              <a:rPr lang="en-US" altLang="zh-CN" sz="2400" b="1" dirty="0"/>
              <a:t>Q</a:t>
            </a:r>
            <a:r>
              <a:rPr lang="zh-CN" altLang="zh-CN" sz="2400" b="1" dirty="0"/>
              <a:t>的一行），再压缩存储到</a:t>
            </a:r>
            <a:r>
              <a:rPr lang="en-US" altLang="zh-CN" sz="2400" b="1" dirty="0" err="1"/>
              <a:t>Q.data</a:t>
            </a:r>
            <a:r>
              <a:rPr lang="zh-CN" altLang="zh-CN" sz="2400" b="1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8530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65961" y="266536"/>
            <a:ext cx="40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/>
              <a:t>算法时空分析：</a:t>
            </a:r>
            <a:endParaRPr lang="zh-CN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20728" y="2721450"/>
            <a:ext cx="10897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zh-CN" sz="2400" b="1" dirty="0"/>
              <a:t>矩阵加减法的时间复杂度</a:t>
            </a:r>
            <a:r>
              <a:rPr lang="en-US" altLang="zh-CN" sz="2400" b="1" dirty="0"/>
              <a:t>O(</a:t>
            </a:r>
            <a:r>
              <a:rPr lang="en-US" altLang="zh-CN" sz="2400" b="1" dirty="0" err="1"/>
              <a:t>M.tu+N.tu</a:t>
            </a:r>
            <a:r>
              <a:rPr lang="en-US" altLang="zh-CN" sz="2400" b="1" dirty="0"/>
              <a:t>),</a:t>
            </a:r>
            <a:r>
              <a:rPr lang="zh-CN" altLang="zh-CN" sz="2400" b="1" dirty="0"/>
              <a:t>空间复杂度</a:t>
            </a:r>
            <a:r>
              <a:rPr lang="en-US" altLang="zh-CN" sz="2400" b="1" dirty="0"/>
              <a:t>O(1)</a:t>
            </a:r>
          </a:p>
          <a:p>
            <a:endParaRPr lang="zh-CN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zh-CN" sz="2400" b="1" dirty="0"/>
              <a:t>矩阵乘法的时间复杂度</a:t>
            </a:r>
            <a:r>
              <a:rPr lang="en-US" altLang="zh-CN" sz="2400" b="1" dirty="0"/>
              <a:t>O(M.mu*</a:t>
            </a:r>
            <a:r>
              <a:rPr lang="en-US" altLang="zh-CN" sz="2400" b="1" dirty="0" err="1"/>
              <a:t>N.nu+M.tu</a:t>
            </a:r>
            <a:r>
              <a:rPr lang="en-US" altLang="zh-CN" sz="2400" b="1" dirty="0"/>
              <a:t>*</a:t>
            </a:r>
            <a:r>
              <a:rPr lang="en-US" altLang="zh-CN" sz="2400" b="1" dirty="0" err="1"/>
              <a:t>N.tu</a:t>
            </a:r>
            <a:r>
              <a:rPr lang="en-US" altLang="zh-CN" sz="2400" b="1" dirty="0"/>
              <a:t>/N.mu),</a:t>
            </a:r>
            <a:r>
              <a:rPr lang="zh-CN" altLang="zh-CN" sz="2400" b="1" dirty="0"/>
              <a:t>空间复杂度</a:t>
            </a:r>
            <a:r>
              <a:rPr lang="en-US" altLang="zh-CN" sz="2400" b="1" dirty="0"/>
              <a:t>O(M.mu)</a:t>
            </a:r>
            <a:endParaRPr lang="zh-CN" altLang="zh-CN" sz="2400" b="1" dirty="0"/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17197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819</Words>
  <Application>Microsoft Office PowerPoint</Application>
  <PresentationFormat>宽屏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lei zhang</cp:lastModifiedBy>
  <cp:revision>107</cp:revision>
  <dcterms:created xsi:type="dcterms:W3CDTF">2017-08-28T05:37:00Z</dcterms:created>
  <dcterms:modified xsi:type="dcterms:W3CDTF">2019-07-01T13:47:21Z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