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82" r:id="rId4"/>
    <p:sldId id="279" r:id="rId5"/>
    <p:sldId id="259" r:id="rId6"/>
    <p:sldId id="262" r:id="rId7"/>
    <p:sldId id="266" r:id="rId8"/>
    <p:sldId id="268" r:id="rId9"/>
    <p:sldId id="269" r:id="rId10"/>
    <p:sldId id="272" r:id="rId11"/>
    <p:sldId id="271" r:id="rId12"/>
    <p:sldId id="274" r:id="rId13"/>
    <p:sldId id="308" r:id="rId14"/>
    <p:sldId id="276" r:id="rId15"/>
    <p:sldId id="277" r:id="rId16"/>
    <p:sldId id="278" r:id="rId17"/>
    <p:sldId id="283" r:id="rId18"/>
    <p:sldId id="284" r:id="rId19"/>
    <p:sldId id="285" r:id="rId20"/>
    <p:sldId id="280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5" r:id="rId39"/>
    <p:sldId id="304" r:id="rId40"/>
    <p:sldId id="306" r:id="rId41"/>
    <p:sldId id="307" r:id="rId42"/>
    <p:sldId id="2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33EB9-3474-4C7B-9E16-B3232A5EBF6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</a:t>
            </a:r>
            <a:br>
              <a:rPr lang="en-US" altLang="zh-CN" dirty="0"/>
            </a:br>
            <a:r>
              <a:rPr lang="zh-CN" alt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核心流程设计分析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662" y="4746156"/>
            <a:ext cx="1598325" cy="48026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张 磊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62F27624-A9B7-4E48-A08D-10E1865304F9}"/>
              </a:ext>
            </a:extLst>
          </p:cNvPr>
          <p:cNvSpPr txBox="1">
            <a:spLocks/>
          </p:cNvSpPr>
          <p:nvPr/>
        </p:nvSpPr>
        <p:spPr>
          <a:xfrm>
            <a:off x="9189802" y="5624079"/>
            <a:ext cx="1965878" cy="474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2019.12.13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8257" y="2548379"/>
            <a:ext cx="3173507" cy="140505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调用</a:t>
            </a:r>
            <a:r>
              <a:rPr lang="en-US" altLang="zh-CN" sz="2400" dirty="0" err="1"/>
              <a:t>cnxnFactory.start</a:t>
            </a:r>
            <a:r>
              <a:rPr lang="en-US" altLang="zh-CN" sz="2400" dirty="0"/>
              <a:t>()</a:t>
            </a:r>
            <a:r>
              <a:rPr lang="zh-CN" altLang="en-US" sz="2400" dirty="0"/>
              <a:t>开启读取客户端的线程，监听</a:t>
            </a:r>
            <a:r>
              <a:rPr lang="en-US" altLang="zh-CN" sz="2400" dirty="0"/>
              <a:t>2181</a:t>
            </a:r>
            <a:r>
              <a:rPr lang="zh-CN" altLang="en-US" sz="2400" dirty="0"/>
              <a:t>端口；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AutoNum type="arabicPeriod"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F92CD6-5077-4D18-B3A0-66B49BC3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1" y="1209195"/>
            <a:ext cx="6853503" cy="37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58399" y="2158414"/>
            <a:ext cx="1748119" cy="338865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设置一个用于接收客户端请求的线程；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AutoNum type="arabicPeriod"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1FC26-9ACA-4D8B-8BEF-6566934A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03" y="394843"/>
            <a:ext cx="6025078" cy="824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CF17A-E4E0-43B5-8E53-BF32FF2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8" y="1812949"/>
            <a:ext cx="9320068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9843" y="1990523"/>
            <a:ext cx="7972313" cy="14384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Leader Election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FDFEE-8898-4542-B31E-0233C68FD6D5}"/>
              </a:ext>
            </a:extLst>
          </p:cNvPr>
          <p:cNvSpPr txBox="1">
            <a:spLocks/>
          </p:cNvSpPr>
          <p:nvPr/>
        </p:nvSpPr>
        <p:spPr>
          <a:xfrm>
            <a:off x="2109843" y="4673014"/>
            <a:ext cx="7177592" cy="95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zh-CN" altLang="en-US" dirty="0"/>
              <a:t>初始化</a:t>
            </a:r>
            <a:r>
              <a:rPr lang="en-US" altLang="zh-CN" dirty="0"/>
              <a:t>Leader election,</a:t>
            </a:r>
            <a:r>
              <a:rPr lang="zh-CN" altLang="en-US" dirty="0"/>
              <a:t>构建服务器之间的连接，为后续选举，投票服务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5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043" y="4932993"/>
            <a:ext cx="5249913" cy="54444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完成</a:t>
            </a:r>
            <a:r>
              <a:rPr lang="en-US" altLang="zh-CN" sz="2400" dirty="0"/>
              <a:t>Leader</a:t>
            </a:r>
            <a:r>
              <a:rPr lang="zh-CN" altLang="en-US" sz="2400" dirty="0"/>
              <a:t>选举传输层的基本初始化；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FBF58-F698-412E-91BB-59CA2C90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99" y="366734"/>
            <a:ext cx="6213201" cy="4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6322" y="4834380"/>
            <a:ext cx="8079353" cy="92096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每台服务器启动初始化的时候都处于</a:t>
            </a:r>
            <a:r>
              <a:rPr lang="en-US" altLang="zh-CN" sz="2400" dirty="0"/>
              <a:t>LOOKING</a:t>
            </a:r>
            <a:r>
              <a:rPr lang="zh-CN" altLang="en-US" sz="2400" dirty="0"/>
              <a:t>状态，会先生成一个投给自己的投票，然后创建一个</a:t>
            </a:r>
            <a:r>
              <a:rPr lang="en-US" altLang="zh-CN" sz="2400" dirty="0"/>
              <a:t>Leader</a:t>
            </a:r>
            <a:r>
              <a:rPr lang="zh-CN" altLang="en-US" sz="2400" dirty="0"/>
              <a:t>选举的算法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0A4B3E-6BF8-4BE1-96A9-8096738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23" y="481477"/>
            <a:ext cx="8079353" cy="3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243483" y="1940617"/>
            <a:ext cx="4204445" cy="3950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启动一个</a:t>
            </a:r>
            <a:r>
              <a:rPr lang="en-US" altLang="zh-CN" sz="2400" dirty="0"/>
              <a:t>listener</a:t>
            </a:r>
            <a:r>
              <a:rPr lang="zh-CN" altLang="en-US" sz="2400" dirty="0"/>
              <a:t>线程，用于监听其他服务器；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选举的算法可以在配置文件中指定，但是前</a:t>
            </a:r>
            <a:r>
              <a:rPr lang="en-US" altLang="zh-CN" sz="2400" dirty="0"/>
              <a:t>3</a:t>
            </a:r>
            <a:r>
              <a:rPr lang="zh-CN" altLang="en-US" sz="2400" dirty="0"/>
              <a:t>种方法都过期了，现在都默认使用</a:t>
            </a:r>
            <a:r>
              <a:rPr lang="en-US" altLang="zh-CN" sz="2400" dirty="0" err="1"/>
              <a:t>FastLeaderElection</a:t>
            </a:r>
            <a:r>
              <a:rPr lang="en-US" altLang="zh-CN" sz="2400" dirty="0"/>
              <a:t> </a:t>
            </a:r>
            <a:r>
              <a:rPr lang="zh-CN" altLang="en-US" sz="2400" dirty="0"/>
              <a:t>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BF959A-3A95-4FF9-896A-08160359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5" y="302896"/>
            <a:ext cx="6667078" cy="56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6624A6-9BAD-424B-8B5B-65FA131B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497080"/>
            <a:ext cx="1113378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0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D9C523-29EF-413C-9C88-9AC2933E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96" y="683004"/>
            <a:ext cx="7432325" cy="308217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B24C8-8A6C-4A70-A2F0-BD4888C0883C}"/>
              </a:ext>
            </a:extLst>
          </p:cNvPr>
          <p:cNvSpPr txBox="1">
            <a:spLocks/>
          </p:cNvSpPr>
          <p:nvPr/>
        </p:nvSpPr>
        <p:spPr>
          <a:xfrm>
            <a:off x="4406154" y="4513897"/>
            <a:ext cx="3379692" cy="694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构建领导选举的传输层；</a:t>
            </a:r>
          </a:p>
        </p:txBody>
      </p:sp>
    </p:spTree>
    <p:extLst>
      <p:ext uri="{BB962C8B-B14F-4D97-AF65-F5344CB8AC3E}">
        <p14:creationId xmlns:p14="http://schemas.microsoft.com/office/powerpoint/2010/main" val="199613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1451549" y="3536743"/>
            <a:ext cx="9288902" cy="24454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SendWorker</a:t>
            </a:r>
            <a:r>
              <a:rPr lang="zh-CN" altLang="en-US" sz="2400" dirty="0"/>
              <a:t>是一个线程，它的</a:t>
            </a:r>
            <a:r>
              <a:rPr lang="en-US" altLang="zh-CN" sz="2400" dirty="0"/>
              <a:t>run</a:t>
            </a:r>
            <a:r>
              <a:rPr lang="zh-CN" altLang="en-US" sz="2400" dirty="0"/>
              <a:t>方法会从</a:t>
            </a:r>
            <a:r>
              <a:rPr lang="en-US" altLang="zh-CN" sz="2400" dirty="0" err="1"/>
              <a:t>queueSendMap</a:t>
            </a:r>
            <a:r>
              <a:rPr lang="zh-CN" altLang="en-US" sz="2400" dirty="0"/>
              <a:t>中拿出需要发送给其他服务器的选票，发送给其他服务器；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queueSendMap</a:t>
            </a:r>
            <a:r>
              <a:rPr lang="zh-CN" altLang="en-US" sz="2400" dirty="0"/>
              <a:t>就是投票箱；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接收选票；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48E40-42D5-47DF-A85E-7B5E88AC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24" y="630366"/>
            <a:ext cx="9601951" cy="24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117243" y="1901458"/>
            <a:ext cx="4187251" cy="3056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Listener</a:t>
            </a:r>
            <a:r>
              <a:rPr lang="zh-CN" altLang="en-US" sz="2400" dirty="0"/>
              <a:t>也是一个线程，用于监听其他服务器；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Listener</a:t>
            </a:r>
            <a:r>
              <a:rPr lang="zh-CN" altLang="en-US" sz="2400" dirty="0"/>
              <a:t>创建了一个</a:t>
            </a:r>
            <a:r>
              <a:rPr lang="en-US" altLang="zh-CN" sz="2400" dirty="0" err="1"/>
              <a:t>ServerSocket</a:t>
            </a:r>
            <a:r>
              <a:rPr lang="zh-CN" altLang="en-US" sz="2400" dirty="0"/>
              <a:t>，然后绑定住服务器的监听端口，即配置文件里的</a:t>
            </a:r>
            <a:r>
              <a:rPr lang="en-US" altLang="zh-CN" sz="2400" dirty="0"/>
              <a:t>3888</a:t>
            </a:r>
            <a:r>
              <a:rPr lang="zh-CN" altLang="en-US" sz="2400" dirty="0"/>
              <a:t>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C1E53A-362D-4D22-8CE5-61AA86C6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1" y="248645"/>
            <a:ext cx="6104594" cy="10627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7AC36D-27AC-41F9-9E81-16E5E9B0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2" y="1311356"/>
            <a:ext cx="613463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5687" y="1990523"/>
            <a:ext cx="6800626" cy="14384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 Election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96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378E61-175A-4B13-984D-8B8E6F2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636028"/>
            <a:ext cx="12132091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1875473" y="4205501"/>
            <a:ext cx="7967774" cy="17380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在这里，启动我们之前创建的</a:t>
            </a:r>
            <a:r>
              <a:rPr lang="en-US" altLang="zh-CN" sz="2400" dirty="0"/>
              <a:t>Listener</a:t>
            </a:r>
            <a:r>
              <a:rPr lang="zh-CN" altLang="en-US" sz="2400" dirty="0"/>
              <a:t>线程，基本完成传输层初始化；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创建一个</a:t>
            </a:r>
            <a:r>
              <a:rPr lang="en-US" altLang="zh-CN" sz="2400" dirty="0" err="1"/>
              <a:t>FastLeaderElection</a:t>
            </a:r>
            <a:r>
              <a:rPr lang="zh-CN" altLang="en-US" sz="2400" dirty="0"/>
              <a:t>的对象，开始初始化应用层；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DC0DE-676E-456B-B7C6-F8F4D53F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7" y="374941"/>
            <a:ext cx="6766504" cy="32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561559" y="1995701"/>
            <a:ext cx="4388394" cy="3548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LinkedBlockingQueue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ToSend</a:t>
            </a:r>
            <a:r>
              <a:rPr lang="en-US" altLang="zh-CN" sz="2400" dirty="0"/>
              <a:t>&gt;</a:t>
            </a:r>
            <a:r>
              <a:rPr lang="zh-CN" altLang="en-US" sz="2400" dirty="0"/>
              <a:t>创建一个应用层的</a:t>
            </a:r>
            <a:r>
              <a:rPr lang="zh-CN" altLang="en-US" sz="2400" dirty="0">
                <a:solidFill>
                  <a:srgbClr val="FF0000"/>
                </a:solidFill>
              </a:rPr>
              <a:t>发送</a:t>
            </a:r>
            <a:r>
              <a:rPr lang="zh-CN" altLang="en-US" sz="2400" dirty="0"/>
              <a:t>选票线程，并将其与</a:t>
            </a:r>
            <a:r>
              <a:rPr lang="en-US" altLang="zh-CN" sz="2400" dirty="0" err="1"/>
              <a:t>sendqueue</a:t>
            </a:r>
            <a:r>
              <a:rPr lang="zh-CN" altLang="en-US" sz="2400" dirty="0"/>
              <a:t>绑定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LinkedBlockingQueue</a:t>
            </a:r>
            <a:r>
              <a:rPr lang="en-US" altLang="zh-CN" sz="2400" dirty="0"/>
              <a:t>&lt;Notification&gt;</a:t>
            </a:r>
            <a:r>
              <a:rPr lang="zh-CN" altLang="en-US" sz="2400" dirty="0"/>
              <a:t>创建一个应用层的</a:t>
            </a:r>
            <a:r>
              <a:rPr lang="zh-CN" altLang="en-US" sz="2400" dirty="0">
                <a:solidFill>
                  <a:srgbClr val="FF0000"/>
                </a:solidFill>
              </a:rPr>
              <a:t>接收</a:t>
            </a:r>
            <a:r>
              <a:rPr lang="zh-CN" altLang="en-US" sz="2400" dirty="0"/>
              <a:t>选票线程，并将其与</a:t>
            </a:r>
            <a:r>
              <a:rPr lang="en-US" altLang="zh-CN" sz="2400" dirty="0" err="1"/>
              <a:t>recvqueue</a:t>
            </a:r>
            <a:r>
              <a:rPr lang="zh-CN" altLang="en-US" sz="2400" dirty="0"/>
              <a:t>绑定</a:t>
            </a:r>
            <a:r>
              <a:rPr lang="en-US" altLang="zh-CN" sz="2400" dirty="0"/>
              <a:t>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1DDE3-5C89-46AA-93E1-C1C8A194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982153"/>
            <a:ext cx="7418124" cy="20270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9A9C2FB-0258-4506-B668-BB79DB44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" y="3009249"/>
            <a:ext cx="7418124" cy="23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F5EE7F-07B9-4073-9530-8F181E5C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03" y="385459"/>
            <a:ext cx="7148179" cy="56926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CF6DF9-2B1C-4669-B0BC-94685A88D83B}"/>
              </a:ext>
            </a:extLst>
          </p:cNvPr>
          <p:cNvSpPr/>
          <p:nvPr/>
        </p:nvSpPr>
        <p:spPr>
          <a:xfrm>
            <a:off x="8785412" y="5230927"/>
            <a:ext cx="663388" cy="84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49E2C9E-A381-4BF8-9F59-B73467E0A1FB}"/>
              </a:ext>
            </a:extLst>
          </p:cNvPr>
          <p:cNvSpPr/>
          <p:nvPr/>
        </p:nvSpPr>
        <p:spPr>
          <a:xfrm>
            <a:off x="2411506" y="1030942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789AD44-D3C4-4548-81B4-1F6586B9C4A2}"/>
              </a:ext>
            </a:extLst>
          </p:cNvPr>
          <p:cNvSpPr/>
          <p:nvPr/>
        </p:nvSpPr>
        <p:spPr>
          <a:xfrm>
            <a:off x="2411506" y="1810871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C7AADA-5A73-4DEC-86CB-EA9D607D3B3C}"/>
              </a:ext>
            </a:extLst>
          </p:cNvPr>
          <p:cNvSpPr/>
          <p:nvPr/>
        </p:nvSpPr>
        <p:spPr>
          <a:xfrm>
            <a:off x="4168589" y="1030942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C3D496B-C78A-4BE0-972C-2F2BFC10A936}"/>
              </a:ext>
            </a:extLst>
          </p:cNvPr>
          <p:cNvSpPr/>
          <p:nvPr/>
        </p:nvSpPr>
        <p:spPr>
          <a:xfrm>
            <a:off x="4168589" y="1810870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C1280E-2741-4A39-8B68-3D5067C744B7}"/>
              </a:ext>
            </a:extLst>
          </p:cNvPr>
          <p:cNvSpPr/>
          <p:nvPr/>
        </p:nvSpPr>
        <p:spPr>
          <a:xfrm>
            <a:off x="6096000" y="1030941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AF81E2-0AF3-468E-BC42-4F071A5C4ED2}"/>
              </a:ext>
            </a:extLst>
          </p:cNvPr>
          <p:cNvSpPr/>
          <p:nvPr/>
        </p:nvSpPr>
        <p:spPr>
          <a:xfrm>
            <a:off x="6096000" y="1810870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EA2206-DAC9-45A2-A3D5-C1F93A6C676F}"/>
              </a:ext>
            </a:extLst>
          </p:cNvPr>
          <p:cNvSpPr/>
          <p:nvPr/>
        </p:nvSpPr>
        <p:spPr>
          <a:xfrm>
            <a:off x="7853083" y="1030941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9937AB-75BF-4A63-BA55-BF2DB34DDA91}"/>
              </a:ext>
            </a:extLst>
          </p:cNvPr>
          <p:cNvSpPr/>
          <p:nvPr/>
        </p:nvSpPr>
        <p:spPr>
          <a:xfrm>
            <a:off x="7853083" y="1810869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1800156" y="4429619"/>
            <a:ext cx="7967774" cy="17380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从</a:t>
            </a:r>
            <a:r>
              <a:rPr lang="en-US" altLang="zh-CN" sz="2400" dirty="0" err="1"/>
              <a:t>startLeaderElection</a:t>
            </a:r>
            <a:r>
              <a:rPr lang="zh-CN" altLang="en-US" sz="2400" dirty="0"/>
              <a:t>返回后，我们已经基本完成了应用层和传输层的初始化，就差</a:t>
            </a:r>
            <a:r>
              <a:rPr lang="en-US" altLang="zh-CN" sz="2400" dirty="0"/>
              <a:t>socket</a:t>
            </a:r>
            <a:r>
              <a:rPr lang="zh-CN" altLang="en-US" sz="2400" dirty="0"/>
              <a:t>还没有建立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随后</a:t>
            </a:r>
            <a:r>
              <a:rPr lang="en-US" altLang="zh-CN" sz="2400" dirty="0" err="1"/>
              <a:t>super.start</a:t>
            </a:r>
            <a:r>
              <a:rPr lang="zh-CN" altLang="en-US" sz="2400" dirty="0"/>
              <a:t>会开启</a:t>
            </a:r>
            <a:r>
              <a:rPr lang="zh-CN" altLang="en-US" sz="2400" dirty="0">
                <a:solidFill>
                  <a:srgbClr val="FF0000"/>
                </a:solidFill>
              </a:rPr>
              <a:t>真正的</a:t>
            </a:r>
            <a:r>
              <a:rPr lang="en-US" altLang="zh-CN" sz="2400" dirty="0"/>
              <a:t>Leader</a:t>
            </a:r>
            <a:r>
              <a:rPr lang="zh-CN" altLang="en-US" sz="2400" dirty="0"/>
              <a:t>选举；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6BB760-8E8B-4CC3-8FE5-A07D8B3F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0" y="166863"/>
            <a:ext cx="6029648" cy="40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71CFAB-EF11-42C7-A7F3-A5A8E3A9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0"/>
            <a:ext cx="6774767" cy="63251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11B2AE-F083-4DBA-B9BB-44DA580D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74" y="684071"/>
            <a:ext cx="5202499" cy="51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2198940" y="4797174"/>
            <a:ext cx="2326051" cy="4920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简化后的伪代码</a:t>
            </a:r>
            <a:endParaRPr lang="en-US" altLang="zh-CN" sz="2400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015353C-74CD-4CA1-9D62-88C5929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3" y="389685"/>
            <a:ext cx="6291947" cy="35189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24AFF2-4060-4D53-B632-4EC23BE9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45" y="365500"/>
            <a:ext cx="5046167" cy="42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8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1800154" y="4072574"/>
            <a:ext cx="7967774" cy="17380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ServerState</a:t>
            </a:r>
            <a:r>
              <a:rPr lang="zh-CN" altLang="en-US" sz="2400" dirty="0"/>
              <a:t>有</a:t>
            </a:r>
            <a:r>
              <a:rPr lang="en-US" altLang="zh-CN" sz="2400" dirty="0"/>
              <a:t>4</a:t>
            </a:r>
            <a:r>
              <a:rPr lang="zh-CN" altLang="en-US" sz="2400" dirty="0"/>
              <a:t>个枚举值，分别对应</a:t>
            </a:r>
            <a:r>
              <a:rPr lang="en-US" altLang="zh-CN" sz="2400" dirty="0"/>
              <a:t>4</a:t>
            </a:r>
            <a:r>
              <a:rPr lang="zh-CN" altLang="en-US" sz="2400" dirty="0"/>
              <a:t>中集群角色的状态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Running</a:t>
            </a:r>
            <a:r>
              <a:rPr lang="zh-CN" altLang="en-US" sz="2400" dirty="0"/>
              <a:t>的值为</a:t>
            </a: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State</a:t>
            </a:r>
            <a:r>
              <a:rPr lang="zh-CN" altLang="en-US" sz="2400" dirty="0"/>
              <a:t>的初值为</a:t>
            </a:r>
            <a:r>
              <a:rPr lang="en-US" altLang="zh-CN" sz="2400" dirty="0" err="1">
                <a:solidFill>
                  <a:srgbClr val="FF0000"/>
                </a:solidFill>
              </a:rPr>
              <a:t>ServerState.LOOKING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95A260-96A7-4468-A01B-730D6615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78" y="512707"/>
            <a:ext cx="5710233" cy="10016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68BE6D-3478-4D28-99AF-CB39955F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89" y="1755309"/>
            <a:ext cx="5165610" cy="894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0032B1-35BB-4692-8D42-771A626D8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54" y="2936849"/>
            <a:ext cx="7002679" cy="7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6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4117236" y="4538740"/>
            <a:ext cx="3524005" cy="5980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领导者选举需要干</a:t>
            </a:r>
            <a:r>
              <a:rPr lang="en-US" altLang="zh-CN" sz="2400" dirty="0"/>
              <a:t>5</a:t>
            </a:r>
            <a:r>
              <a:rPr lang="zh-CN" altLang="en-US" sz="2400" dirty="0"/>
              <a:t>的件事；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334F33-EED6-4306-8643-8928578B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33" y="351187"/>
            <a:ext cx="6390412" cy="36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2957603" y="5074023"/>
            <a:ext cx="5849247" cy="519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sz="2400" dirty="0"/>
              <a:t>初始的时候，先发送一个给自己的投票</a:t>
            </a:r>
            <a:r>
              <a:rPr lang="en-US" altLang="zh-CN" sz="2400" dirty="0"/>
              <a:t>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166E1D-0D29-4424-9C25-DC76F494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99" y="515754"/>
            <a:ext cx="7609456" cy="41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435FEA-9C45-40D5-9BAD-5104A848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03" y="385459"/>
            <a:ext cx="7148179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6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718611" y="925443"/>
            <a:ext cx="3841697" cy="52422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Observer</a:t>
            </a:r>
            <a:r>
              <a:rPr lang="zh-CN" altLang="en-US" sz="2400" dirty="0"/>
              <a:t>不参加选举，所以不接收投票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将投票的信息封装成一个</a:t>
            </a:r>
            <a:r>
              <a:rPr lang="en-US" altLang="zh-CN" sz="2400" dirty="0" err="1"/>
              <a:t>ToSend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notmsg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Sid</a:t>
            </a:r>
            <a:r>
              <a:rPr lang="zh-CN" altLang="en-US" sz="2400" dirty="0"/>
              <a:t>表示要把这个投票发给哪台服务器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 err="1"/>
              <a:t>Sendqueue.offer</a:t>
            </a:r>
            <a:r>
              <a:rPr lang="zh-CN" altLang="en-US" sz="2400" dirty="0"/>
              <a:t>把选票放到</a:t>
            </a:r>
            <a:r>
              <a:rPr lang="en-US" altLang="zh-CN" sz="2400" dirty="0" err="1"/>
              <a:t>sendqueue</a:t>
            </a:r>
            <a:r>
              <a:rPr lang="zh-CN" altLang="en-US" sz="2400" dirty="0"/>
              <a:t>里</a:t>
            </a:r>
            <a:r>
              <a:rPr lang="en-US" altLang="zh-CN" sz="2400" dirty="0"/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33BDFD-6A26-48ED-AE13-10F98034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442"/>
            <a:ext cx="7219411" cy="43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F5EE7F-07B9-4073-9530-8F181E5C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03" y="385459"/>
            <a:ext cx="7148179" cy="56926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CF6DF9-2B1C-4669-B0BC-94685A88D83B}"/>
              </a:ext>
            </a:extLst>
          </p:cNvPr>
          <p:cNvSpPr/>
          <p:nvPr/>
        </p:nvSpPr>
        <p:spPr>
          <a:xfrm>
            <a:off x="8785412" y="5230927"/>
            <a:ext cx="663388" cy="84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49E2C9E-A381-4BF8-9F59-B73467E0A1FB}"/>
              </a:ext>
            </a:extLst>
          </p:cNvPr>
          <p:cNvSpPr/>
          <p:nvPr/>
        </p:nvSpPr>
        <p:spPr>
          <a:xfrm>
            <a:off x="2411506" y="1030942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C1280E-2741-4A39-8B68-3D5067C744B7}"/>
              </a:ext>
            </a:extLst>
          </p:cNvPr>
          <p:cNvSpPr/>
          <p:nvPr/>
        </p:nvSpPr>
        <p:spPr>
          <a:xfrm>
            <a:off x="6096000" y="1030941"/>
            <a:ext cx="1389530" cy="699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2112113" y="5011271"/>
            <a:ext cx="7967774" cy="105783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如果是投给自己的，那么直接放到</a:t>
            </a:r>
            <a:r>
              <a:rPr lang="en-US" altLang="zh-CN" sz="2400" dirty="0" err="1"/>
              <a:t>recvqueue</a:t>
            </a:r>
            <a:r>
              <a:rPr lang="zh-CN" altLang="en-US" sz="2400" dirty="0"/>
              <a:t>里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如果是投给别人的，那么放到</a:t>
            </a:r>
            <a:r>
              <a:rPr lang="en-US" altLang="zh-CN" sz="2400" dirty="0" err="1"/>
              <a:t>sendqueeu</a:t>
            </a:r>
            <a:r>
              <a:rPr lang="zh-CN" altLang="en-US" sz="2400" dirty="0"/>
              <a:t>里</a:t>
            </a:r>
            <a:r>
              <a:rPr lang="en-US" altLang="zh-CN" sz="2400" dirty="0"/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A6AC6-5E8E-41D9-A964-041E062A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32" y="201964"/>
            <a:ext cx="8964203" cy="45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6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162800" y="1362635"/>
            <a:ext cx="4589930" cy="3612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由于没有建立完整的</a:t>
            </a:r>
            <a:r>
              <a:rPr lang="en-US" altLang="zh-CN" sz="2400" dirty="0"/>
              <a:t>Socket</a:t>
            </a:r>
            <a:r>
              <a:rPr lang="zh-CN" altLang="en-US" sz="2400" dirty="0"/>
              <a:t>连接，所以当服务器拿走自己的选票后，再来拿选票，就会拿到</a:t>
            </a:r>
            <a:r>
              <a:rPr lang="en-US" altLang="zh-CN" sz="2400" dirty="0"/>
              <a:t>null</a:t>
            </a:r>
            <a:r>
              <a:rPr lang="zh-CN" altLang="en-US" sz="2400" dirty="0"/>
              <a:t>，这时将会建立与其他服务器的连接，</a:t>
            </a:r>
            <a:r>
              <a:rPr lang="zh-CN" altLang="en-US" sz="2400" dirty="0">
                <a:solidFill>
                  <a:srgbClr val="FF0000"/>
                </a:solidFill>
              </a:rPr>
              <a:t>彻底完成传输层的初始化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如果选票不是</a:t>
            </a:r>
            <a:r>
              <a:rPr lang="en-US" altLang="zh-CN" sz="2400" dirty="0"/>
              <a:t>null</a:t>
            </a:r>
            <a:r>
              <a:rPr lang="zh-CN" altLang="en-US" sz="2400" dirty="0"/>
              <a:t>的话，则会进行选票的</a:t>
            </a:r>
            <a:r>
              <a:rPr lang="en-US" altLang="zh-CN" sz="2400" dirty="0">
                <a:solidFill>
                  <a:srgbClr val="FF0000"/>
                </a:solidFill>
              </a:rPr>
              <a:t>pk</a:t>
            </a:r>
            <a:r>
              <a:rPr lang="en-US" altLang="zh-CN" sz="2400" dirty="0"/>
              <a:t>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888F4A-80B4-4D06-A232-351D6697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2" y="644010"/>
            <a:ext cx="6619571" cy="44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7153836" y="726141"/>
            <a:ext cx="4589930" cy="51788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如果发送选票的服务器也处于</a:t>
            </a:r>
            <a:r>
              <a:rPr lang="en-US" altLang="zh-CN" sz="2400" dirty="0"/>
              <a:t>LOOKING</a:t>
            </a:r>
            <a:r>
              <a:rPr lang="zh-CN" altLang="en-US" sz="2400" dirty="0"/>
              <a:t>状态，那么就要进行选票的</a:t>
            </a:r>
            <a:r>
              <a:rPr lang="en-US" altLang="zh-CN" sz="2400" dirty="0"/>
              <a:t>PK;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如果对方选出的</a:t>
            </a:r>
            <a:r>
              <a:rPr lang="en-US" altLang="zh-CN" sz="2400" dirty="0"/>
              <a:t>Leader</a:t>
            </a:r>
            <a:r>
              <a:rPr lang="zh-CN" altLang="en-US" sz="2400" dirty="0"/>
              <a:t>的届号比我的高，那么说明我落后了，需要将自己的时钟设置为选票的时钟，并清空自己的选票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比较选票的服务器和本机，如果对方更新就投票给对方，否则投票给自己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发送自己</a:t>
            </a:r>
            <a:r>
              <a:rPr lang="en-US" altLang="zh-CN" sz="2400" dirty="0"/>
              <a:t>PK</a:t>
            </a:r>
            <a:r>
              <a:rPr lang="zh-CN" altLang="en-US" sz="2400" dirty="0"/>
              <a:t>后的选票</a:t>
            </a:r>
            <a:r>
              <a:rPr lang="en-US" altLang="zh-CN" sz="2400" dirty="0"/>
              <a:t>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E49D9-06D7-41C3-8AB4-D7BF8287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" y="367765"/>
            <a:ext cx="6855603" cy="55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1280619" y="4195482"/>
            <a:ext cx="9879933" cy="1539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如果发送选票的服务器的届号比本机的低，那么直接忽略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否则，两台服务器的届号相同，进行投票</a:t>
            </a:r>
            <a:r>
              <a:rPr lang="en-US" altLang="zh-CN" sz="2400" dirty="0"/>
              <a:t>PK;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95A073-C05A-4A05-8782-0F149F1B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0" y="358462"/>
            <a:ext cx="10165792" cy="33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7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BED3B8-4918-4C10-BE58-A8C7458C306D}"/>
              </a:ext>
            </a:extLst>
          </p:cNvPr>
          <p:cNvSpPr txBox="1">
            <a:spLocks/>
          </p:cNvSpPr>
          <p:nvPr/>
        </p:nvSpPr>
        <p:spPr>
          <a:xfrm>
            <a:off x="5028533" y="5056094"/>
            <a:ext cx="2134934" cy="466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PK</a:t>
            </a:r>
            <a:r>
              <a:rPr lang="zh-CN" altLang="en-US" sz="2400" dirty="0">
                <a:solidFill>
                  <a:srgbClr val="FF0000"/>
                </a:solidFill>
              </a:rPr>
              <a:t>的逻辑如上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7920F-665E-4397-827E-8F85C83F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91" y="315843"/>
            <a:ext cx="8373033" cy="42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30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44314A-EF4F-4246-82C6-A1CC4CF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4" y="549318"/>
            <a:ext cx="6995766" cy="506011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7E9470-060E-495A-893D-BC36503C1C45}"/>
              </a:ext>
            </a:extLst>
          </p:cNvPr>
          <p:cNvSpPr txBox="1">
            <a:spLocks/>
          </p:cNvSpPr>
          <p:nvPr/>
        </p:nvSpPr>
        <p:spPr>
          <a:xfrm>
            <a:off x="7351059" y="618565"/>
            <a:ext cx="4589930" cy="51788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en-US" altLang="zh-CN" sz="2400" dirty="0"/>
              <a:t>PK</a:t>
            </a:r>
            <a:r>
              <a:rPr lang="zh-CN" altLang="en-US" sz="2400" dirty="0"/>
              <a:t>完成后，将自己的选票保存到投票箱，然后判断目前能不能选出</a:t>
            </a:r>
            <a:r>
              <a:rPr lang="en-US" altLang="zh-CN" sz="2400" dirty="0"/>
              <a:t>Leader(</a:t>
            </a:r>
            <a:r>
              <a:rPr lang="zh-CN" altLang="en-US" sz="2400" dirty="0">
                <a:solidFill>
                  <a:srgbClr val="FF0000"/>
                </a:solidFill>
              </a:rPr>
              <a:t>过半机制</a:t>
            </a:r>
            <a:r>
              <a:rPr lang="en-US" altLang="zh-CN" sz="2400" dirty="0"/>
              <a:t>);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如果可以选出</a:t>
            </a:r>
            <a:r>
              <a:rPr lang="en-US" altLang="zh-CN" sz="2400" dirty="0"/>
              <a:t>Leader</a:t>
            </a:r>
            <a:r>
              <a:rPr lang="zh-CN" altLang="en-US" sz="2400" dirty="0"/>
              <a:t>，为了保险，还需要看投票箱里还有没有剩余的选票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只有当投票箱里没有选票，才能真正确定选出的</a:t>
            </a:r>
            <a:r>
              <a:rPr lang="en-US" altLang="zh-CN" sz="2400" dirty="0"/>
              <a:t>Leader;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确定选出的</a:t>
            </a:r>
            <a:r>
              <a:rPr lang="en-US" altLang="zh-CN" sz="2400" dirty="0"/>
              <a:t>Leader</a:t>
            </a:r>
            <a:r>
              <a:rPr lang="zh-CN" altLang="en-US" sz="2400" dirty="0"/>
              <a:t>后会退出循环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924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7E9470-060E-495A-893D-BC36503C1C45}"/>
              </a:ext>
            </a:extLst>
          </p:cNvPr>
          <p:cNvSpPr txBox="1">
            <a:spLocks/>
          </p:cNvSpPr>
          <p:nvPr/>
        </p:nvSpPr>
        <p:spPr>
          <a:xfrm>
            <a:off x="7126500" y="3991509"/>
            <a:ext cx="4589930" cy="1326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遍历投票箱，如果投票箱中有超过一半的选票投给了这个人，那么就返回</a:t>
            </a:r>
            <a:r>
              <a:rPr lang="en-US" altLang="zh-CN" sz="2400" dirty="0"/>
              <a:t>True;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A84C8-5103-4B1B-937C-208FACE8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0" y="255125"/>
            <a:ext cx="6422729" cy="3967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6E3AC5-D950-4F9D-B0DA-6723928A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0" y="4287979"/>
            <a:ext cx="5965961" cy="1852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774E43-97C7-4BB6-8815-51CD3E4F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00" y="1221416"/>
            <a:ext cx="4698747" cy="16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5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7E9470-060E-495A-893D-BC36503C1C45}"/>
              </a:ext>
            </a:extLst>
          </p:cNvPr>
          <p:cNvSpPr txBox="1">
            <a:spLocks/>
          </p:cNvSpPr>
          <p:nvPr/>
        </p:nvSpPr>
        <p:spPr>
          <a:xfrm>
            <a:off x="7091082" y="1899652"/>
            <a:ext cx="4589930" cy="30586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最后退出循环时</a:t>
            </a:r>
            <a:r>
              <a:rPr lang="en-US" altLang="zh-CN" sz="2400" dirty="0"/>
              <a:t>n==null</a:t>
            </a:r>
            <a:r>
              <a:rPr lang="zh-CN" altLang="en-US" sz="2400" dirty="0"/>
              <a:t>，这时，说明本机已经选出了</a:t>
            </a:r>
            <a:r>
              <a:rPr lang="en-US" altLang="zh-CN" sz="2400" dirty="0"/>
              <a:t>Leader;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根据本机最终得到的选票，设置本机的角色状态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返回本机的最终投票</a:t>
            </a:r>
            <a:r>
              <a:rPr lang="en-US" altLang="zh-CN" sz="2400" dirty="0"/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27E398-F418-4DED-91B0-BA909E7B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903704"/>
            <a:ext cx="6236307" cy="43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6624A6-9BAD-424B-8B5B-65FA131B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497080"/>
            <a:ext cx="1113378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69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5215" y="1990523"/>
            <a:ext cx="8961569" cy="14384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End of Leader Election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FDFEE-8898-4542-B31E-0233C68FD6D5}"/>
              </a:ext>
            </a:extLst>
          </p:cNvPr>
          <p:cNvSpPr txBox="1">
            <a:spLocks/>
          </p:cNvSpPr>
          <p:nvPr/>
        </p:nvSpPr>
        <p:spPr>
          <a:xfrm>
            <a:off x="2109843" y="4673014"/>
            <a:ext cx="8396792" cy="956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zh-CN" altLang="en-US" dirty="0"/>
              <a:t>所有的服务器，最终选出的</a:t>
            </a:r>
            <a:r>
              <a:rPr lang="en-US" altLang="zh-CN" dirty="0"/>
              <a:t>Leader</a:t>
            </a:r>
            <a:r>
              <a:rPr lang="zh-CN" altLang="en-US" dirty="0"/>
              <a:t>都是一样的，这里</a:t>
            </a:r>
            <a:r>
              <a:rPr lang="en-US" altLang="zh-CN" dirty="0"/>
              <a:t>Leader</a:t>
            </a:r>
            <a:r>
              <a:rPr lang="zh-CN" altLang="en-US" dirty="0"/>
              <a:t>选举就完成了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102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B9DFF5F-DD94-426D-A697-DE2DAF1A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8" y="389685"/>
            <a:ext cx="6291947" cy="3518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30FEA-A5F4-4D58-9722-79E0A8E8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27" y="389685"/>
            <a:ext cx="5046167" cy="426028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B620CF-F598-4ADD-98EB-37AB6E1B6418}"/>
              </a:ext>
            </a:extLst>
          </p:cNvPr>
          <p:cNvSpPr txBox="1">
            <a:spLocks/>
          </p:cNvSpPr>
          <p:nvPr/>
        </p:nvSpPr>
        <p:spPr>
          <a:xfrm>
            <a:off x="224958" y="4123766"/>
            <a:ext cx="6390995" cy="2008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从</a:t>
            </a:r>
            <a:r>
              <a:rPr lang="en-US" altLang="zh-CN" sz="2400" dirty="0" err="1"/>
              <a:t>lookForLeader</a:t>
            </a:r>
            <a:r>
              <a:rPr lang="zh-CN" altLang="en-US" sz="2400" dirty="0"/>
              <a:t>中退出后，</a:t>
            </a:r>
            <a:r>
              <a:rPr lang="en-US" altLang="zh-CN" sz="2400" dirty="0" err="1"/>
              <a:t>setCurrentVote</a:t>
            </a:r>
            <a:r>
              <a:rPr lang="zh-CN" altLang="en-US" sz="2400" dirty="0"/>
              <a:t>会将自己的</a:t>
            </a:r>
            <a:r>
              <a:rPr lang="en-US" altLang="zh-CN" sz="2400" dirty="0" err="1"/>
              <a:t>currentVote</a:t>
            </a:r>
            <a:r>
              <a:rPr lang="zh-CN" altLang="en-US" sz="2400" dirty="0"/>
              <a:t>设置为最终选出的</a:t>
            </a:r>
            <a:r>
              <a:rPr lang="en-US" altLang="zh-CN" sz="2400" dirty="0"/>
              <a:t>Leader;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400" dirty="0"/>
              <a:t>下一次循环，会初始化本机对应角色的事务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0B755C7-203F-4457-9371-93B1EA3CEEC6}"/>
              </a:ext>
            </a:extLst>
          </p:cNvPr>
          <p:cNvSpPr txBox="1">
            <a:spLocks/>
          </p:cNvSpPr>
          <p:nvPr/>
        </p:nvSpPr>
        <p:spPr>
          <a:xfrm>
            <a:off x="6837627" y="5513294"/>
            <a:ext cx="3432641" cy="45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然后开始对外提供服务</a:t>
            </a:r>
            <a:r>
              <a:rPr lang="en-US" altLang="zh-CN" sz="2400" dirty="0"/>
              <a:t>;</a:t>
            </a:r>
          </a:p>
          <a:p>
            <a:pPr marL="457200" indent="-457200" algn="just">
              <a:spcBef>
                <a:spcPts val="0"/>
              </a:spcBef>
              <a:buFont typeface="Calibri" panose="020F0502020204030204" pitchFamily="34" charset="0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131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1784" y="2671482"/>
            <a:ext cx="5148431" cy="1515036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U</a:t>
            </a:r>
            <a:endParaRPr lang="zh-CN" altLang="en-US" sz="8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55CD37A-6462-4E7D-B8F2-3B66D5794428}"/>
              </a:ext>
            </a:extLst>
          </p:cNvPr>
          <p:cNvSpPr txBox="1">
            <a:spLocks/>
          </p:cNvSpPr>
          <p:nvPr/>
        </p:nvSpPr>
        <p:spPr>
          <a:xfrm>
            <a:off x="4254242" y="657632"/>
            <a:ext cx="3683516" cy="902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latin typeface="楷体" panose="02010609060101010101" pitchFamily="49" charset="-122"/>
                <a:ea typeface="楷体" panose="02010609060101010101" pitchFamily="49" charset="-122"/>
              </a:rPr>
              <a:t>The end</a:t>
            </a:r>
            <a:endParaRPr lang="zh-CN" altLang="en-US" sz="6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65297"/>
            <a:ext cx="10058400" cy="124721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 Election Process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082" y="2634629"/>
            <a:ext cx="7153835" cy="14263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First, Let’s Watch a Short Video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0749"/>
            <a:ext cx="10058400" cy="929396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36377"/>
            <a:ext cx="10058400" cy="231289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zh-CN" altLang="en-US" sz="2400" dirty="0"/>
              <a:t>加载服务器配置；</a:t>
            </a:r>
            <a:endParaRPr lang="en-US" altLang="zh-CN" sz="2400" dirty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zh-CN" altLang="en-US" sz="2400" dirty="0"/>
              <a:t>监听</a:t>
            </a:r>
            <a:r>
              <a:rPr lang="en-US" altLang="zh-CN" sz="2400" dirty="0"/>
              <a:t>2181</a:t>
            </a:r>
            <a:r>
              <a:rPr lang="zh-CN" altLang="en-US" sz="2400" dirty="0"/>
              <a:t>端口；</a:t>
            </a:r>
            <a:endParaRPr lang="en-US" altLang="zh-CN" sz="2400" dirty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zh-CN" altLang="en-US" sz="2400" dirty="0"/>
              <a:t>领导者选举；</a:t>
            </a:r>
            <a:endParaRPr lang="en-US" altLang="zh-CN" sz="2400" dirty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zh-CN" altLang="en-US" sz="2400" dirty="0"/>
              <a:t>加载数据内存；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779" y="233913"/>
            <a:ext cx="10058400" cy="929396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启动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QorumPeerMain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5050" y="4359088"/>
            <a:ext cx="4022243" cy="1510552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spcBef>
                <a:spcPts val="0"/>
              </a:spcBef>
              <a:buAutoNum type="arabicPeriod"/>
            </a:pPr>
            <a:r>
              <a:rPr lang="zh-CN" altLang="en-US" sz="2400"/>
              <a:t>通过</a:t>
            </a:r>
            <a:r>
              <a:rPr lang="en-US" altLang="zh-CN" sz="2400"/>
              <a:t>args</a:t>
            </a:r>
            <a:r>
              <a:rPr lang="zh-CN" altLang="en-US" sz="2400"/>
              <a:t>找到服务器的配置文件；</a:t>
            </a:r>
            <a:endParaRPr lang="en-US" altLang="zh-CN" sz="2400"/>
          </a:p>
          <a:p>
            <a:pPr marL="457200" indent="-457200" algn="just">
              <a:spcBef>
                <a:spcPts val="0"/>
              </a:spcBef>
              <a:buAutoNum type="arabicPeriod"/>
            </a:pPr>
            <a:r>
              <a:rPr lang="zh-CN" altLang="en-US" sz="2400"/>
              <a:t>调用</a:t>
            </a:r>
            <a:r>
              <a:rPr lang="en-US" altLang="zh-CN" sz="2400"/>
              <a:t>main.initializeAndRun()</a:t>
            </a:r>
            <a:r>
              <a:rPr lang="zh-CN" altLang="en-US" sz="2400"/>
              <a:t>方法，按照配置文件初始化服务器设置；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34D78-8563-43F7-843B-70712F8F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8" y="1163309"/>
            <a:ext cx="5917239" cy="4798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EFC9CD-1EBF-40B0-AD5A-6A698C74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50" y="1192548"/>
            <a:ext cx="4489466" cy="27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5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8300" y="2026023"/>
            <a:ext cx="4022243" cy="3950991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ts val="0"/>
              </a:spcBef>
              <a:buAutoNum type="arabicPeriod"/>
            </a:pPr>
            <a:r>
              <a:rPr lang="zh-CN" altLang="en-US" sz="2400" dirty="0"/>
              <a:t>初始化时，根据配置文件保存一定数量的快照；</a:t>
            </a: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AutoNum type="arabicPeriod"/>
            </a:pPr>
            <a:endParaRPr lang="en-US" altLang="zh-CN" sz="2400" dirty="0"/>
          </a:p>
          <a:p>
            <a:pPr marL="457200" indent="-457200" algn="just">
              <a:spcBef>
                <a:spcPts val="0"/>
              </a:spcBef>
              <a:buAutoNum type="arabicPeriod"/>
            </a:pPr>
            <a:r>
              <a:rPr lang="zh-CN" altLang="en-US" sz="2400" dirty="0"/>
              <a:t>当配置文件中的服务器数量大于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时，以集群模式启动；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6B0BE2-5B06-4160-B71E-87D982D0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7" y="93644"/>
            <a:ext cx="7643522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3790" y="4714873"/>
            <a:ext cx="3300703" cy="11206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dirty="0"/>
              <a:t>根据配置文件初始化服务器的相关配置，然后启动</a:t>
            </a:r>
            <a:r>
              <a:rPr lang="en-US" altLang="zh-CN" sz="2400" dirty="0" err="1"/>
              <a:t>quorumPeer</a:t>
            </a:r>
            <a:r>
              <a:rPr lang="zh-CN" altLang="en-US" sz="2400" dirty="0"/>
              <a:t>线程；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3530CE-2383-4B0C-A004-A44AD371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0"/>
            <a:ext cx="6942422" cy="65385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C4B1CD-F86F-4189-99C7-B3EA9EB6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68" y="106943"/>
            <a:ext cx="4304749" cy="2678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16BD9F-F46A-4228-8214-C16B81C3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10" y="3322963"/>
            <a:ext cx="4513007" cy="8545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476E2C-99D4-46F0-92C4-3DCBFA201D04}"/>
              </a:ext>
            </a:extLst>
          </p:cNvPr>
          <p:cNvSpPr/>
          <p:nvPr/>
        </p:nvSpPr>
        <p:spPr>
          <a:xfrm>
            <a:off x="869576" y="4966447"/>
            <a:ext cx="3505200" cy="25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095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890</Words>
  <Application>Microsoft Office PowerPoint</Application>
  <PresentationFormat>宽屏</PresentationFormat>
  <Paragraphs>99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楷体</vt:lpstr>
      <vt:lpstr>Arial</vt:lpstr>
      <vt:lpstr>Calibri</vt:lpstr>
      <vt:lpstr>Calibri Light</vt:lpstr>
      <vt:lpstr>回顾</vt:lpstr>
      <vt:lpstr>ZooKeeper 核心流程设计分析</vt:lpstr>
      <vt:lpstr> Leader Election</vt:lpstr>
      <vt:lpstr>PowerPoint 演示文稿</vt:lpstr>
      <vt:lpstr>PowerPoint 演示文稿</vt:lpstr>
      <vt:lpstr>Leader Election Process</vt:lpstr>
      <vt:lpstr>服务器的启动</vt:lpstr>
      <vt:lpstr>启动 QorumPeerMain</vt:lpstr>
      <vt:lpstr>PowerPoint 演示文稿</vt:lpstr>
      <vt:lpstr>PowerPoint 演示文稿</vt:lpstr>
      <vt:lpstr>PowerPoint 演示文稿</vt:lpstr>
      <vt:lpstr>PowerPoint 演示文稿</vt:lpstr>
      <vt:lpstr>  Start Leader Election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End of Leader Election</vt:lpstr>
      <vt:lpstr>PowerPoint 演示文稿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wxc</dc:creator>
  <cp:lastModifiedBy>zhang lei</cp:lastModifiedBy>
  <cp:revision>246</cp:revision>
  <dcterms:created xsi:type="dcterms:W3CDTF">2018-12-12T07:40:00Z</dcterms:created>
  <dcterms:modified xsi:type="dcterms:W3CDTF">2019-12-10T14:41:04Z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