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9" r:id="rId13"/>
    <p:sldId id="276" r:id="rId14"/>
    <p:sldId id="277" r:id="rId15"/>
    <p:sldId id="279" r:id="rId16"/>
    <p:sldId id="280" r:id="rId17"/>
    <p:sldId id="281" r:id="rId18"/>
    <p:sldId id="282" r:id="rId19"/>
    <p:sldId id="275" r:id="rId20"/>
    <p:sldId id="272" r:id="rId21"/>
    <p:sldId id="273" r:id="rId22"/>
    <p:sldId id="274" r:id="rId23"/>
  </p:sldIdLst>
  <p:sldSz cx="9144000" cy="6858000" type="screen4x3"/>
  <p:notesSz cx="6858000" cy="9144000"/>
  <p:embeddedFontLst>
    <p:embeddedFont>
      <p:font typeface="times" panose="020206030504050203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71D8A-B26D-4394-A39A-FA6E4DAD6C7C}" v="19" dt="2024-10-19T13:22:28.823"/>
  </p1510:revLst>
</p1510:revInfo>
</file>

<file path=ppt/tableStyles.xml><?xml version="1.0" encoding="utf-8"?>
<a:tblStyleLst xmlns:a="http://schemas.openxmlformats.org/drawingml/2006/main" def="{00974374-9409-46D6-90C9-97294EC660E4}">
  <a:tblStyle styleId="{00974374-9409-46D6-90C9-97294EC660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24B504-5B97-45CD-A7B1-973818FA00F0}"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vamdivya1405@gmail.com" userId="5a71e45db2d0ae78" providerId="LiveId" clId="{F1C71D8A-B26D-4394-A39A-FA6E4DAD6C7C}"/>
    <pc:docChg chg="undo custSel addSld delSld modSld">
      <pc:chgData name="selvamdivya1405@gmail.com" userId="5a71e45db2d0ae78" providerId="LiveId" clId="{F1C71D8A-B26D-4394-A39A-FA6E4DAD6C7C}" dt="2024-10-19T13:22:39.104" v="252" actId="14100"/>
      <pc:docMkLst>
        <pc:docMk/>
      </pc:docMkLst>
      <pc:sldChg chg="del">
        <pc:chgData name="selvamdivya1405@gmail.com" userId="5a71e45db2d0ae78" providerId="LiveId" clId="{F1C71D8A-B26D-4394-A39A-FA6E4DAD6C7C}" dt="2024-10-19T12:53:28.674" v="0" actId="47"/>
        <pc:sldMkLst>
          <pc:docMk/>
          <pc:sldMk cId="0" sldId="270"/>
        </pc:sldMkLst>
      </pc:sldChg>
      <pc:sldChg chg="addSp modSp new mod">
        <pc:chgData name="selvamdivya1405@gmail.com" userId="5a71e45db2d0ae78" providerId="LiveId" clId="{F1C71D8A-B26D-4394-A39A-FA6E4DAD6C7C}" dt="2024-10-19T12:56:23.242" v="54" actId="20577"/>
        <pc:sldMkLst>
          <pc:docMk/>
          <pc:sldMk cId="2136069929" sldId="275"/>
        </pc:sldMkLst>
        <pc:spChg chg="add mod">
          <ac:chgData name="selvamdivya1405@gmail.com" userId="5a71e45db2d0ae78" providerId="LiveId" clId="{F1C71D8A-B26D-4394-A39A-FA6E4DAD6C7C}" dt="2024-10-19T12:56:23.242" v="54" actId="20577"/>
          <ac:spMkLst>
            <pc:docMk/>
            <pc:sldMk cId="2136069929" sldId="275"/>
            <ac:spMk id="2" creationId="{B1464916-69EA-7E9B-409E-29B7CFAA5634}"/>
          </ac:spMkLst>
        </pc:spChg>
        <pc:picChg chg="add mod">
          <ac:chgData name="selvamdivya1405@gmail.com" userId="5a71e45db2d0ae78" providerId="LiveId" clId="{F1C71D8A-B26D-4394-A39A-FA6E4DAD6C7C}" dt="2024-10-19T12:55:34.584" v="42" actId="14100"/>
          <ac:picMkLst>
            <pc:docMk/>
            <pc:sldMk cId="2136069929" sldId="275"/>
            <ac:picMk id="3" creationId="{2F130C03-99E1-F621-04BD-D3817BC9E6B8}"/>
          </ac:picMkLst>
        </pc:picChg>
      </pc:sldChg>
      <pc:sldChg chg="addSp modSp new mod">
        <pc:chgData name="selvamdivya1405@gmail.com" userId="5a71e45db2d0ae78" providerId="LiveId" clId="{F1C71D8A-B26D-4394-A39A-FA6E4DAD6C7C}" dt="2024-10-19T12:58:25.842" v="84"/>
        <pc:sldMkLst>
          <pc:docMk/>
          <pc:sldMk cId="340805905" sldId="276"/>
        </pc:sldMkLst>
        <pc:spChg chg="add mod">
          <ac:chgData name="selvamdivya1405@gmail.com" userId="5a71e45db2d0ae78" providerId="LiveId" clId="{F1C71D8A-B26D-4394-A39A-FA6E4DAD6C7C}" dt="2024-10-19T12:57:41.949" v="83" actId="14100"/>
          <ac:spMkLst>
            <pc:docMk/>
            <pc:sldMk cId="340805905" sldId="276"/>
            <ac:spMk id="2" creationId="{1B08B55B-9CD9-DD88-BBEF-8AAEC7C42E6C}"/>
          </ac:spMkLst>
        </pc:spChg>
        <pc:picChg chg="add mod">
          <ac:chgData name="selvamdivya1405@gmail.com" userId="5a71e45db2d0ae78" providerId="LiveId" clId="{F1C71D8A-B26D-4394-A39A-FA6E4DAD6C7C}" dt="2024-10-19T12:58:25.842" v="84"/>
          <ac:picMkLst>
            <pc:docMk/>
            <pc:sldMk cId="340805905" sldId="276"/>
            <ac:picMk id="3" creationId="{8FB9D48B-4B06-F6E4-1EE4-5059561C65F0}"/>
          </ac:picMkLst>
        </pc:picChg>
      </pc:sldChg>
      <pc:sldChg chg="addSp modSp new mod">
        <pc:chgData name="selvamdivya1405@gmail.com" userId="5a71e45db2d0ae78" providerId="LiveId" clId="{F1C71D8A-B26D-4394-A39A-FA6E4DAD6C7C}" dt="2024-10-19T12:59:50.621" v="107" actId="14100"/>
        <pc:sldMkLst>
          <pc:docMk/>
          <pc:sldMk cId="4095725768" sldId="277"/>
        </pc:sldMkLst>
        <pc:spChg chg="add mod">
          <ac:chgData name="selvamdivya1405@gmail.com" userId="5a71e45db2d0ae78" providerId="LiveId" clId="{F1C71D8A-B26D-4394-A39A-FA6E4DAD6C7C}" dt="2024-10-19T12:59:33.243" v="104" actId="14100"/>
          <ac:spMkLst>
            <pc:docMk/>
            <pc:sldMk cId="4095725768" sldId="277"/>
            <ac:spMk id="2" creationId="{18E7B761-2D48-F6F4-4E8B-1E51EE63AB95}"/>
          </ac:spMkLst>
        </pc:spChg>
        <pc:picChg chg="add mod">
          <ac:chgData name="selvamdivya1405@gmail.com" userId="5a71e45db2d0ae78" providerId="LiveId" clId="{F1C71D8A-B26D-4394-A39A-FA6E4DAD6C7C}" dt="2024-10-19T12:59:50.621" v="107" actId="14100"/>
          <ac:picMkLst>
            <pc:docMk/>
            <pc:sldMk cId="4095725768" sldId="277"/>
            <ac:picMk id="3" creationId="{22FD5B0F-29F5-8B1F-065E-0978136C0680}"/>
          </ac:picMkLst>
        </pc:picChg>
      </pc:sldChg>
      <pc:sldChg chg="new del">
        <pc:chgData name="selvamdivya1405@gmail.com" userId="5a71e45db2d0ae78" providerId="LiveId" clId="{F1C71D8A-B26D-4394-A39A-FA6E4DAD6C7C}" dt="2024-10-19T13:00:06.469" v="110" actId="47"/>
        <pc:sldMkLst>
          <pc:docMk/>
          <pc:sldMk cId="1534606464" sldId="278"/>
        </pc:sldMkLst>
      </pc:sldChg>
      <pc:sldChg chg="addSp modSp new mod">
        <pc:chgData name="selvamdivya1405@gmail.com" userId="5a71e45db2d0ae78" providerId="LiveId" clId="{F1C71D8A-B26D-4394-A39A-FA6E4DAD6C7C}" dt="2024-10-19T13:02:41.290" v="139" actId="1076"/>
        <pc:sldMkLst>
          <pc:docMk/>
          <pc:sldMk cId="2971091697" sldId="279"/>
        </pc:sldMkLst>
        <pc:spChg chg="add mod">
          <ac:chgData name="selvamdivya1405@gmail.com" userId="5a71e45db2d0ae78" providerId="LiveId" clId="{F1C71D8A-B26D-4394-A39A-FA6E4DAD6C7C}" dt="2024-10-19T13:00:42.937" v="127" actId="14100"/>
          <ac:spMkLst>
            <pc:docMk/>
            <pc:sldMk cId="2971091697" sldId="279"/>
            <ac:spMk id="2" creationId="{660624E5-F246-37B4-D485-0EFA371D960A}"/>
          </ac:spMkLst>
        </pc:spChg>
        <pc:spChg chg="add mod">
          <ac:chgData name="selvamdivya1405@gmail.com" userId="5a71e45db2d0ae78" providerId="LiveId" clId="{F1C71D8A-B26D-4394-A39A-FA6E4DAD6C7C}" dt="2024-10-19T13:02:28.111" v="137" actId="123"/>
          <ac:spMkLst>
            <pc:docMk/>
            <pc:sldMk cId="2971091697" sldId="279"/>
            <ac:spMk id="3" creationId="{4D2A5E8B-1077-708A-0647-CB440EBB9AC1}"/>
          </ac:spMkLst>
        </pc:spChg>
        <pc:picChg chg="add mod">
          <ac:chgData name="selvamdivya1405@gmail.com" userId="5a71e45db2d0ae78" providerId="LiveId" clId="{F1C71D8A-B26D-4394-A39A-FA6E4DAD6C7C}" dt="2024-10-19T13:02:41.290" v="139" actId="1076"/>
          <ac:picMkLst>
            <pc:docMk/>
            <pc:sldMk cId="2971091697" sldId="279"/>
            <ac:picMk id="4" creationId="{FDFAC7DD-EDCF-61D2-2787-E7EB5BF83985}"/>
          </ac:picMkLst>
        </pc:picChg>
      </pc:sldChg>
      <pc:sldChg chg="addSp delSp modSp new mod">
        <pc:chgData name="selvamdivya1405@gmail.com" userId="5a71e45db2d0ae78" providerId="LiveId" clId="{F1C71D8A-B26D-4394-A39A-FA6E4DAD6C7C}" dt="2024-10-19T13:11:55.859" v="210" actId="255"/>
        <pc:sldMkLst>
          <pc:docMk/>
          <pc:sldMk cId="4067197237" sldId="280"/>
        </pc:sldMkLst>
        <pc:spChg chg="add mod">
          <ac:chgData name="selvamdivya1405@gmail.com" userId="5a71e45db2d0ae78" providerId="LiveId" clId="{F1C71D8A-B26D-4394-A39A-FA6E4DAD6C7C}" dt="2024-10-19T13:04:46.136" v="167" actId="14100"/>
          <ac:spMkLst>
            <pc:docMk/>
            <pc:sldMk cId="4067197237" sldId="280"/>
            <ac:spMk id="4" creationId="{57825616-08A7-55BF-6886-D65F49F9D432}"/>
          </ac:spMkLst>
        </pc:spChg>
        <pc:spChg chg="add mod">
          <ac:chgData name="selvamdivya1405@gmail.com" userId="5a71e45db2d0ae78" providerId="LiveId" clId="{F1C71D8A-B26D-4394-A39A-FA6E4DAD6C7C}" dt="2024-10-19T13:05:02.996" v="182" actId="20577"/>
          <ac:spMkLst>
            <pc:docMk/>
            <pc:sldMk cId="4067197237" sldId="280"/>
            <ac:spMk id="5" creationId="{EAEB674E-B070-1A20-2A45-D1D8FCD7DBCE}"/>
          </ac:spMkLst>
        </pc:spChg>
        <pc:spChg chg="add mod">
          <ac:chgData name="selvamdivya1405@gmail.com" userId="5a71e45db2d0ae78" providerId="LiveId" clId="{F1C71D8A-B26D-4394-A39A-FA6E4DAD6C7C}" dt="2024-10-19T13:11:55.859" v="210" actId="255"/>
          <ac:spMkLst>
            <pc:docMk/>
            <pc:sldMk cId="4067197237" sldId="280"/>
            <ac:spMk id="6" creationId="{09C8CD79-C267-45CE-5886-B9947E72811F}"/>
          </ac:spMkLst>
        </pc:spChg>
        <pc:spChg chg="add mod">
          <ac:chgData name="selvamdivya1405@gmail.com" userId="5a71e45db2d0ae78" providerId="LiveId" clId="{F1C71D8A-B26D-4394-A39A-FA6E4DAD6C7C}" dt="2024-10-19T13:11:46.453" v="209" actId="255"/>
          <ac:spMkLst>
            <pc:docMk/>
            <pc:sldMk cId="4067197237" sldId="280"/>
            <ac:spMk id="8" creationId="{C76075D2-915E-6DB0-EC03-9E841F1D3AD9}"/>
          </ac:spMkLst>
        </pc:spChg>
        <pc:spChg chg="add mod">
          <ac:chgData name="selvamdivya1405@gmail.com" userId="5a71e45db2d0ae78" providerId="LiveId" clId="{F1C71D8A-B26D-4394-A39A-FA6E4DAD6C7C}" dt="2024-10-19T13:11:39.624" v="208" actId="14100"/>
          <ac:spMkLst>
            <pc:docMk/>
            <pc:sldMk cId="4067197237" sldId="280"/>
            <ac:spMk id="10" creationId="{B4FFB430-D9DE-6976-5F33-17CD4352667C}"/>
          </ac:spMkLst>
        </pc:spChg>
        <pc:spChg chg="add mod">
          <ac:chgData name="selvamdivya1405@gmail.com" userId="5a71e45db2d0ae78" providerId="LiveId" clId="{F1C71D8A-B26D-4394-A39A-FA6E4DAD6C7C}" dt="2024-10-19T13:11:29.055" v="206" actId="255"/>
          <ac:spMkLst>
            <pc:docMk/>
            <pc:sldMk cId="4067197237" sldId="280"/>
            <ac:spMk id="12" creationId="{BF7051C0-5D91-598C-7782-20FA2EE6B165}"/>
          </ac:spMkLst>
        </pc:spChg>
        <pc:picChg chg="add del mod">
          <ac:chgData name="selvamdivya1405@gmail.com" userId="5a71e45db2d0ae78" providerId="LiveId" clId="{F1C71D8A-B26D-4394-A39A-FA6E4DAD6C7C}" dt="2024-10-19T13:09:51.097" v="183" actId="478"/>
          <ac:picMkLst>
            <pc:docMk/>
            <pc:sldMk cId="4067197237" sldId="280"/>
            <ac:picMk id="3" creationId="{9016DD63-F5C6-5D8B-AE53-13E75C30225C}"/>
          </ac:picMkLst>
        </pc:picChg>
      </pc:sldChg>
      <pc:sldChg chg="addSp modSp new mod">
        <pc:chgData name="selvamdivya1405@gmail.com" userId="5a71e45db2d0ae78" providerId="LiveId" clId="{F1C71D8A-B26D-4394-A39A-FA6E4DAD6C7C}" dt="2024-10-19T13:22:21.503" v="245" actId="14100"/>
        <pc:sldMkLst>
          <pc:docMk/>
          <pc:sldMk cId="237721314" sldId="281"/>
        </pc:sldMkLst>
        <pc:spChg chg="add mod">
          <ac:chgData name="selvamdivya1405@gmail.com" userId="5a71e45db2d0ae78" providerId="LiveId" clId="{F1C71D8A-B26D-4394-A39A-FA6E4DAD6C7C}" dt="2024-10-19T13:20:20.377" v="219" actId="207"/>
          <ac:spMkLst>
            <pc:docMk/>
            <pc:sldMk cId="237721314" sldId="281"/>
            <ac:spMk id="2" creationId="{42FE4C05-7EBF-7756-1185-64E1EAFBE403}"/>
          </ac:spMkLst>
        </pc:spChg>
        <pc:spChg chg="add mod">
          <ac:chgData name="selvamdivya1405@gmail.com" userId="5a71e45db2d0ae78" providerId="LiveId" clId="{F1C71D8A-B26D-4394-A39A-FA6E4DAD6C7C}" dt="2024-10-19T13:22:21.503" v="245" actId="14100"/>
          <ac:spMkLst>
            <pc:docMk/>
            <pc:sldMk cId="237721314" sldId="281"/>
            <ac:spMk id="3" creationId="{C3E23C5B-0535-B1A8-3F62-58CA537E2051}"/>
          </ac:spMkLst>
        </pc:spChg>
        <pc:picChg chg="add mod">
          <ac:chgData name="selvamdivya1405@gmail.com" userId="5a71e45db2d0ae78" providerId="LiveId" clId="{F1C71D8A-B26D-4394-A39A-FA6E4DAD6C7C}" dt="2024-10-19T13:20:38.228" v="223" actId="14100"/>
          <ac:picMkLst>
            <pc:docMk/>
            <pc:sldMk cId="237721314" sldId="281"/>
            <ac:picMk id="1026" creationId="{BB29187D-A741-A25E-024A-24029FE4144F}"/>
          </ac:picMkLst>
        </pc:picChg>
      </pc:sldChg>
      <pc:sldChg chg="addSp modSp new mod">
        <pc:chgData name="selvamdivya1405@gmail.com" userId="5a71e45db2d0ae78" providerId="LiveId" clId="{F1C71D8A-B26D-4394-A39A-FA6E4DAD6C7C}" dt="2024-10-19T13:22:39.104" v="252" actId="14100"/>
        <pc:sldMkLst>
          <pc:docMk/>
          <pc:sldMk cId="2718884957" sldId="282"/>
        </pc:sldMkLst>
        <pc:spChg chg="add mod">
          <ac:chgData name="selvamdivya1405@gmail.com" userId="5a71e45db2d0ae78" providerId="LiveId" clId="{F1C71D8A-B26D-4394-A39A-FA6E4DAD6C7C}" dt="2024-10-19T13:21:56.011" v="228" actId="207"/>
          <ac:spMkLst>
            <pc:docMk/>
            <pc:sldMk cId="2718884957" sldId="282"/>
            <ac:spMk id="2" creationId="{AA903FC4-966F-2EA0-A331-5CBC1BA4758D}"/>
          </ac:spMkLst>
        </pc:spChg>
        <pc:spChg chg="add mod">
          <ac:chgData name="selvamdivya1405@gmail.com" userId="5a71e45db2d0ae78" providerId="LiveId" clId="{F1C71D8A-B26D-4394-A39A-FA6E4DAD6C7C}" dt="2024-10-19T13:22:39.104" v="252" actId="14100"/>
          <ac:spMkLst>
            <pc:docMk/>
            <pc:sldMk cId="2718884957" sldId="282"/>
            <ac:spMk id="3" creationId="{7D1E6752-F319-8AA0-9DDC-CD713BF312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70" name="Google Shape;170;p1:notes"/>
          <p:cNvSpPr>
            <a:spLocks noGrp="1" noRot="1" noChangeAspect="1"/>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notes"/>
          <p:cNvSpPr txBox="1">
            <a:spLocks noGrp="1"/>
          </p:cNvSpPr>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e6c4faaa9f_0_2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2e6c4faaa9f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e6c4faaa9f_0_2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e6c4faaa9f_0_2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6c4faaa9f_0_2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2e6c4faaa9f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c4faaa9f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e6c4faaa9f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40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6c4faaa9f_0_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e6c4faaa9f_0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6c4faaa9f_0_1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e6c4faaa9f_0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6c4faaa9f_0_1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e6c4faaa9f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e6c4faaa9f_0_2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e6c4faaa9f_0_2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6c4faaa9f_0_2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e6c4faaa9f_0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e6c4faaa9f_0_2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e6c4faaa9f_0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e6c4faaa9f_0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e6c4faaa9f_0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e6c4faaa9f_0_2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e6c4faaa9f_0_2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t>
            </a:r>
            <a:r>
              <a:rPr lang="en-US" sz="1000">
                <a:solidFill>
                  <a:schemeClr val="dk1"/>
                </a:solidFill>
                <a:latin typeface="Calibri"/>
                <a:ea typeface="Calibri"/>
                <a:cs typeface="Calibri"/>
                <a:sym typeface="Calibri"/>
              </a:rPr>
              <a:t>CSE</a:t>
            </a:r>
            <a:r>
              <a:rPr lang="en-US" sz="1000" b="0" i="0" u="none" strike="noStrike" cap="none">
                <a:solidFill>
                  <a:schemeClr val="dk1"/>
                </a:solidFill>
                <a:latin typeface="Calibri"/>
                <a:ea typeface="Calibri"/>
                <a:cs typeface="Calibri"/>
                <a:sym typeface="Calibri"/>
              </a:rPr>
              <a:t> –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1</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PROJECTWORK1</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a:spLocks noGrp="1"/>
          </p:cNvSpPr>
          <p:nvPr>
            <p:ph type="pic" idx="2"/>
          </p:nvPr>
        </p:nvSpPr>
        <p:spPr>
          <a:xfrm>
            <a:off x="1792288" y="612775"/>
            <a:ext cx="5486400" cy="4114800"/>
          </a:xfrm>
          <a:prstGeom prst="rect">
            <a:avLst/>
          </a:prstGeom>
          <a:noFill/>
          <a:ln>
            <a:noFill/>
          </a:ln>
        </p:spPr>
      </p:sp>
      <p:sp>
        <p:nvSpPr>
          <p:cNvPr id="72" name="Google Shape;72;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94"/>
        <p:cNvGrpSpPr/>
        <p:nvPr/>
      </p:nvGrpSpPr>
      <p:grpSpPr>
        <a:xfrm>
          <a:off x="0" y="0"/>
          <a:ext cx="0" cy="0"/>
          <a:chOff x="0" y="0"/>
          <a:chExt cx="0" cy="0"/>
        </a:xfrm>
      </p:grpSpPr>
      <p:sp>
        <p:nvSpPr>
          <p:cNvPr id="95" name="Google Shape;95;p15"/>
          <p:cNvSpPr txBox="1"/>
          <p:nvPr/>
        </p:nvSpPr>
        <p:spPr>
          <a:xfrm>
            <a:off x="1371600" y="6687979"/>
            <a:ext cx="5985000" cy="24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t>
            </a:r>
            <a:r>
              <a:rPr lang="en-US" sz="1000">
                <a:solidFill>
                  <a:schemeClr val="dk1"/>
                </a:solidFill>
                <a:latin typeface="Calibri"/>
                <a:ea typeface="Calibri"/>
                <a:cs typeface="Calibri"/>
                <a:sym typeface="Calibri"/>
              </a:rPr>
              <a:t>CSE</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1</a:t>
            </a:r>
            <a:r>
              <a:rPr lang="en-US" sz="1000" b="0" i="0" u="none" strike="noStrike" cap="none">
                <a:solidFill>
                  <a:schemeClr val="dk1"/>
                </a:solidFill>
                <a:latin typeface="Calibri"/>
                <a:ea typeface="Calibri"/>
                <a:cs typeface="Calibri"/>
                <a:sym typeface="Calibri"/>
              </a:rPr>
              <a:t> – </a:t>
            </a:r>
            <a:r>
              <a:rPr lang="en-US" sz="1000">
                <a:solidFill>
                  <a:schemeClr val="dk1"/>
                </a:solidFill>
                <a:latin typeface="Calibri"/>
                <a:ea typeface="Calibri"/>
                <a:cs typeface="Calibri"/>
                <a:sym typeface="Calibri"/>
              </a:rPr>
              <a:t>PROJECT WORK PHASE-I</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96" name="Google Shape;96;p15"/>
          <p:cNvSpPr txBox="1"/>
          <p:nvPr/>
        </p:nvSpPr>
        <p:spPr>
          <a:xfrm>
            <a:off x="457200" y="274638"/>
            <a:ext cx="8229600" cy="584100"/>
          </a:xfrm>
          <a:prstGeom prst="rect">
            <a:avLst/>
          </a:prstGeom>
          <a:gradFill>
            <a:gsLst>
              <a:gs pos="0">
                <a:srgbClr val="FBEAC7"/>
              </a:gs>
              <a:gs pos="18000">
                <a:srgbClr val="FEE7F2"/>
              </a:gs>
              <a:gs pos="36000">
                <a:srgbClr val="FAC77D"/>
              </a:gs>
              <a:gs pos="61000">
                <a:srgbClr val="FBA97D"/>
              </a:gs>
              <a:gs pos="82000">
                <a:srgbClr val="FBD49C"/>
              </a:gs>
              <a:gs pos="100000">
                <a:srgbClr val="FEE7F2"/>
              </a:gs>
            </a:gsLst>
            <a:lin ang="5400012"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97" name="Google Shape;97;p15"/>
          <p:cNvSpPr txBox="1"/>
          <p:nvPr/>
        </p:nvSpPr>
        <p:spPr>
          <a:xfrm>
            <a:off x="457200" y="1027113"/>
            <a:ext cx="8229600" cy="5402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98" name="Google Shape;98;p15" descr="C:\Users\ELCOT\Desktop\Saveetha Logo.png"/>
          <p:cNvPicPr preferRelativeResize="0"/>
          <p:nvPr/>
        </p:nvPicPr>
        <p:blipFill rotWithShape="1">
          <a:blip r:embed="rId2">
            <a:alphaModFix/>
          </a:blip>
          <a:srcRect r="26621" b="28150"/>
          <a:stretch/>
        </p:blipFill>
        <p:spPr>
          <a:xfrm>
            <a:off x="6588225" y="2899"/>
            <a:ext cx="2570075" cy="2717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8" name="Google Shape;10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14" name="Google Shape;114;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9"/>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0" name="Google Shape;120;p19"/>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1" name="Google Shape;121;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7" name="Google Shape;127;p2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28" name="Google Shape;128;p2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9" name="Google Shape;129;p2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30" name="Google Shape;130;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
        <p:nvSpPr>
          <p:cNvPr id="139" name="Google Shape;13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23"/>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45" name="Google Shape;145;p23"/>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46" name="Google Shape;14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4"/>
          <p:cNvSpPr>
            <a:spLocks noGrp="1"/>
          </p:cNvSpPr>
          <p:nvPr>
            <p:ph type="pic" idx="2"/>
          </p:nvPr>
        </p:nvSpPr>
        <p:spPr>
          <a:xfrm>
            <a:off x="1792288" y="612775"/>
            <a:ext cx="5486400" cy="4114800"/>
          </a:xfrm>
          <a:prstGeom prst="rect">
            <a:avLst/>
          </a:prstGeom>
          <a:noFill/>
          <a:ln>
            <a:noFill/>
          </a:ln>
        </p:spPr>
      </p:sp>
      <p:sp>
        <p:nvSpPr>
          <p:cNvPr id="152" name="Google Shape;152;p24"/>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53" name="Google Shape;153;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9" name="Google Shape;159;p2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2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5" name="Google Shape;165;p2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6" name="Google Shape;166;p2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0" name="Google Shape;90;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p:nvPr/>
        </p:nvSpPr>
        <p:spPr>
          <a:xfrm>
            <a:off x="457200" y="274638"/>
            <a:ext cx="8229600" cy="639900"/>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ctr" rtl="0">
              <a:spcBef>
                <a:spcPts val="0"/>
              </a:spcBef>
              <a:spcAft>
                <a:spcPts val="0"/>
              </a:spcAft>
              <a:buNone/>
            </a:pP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ProjectWorkPhase1</a:t>
            </a:r>
            <a:r>
              <a:rPr lang="en-US" sz="4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(19</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CS</a:t>
            </a:r>
            <a:r>
              <a:rPr lang="en-US" sz="4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70</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2</a:t>
            </a:r>
            <a:r>
              <a:rPr lang="en-US" sz="4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 Review </a:t>
            </a:r>
            <a:r>
              <a:rPr lang="en-US" sz="4400" dirty="0">
                <a:solidFill>
                  <a:schemeClr val="dk1"/>
                </a:solidFill>
                <a:latin typeface="Times New Roman" panose="02020603050405020304" pitchFamily="18" charset="0"/>
                <a:ea typeface="Calibri"/>
                <a:cs typeface="Times New Roman" panose="02020603050405020304" pitchFamily="18" charset="0"/>
                <a:sym typeface="Calibri"/>
              </a:rPr>
              <a:t>1</a:t>
            </a:r>
            <a:endParaRPr sz="4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4" name="Google Shape;174;p27"/>
          <p:cNvSpPr txBox="1"/>
          <p:nvPr/>
        </p:nvSpPr>
        <p:spPr>
          <a:xfrm>
            <a:off x="-381000" y="5303520"/>
            <a:ext cx="9829800" cy="1554480"/>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US" sz="2400" b="1" cap="none" dirty="0">
                <a:solidFill>
                  <a:schemeClr val="dk1"/>
                </a:solidFill>
                <a:latin typeface="Calibri"/>
                <a:ea typeface="Calibri"/>
                <a:cs typeface="Calibri"/>
                <a:sym typeface="Calibri"/>
              </a:rPr>
              <a:t>  </a:t>
            </a:r>
            <a:r>
              <a:rPr lang="en-US" sz="5023" b="1"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DEPARTMENT OF </a:t>
            </a:r>
            <a:r>
              <a:rPr lang="en-US" sz="5023"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COMPUTER SCIENCE AND ENGINEERING</a:t>
            </a:r>
            <a:endParaRPr lang="en-US" sz="5023"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ctr" rtl="0">
              <a:spcBef>
                <a:spcPts val="0"/>
              </a:spcBef>
              <a:spcAft>
                <a:spcPts val="0"/>
              </a:spcAft>
              <a:buNone/>
            </a:pP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t>
            </a:r>
            <a:r>
              <a:rPr lang="en-US" sz="735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SAVEETHA ENGINEERING COLLEGE</a:t>
            </a:r>
            <a:r>
              <a:rPr lang="en-US" sz="51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t>
            </a:r>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(Autonomous Institution – UGC, Govt. of India)</a:t>
            </a:r>
            <a:endPar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ctr" rtl="0">
              <a:spcBef>
                <a:spcPts val="0"/>
              </a:spcBef>
              <a:spcAft>
                <a:spcPts val="0"/>
              </a:spcAft>
              <a:buNone/>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(Affiliated to Anna University, Approved by AICTE - Accredited by NBA &amp; NAAC – ‘A’ Grade - ISO 9001:2015 Certified)</a:t>
            </a:r>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Saveetha</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Nagar,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Thandalam</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Chennai-602 105,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TamilNadu</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INDIA.</a:t>
            </a:r>
            <a:endParaRPr lang="en-US" sz="2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742950" marR="0" lvl="1" indent="-201294" algn="l" rtl="0">
              <a:lnSpc>
                <a:spcPct val="100000"/>
              </a:lnSpc>
              <a:spcBef>
                <a:spcPts val="266"/>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pic>
        <p:nvPicPr>
          <p:cNvPr id="175" name="Google Shape;175;p27"/>
          <p:cNvPicPr preferRelativeResize="0"/>
          <p:nvPr/>
        </p:nvPicPr>
        <p:blipFill rotWithShape="1">
          <a:blip r:embed="rId3">
            <a:alphaModFix/>
          </a:blip>
          <a:srcRect/>
          <a:stretch/>
        </p:blipFill>
        <p:spPr>
          <a:xfrm>
            <a:off x="4099560" y="4970145"/>
            <a:ext cx="685800" cy="666750"/>
          </a:xfrm>
          <a:prstGeom prst="rect">
            <a:avLst/>
          </a:prstGeom>
          <a:noFill/>
          <a:ln>
            <a:noFill/>
          </a:ln>
        </p:spPr>
      </p:pic>
      <p:sp>
        <p:nvSpPr>
          <p:cNvPr id="176" name="Google Shape;176;p27"/>
          <p:cNvSpPr txBox="1"/>
          <p:nvPr/>
        </p:nvSpPr>
        <p:spPr>
          <a:xfrm>
            <a:off x="228600" y="990600"/>
            <a:ext cx="8610600" cy="4011600"/>
          </a:xfrm>
          <a:prstGeom prst="rect">
            <a:avLst/>
          </a:prstGeom>
          <a:noFill/>
          <a:ln>
            <a:noFill/>
          </a:ln>
        </p:spPr>
        <p:txBody>
          <a:bodyPr spcFirstLastPara="1" wrap="square" lIns="91425" tIns="45700" rIns="91425" bIns="45700" anchor="t" anchorCtr="0">
            <a:normAutofit fontScale="92500" lnSpcReduction="20000"/>
          </a:bodyPr>
          <a:lstStyle/>
          <a:p>
            <a:pPr algn="ctr"/>
            <a:endPar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A NUTRIENT RECOMMENDATION SYSTEM WITH CLIMATE PREDICTION USING RANDOM FOREST ALGORITHM</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rtl="0">
              <a:spcBef>
                <a:spcPts val="0"/>
              </a:spcBef>
              <a:spcAft>
                <a:spcPts val="0"/>
              </a:spcAft>
              <a:buNone/>
            </a:pPr>
            <a:br>
              <a:rPr lang="en-IN" sz="3200" b="0" i="0" u="none" strike="noStrike" cap="none" dirty="0">
                <a:solidFill>
                  <a:srgbClr val="538CD5"/>
                </a:solidFill>
                <a:latin typeface="Times New Roman" panose="02020603050405020304" pitchFamily="18" charset="0"/>
                <a:ea typeface="Calibri"/>
                <a:cs typeface="Times New Roman" panose="02020603050405020304" pitchFamily="18" charset="0"/>
                <a:sym typeface="Calibri"/>
              </a:rPr>
            </a:br>
            <a:endPar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Submitted by:</a:t>
            </a:r>
          </a:p>
          <a:p>
            <a:pPr marL="0" marR="0" lvl="0" indent="0" algn="ctr" rtl="0">
              <a:spcBef>
                <a:spcPts val="0"/>
              </a:spcBef>
              <a:spcAft>
                <a:spcPts val="0"/>
              </a:spcAft>
              <a:buNone/>
            </a:pPr>
            <a:r>
              <a:rPr lang="en-US"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DIVYA S (212221040043)-CSE</a:t>
            </a:r>
          </a:p>
          <a:p>
            <a:pPr marL="0" marR="0" lvl="0" indent="0" algn="ctr" rtl="0">
              <a:spcBef>
                <a:spcPts val="0"/>
              </a:spcBef>
              <a:spcAft>
                <a:spcPts val="0"/>
              </a:spcAft>
              <a:buNone/>
            </a:pPr>
            <a:r>
              <a:rPr lang="en-US"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MATLIN LIGINSHA M (212221040104)-CSE</a:t>
            </a: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202</a:t>
            </a:r>
            <a:r>
              <a:rPr lang="en-US" sz="2800" dirty="0">
                <a:latin typeface="Times New Roman" panose="02020603050405020304" pitchFamily="18" charset="0"/>
                <a:ea typeface="Calibri"/>
                <a:cs typeface="Times New Roman" panose="02020603050405020304" pitchFamily="18" charset="0"/>
                <a:sym typeface="Calibri"/>
              </a:rPr>
              <a:t>1</a:t>
            </a: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-202</a:t>
            </a:r>
            <a:r>
              <a:rPr lang="en-US" sz="2800" dirty="0">
                <a:latin typeface="Times New Roman" panose="02020603050405020304" pitchFamily="18" charset="0"/>
                <a:ea typeface="Calibri"/>
                <a:cs typeface="Times New Roman" panose="02020603050405020304" pitchFamily="18" charset="0"/>
                <a:sym typeface="Calibri"/>
              </a:rPr>
              <a:t>5 </a:t>
            </a: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Batch</a:t>
            </a:r>
            <a:endParaRPr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TEAM NO:2</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Under the guidance of: </a:t>
            </a:r>
          </a:p>
          <a:p>
            <a:pPr marL="0" marR="0" lvl="0" indent="0" algn="ctr" rtl="0">
              <a:spcBef>
                <a:spcPts val="0"/>
              </a:spcBef>
              <a:spcAft>
                <a:spcPts val="0"/>
              </a:spcAft>
              <a:buNone/>
            </a:pPr>
            <a:r>
              <a:rPr lang="en-US" sz="2800" dirty="0" err="1">
                <a:latin typeface="Times New Roman" panose="02020603050405020304" pitchFamily="18" charset="0"/>
                <a:ea typeface="Calibri"/>
                <a:cs typeface="Times New Roman" panose="02020603050405020304" pitchFamily="18" charset="0"/>
                <a:sym typeface="Calibri"/>
              </a:rPr>
              <a:t>Mr.Anish</a:t>
            </a:r>
            <a:r>
              <a:rPr lang="en-US" sz="2800" dirty="0">
                <a:latin typeface="Times New Roman" panose="02020603050405020304" pitchFamily="18" charset="0"/>
                <a:ea typeface="Calibri"/>
                <a:cs typeface="Times New Roman" panose="02020603050405020304" pitchFamily="18" charset="0"/>
                <a:sym typeface="Calibri"/>
              </a:rPr>
              <a:t> Kumar</a:t>
            </a:r>
          </a:p>
          <a:p>
            <a:pPr marL="0" marR="0" lvl="0" indent="0" algn="ctr" rtl="0">
              <a:spcBef>
                <a:spcPts val="0"/>
              </a:spcBef>
              <a:spcAft>
                <a:spcPts val="0"/>
              </a:spcAft>
              <a:buNone/>
            </a:pP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a:t>
            </a:r>
            <a:r>
              <a:rPr lang="en-US" sz="2800" dirty="0">
                <a:latin typeface="Times New Roman" panose="02020603050405020304" pitchFamily="18" charset="0"/>
                <a:ea typeface="Calibri"/>
                <a:cs typeface="Times New Roman" panose="02020603050405020304" pitchFamily="18" charset="0"/>
                <a:sym typeface="Calibri"/>
              </a:rPr>
              <a:t>ssociate </a:t>
            </a:r>
            <a:r>
              <a:rPr lang="en-US" sz="2800" dirty="0" err="1">
                <a:latin typeface="Times New Roman" panose="02020603050405020304" pitchFamily="18" charset="0"/>
                <a:ea typeface="Calibri"/>
                <a:cs typeface="Times New Roman" panose="02020603050405020304" pitchFamily="18" charset="0"/>
                <a:sym typeface="Calibri"/>
              </a:rPr>
              <a:t>professor</a:t>
            </a:r>
            <a:r>
              <a:rPr lang="en-US" sz="28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,Department</a:t>
            </a: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of AI</a:t>
            </a:r>
            <a:endParaRPr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742950" marR="0" lvl="1" indent="-134619" algn="l" rtl="0">
              <a:lnSpc>
                <a:spcPct val="100000"/>
              </a:lnSpc>
              <a:spcBef>
                <a:spcPts val="476"/>
              </a:spcBef>
              <a:spcAft>
                <a:spcPts val="0"/>
              </a:spcAft>
              <a:buClr>
                <a:srgbClr val="000000"/>
              </a:buClr>
              <a:buSzPct val="100000"/>
              <a:buFont typeface="Arial"/>
              <a:buNone/>
            </a:pPr>
            <a:endParaRPr sz="2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sp>
        <p:nvSpPr>
          <p:cNvPr id="230" name="Google Shape;230;p3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endParaRPr lang="en-US" dirty="0"/>
          </a:p>
          <a:p>
            <a:pPr marL="0" lvl="0" indent="0" algn="l" rtl="0">
              <a:spcBef>
                <a:spcPts val="0"/>
              </a:spcBef>
              <a:spcAft>
                <a:spcPts val="0"/>
              </a:spcAft>
              <a:buClr>
                <a:schemeClr val="dk1"/>
              </a:buClr>
              <a:buSzPts val="3200"/>
              <a:buNone/>
            </a:pPr>
            <a:endParaRPr lang="en-IN" dirty="0"/>
          </a:p>
          <a:p>
            <a:pPr marL="0" lvl="0" indent="0" algn="l" rtl="0">
              <a:spcBef>
                <a:spcPts val="0"/>
              </a:spcBef>
              <a:spcAft>
                <a:spcPts val="0"/>
              </a:spcAft>
              <a:buClr>
                <a:schemeClr val="dk1"/>
              </a:buClr>
              <a:buSzPts val="3200"/>
              <a:buNone/>
            </a:pPr>
            <a:endParaRPr lang="en-IN" dirty="0"/>
          </a:p>
          <a:p>
            <a:pPr marL="0" lvl="0" indent="0" algn="l" rtl="0">
              <a:spcBef>
                <a:spcPts val="0"/>
              </a:spcBef>
              <a:spcAft>
                <a:spcPts val="0"/>
              </a:spcAft>
              <a:buClr>
                <a:schemeClr val="dk1"/>
              </a:buClr>
              <a:buSzPts val="3200"/>
              <a:buNone/>
            </a:pPr>
            <a:r>
              <a:rPr lang="en-US" dirty="0"/>
              <a:t>                                        .</a:t>
            </a:r>
            <a:endParaRPr dirty="0"/>
          </a:p>
        </p:txBody>
      </p:sp>
      <p:pic>
        <p:nvPicPr>
          <p:cNvPr id="2" name="object 3">
            <a:extLst>
              <a:ext uri="{FF2B5EF4-FFF2-40B4-BE49-F238E27FC236}">
                <a16:creationId xmlns:a16="http://schemas.microsoft.com/office/drawing/2014/main" id="{2B2CBF24-EBBE-D13C-9567-DDFD248A75F9}"/>
              </a:ext>
            </a:extLst>
          </p:cNvPr>
          <p:cNvPicPr/>
          <p:nvPr/>
        </p:nvPicPr>
        <p:blipFill>
          <a:blip r:embed="rId3" cstate="print"/>
          <a:stretch>
            <a:fillRect/>
          </a:stretch>
        </p:blipFill>
        <p:spPr>
          <a:xfrm>
            <a:off x="1047750" y="1828800"/>
            <a:ext cx="7392865" cy="43353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759" dirty="0">
                <a:latin typeface="times" panose="02020603050405020304" pitchFamily="18" charset="0"/>
                <a:cs typeface="times" panose="02020603050405020304" pitchFamily="18" charset="0"/>
              </a:rPr>
              <a:t>Scope of the project</a:t>
            </a:r>
            <a:endParaRPr sz="3759" dirty="0">
              <a:latin typeface="times" panose="02020603050405020304" pitchFamily="18" charset="0"/>
              <a:cs typeface="times" panose="02020603050405020304" pitchFamily="18" charset="0"/>
            </a:endParaRPr>
          </a:p>
        </p:txBody>
      </p:sp>
      <p:sp>
        <p:nvSpPr>
          <p:cNvPr id="254" name="Google Shape;254;p40"/>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40000" lnSpcReduction="20000"/>
          </a:bodyPr>
          <a:lstStyle/>
          <a:p>
            <a:pPr algn="just">
              <a:lnSpc>
                <a:spcPct val="200000"/>
              </a:lnSpc>
              <a:spcAft>
                <a:spcPts val="800"/>
              </a:spcAft>
            </a:pPr>
            <a:r>
              <a:rPr lang="en-IN" sz="3800" kern="100" dirty="0">
                <a:effectLst/>
                <a:latin typeface="Times New Roman" panose="02020603050405020304" pitchFamily="18" charset="0"/>
                <a:ea typeface="Calibri" panose="020F0502020204030204" pitchFamily="34" charset="0"/>
                <a:cs typeface="Times New Roman" panose="02020603050405020304" pitchFamily="18" charset="0"/>
              </a:rPr>
              <a:t>The project provides valuable support to the agriculture sector, particularly for small- and medium-scale farmers who may lack access to advanced agronomy services. The model not only helps optimize fertilizer usage but also offers actionable insights that aid in mitigating water pollution by reducing the risk of nutrient leaching. Additionally, it assists farmers in planning fertilization activities based on real-time weather data, minimizing the chances of nutrient runoff due to heavy rainfall.</a:t>
            </a:r>
          </a:p>
          <a:p>
            <a:pPr algn="just">
              <a:lnSpc>
                <a:spcPct val="200000"/>
              </a:lnSpc>
              <a:spcAft>
                <a:spcPts val="800"/>
              </a:spcAft>
            </a:pPr>
            <a:r>
              <a:rPr lang="en-IN" sz="3800" kern="100" dirty="0">
                <a:effectLst/>
                <a:latin typeface="Times New Roman" panose="02020603050405020304" pitchFamily="18" charset="0"/>
                <a:ea typeface="Calibri" panose="020F0502020204030204" pitchFamily="34" charset="0"/>
                <a:cs typeface="Times New Roman" panose="02020603050405020304" pitchFamily="18" charset="0"/>
              </a:rPr>
              <a:t>Future enhancements include expanding accessibility by introducing native-language support and incorporating speech recognition to accommodate users who may be unfamiliar with English or unable to read. These additions will make the platform more user-friendly for diverse demographics, thereby promoting broader adoption of eco-fertilization practices across regions.</a:t>
            </a:r>
          </a:p>
          <a:p>
            <a:pPr marL="342900" lvl="0" indent="-342900" algn="l" rtl="0">
              <a:spcBef>
                <a:spcPts val="0"/>
              </a:spcBef>
              <a:spcAft>
                <a:spcPts val="0"/>
              </a:spcAft>
              <a:buClr>
                <a:schemeClr val="dk1"/>
              </a:buClr>
              <a:buSzPct val="10000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8B55B-9CD9-DD88-BBEF-8AAEC7C42E6C}"/>
              </a:ext>
            </a:extLst>
          </p:cNvPr>
          <p:cNvSpPr txBox="1"/>
          <p:nvPr/>
        </p:nvSpPr>
        <p:spPr>
          <a:xfrm>
            <a:off x="1402080" y="304800"/>
            <a:ext cx="6512561" cy="646331"/>
          </a:xfrm>
          <a:prstGeom prst="rect">
            <a:avLst/>
          </a:prstGeom>
          <a:noFill/>
        </p:spPr>
        <p:txBody>
          <a:bodyPr wrap="square" rtlCol="0">
            <a:spAutoFit/>
          </a:bodyPr>
          <a:lstStyle/>
          <a:p>
            <a:r>
              <a:rPr lang="en-US" sz="3600" dirty="0"/>
              <a:t>ARCHITECTURE DIAGRAM</a:t>
            </a:r>
            <a:endParaRPr lang="en-IN" sz="3600" dirty="0"/>
          </a:p>
        </p:txBody>
      </p:sp>
      <p:pic>
        <p:nvPicPr>
          <p:cNvPr id="3" name="Picture 2">
            <a:extLst>
              <a:ext uri="{FF2B5EF4-FFF2-40B4-BE49-F238E27FC236}">
                <a16:creationId xmlns:a16="http://schemas.microsoft.com/office/drawing/2014/main" id="{8FB9D48B-4B06-F6E4-1EE4-5059561C6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7825" y="1432242"/>
            <a:ext cx="5848350" cy="3993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80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7B761-2D48-F6F4-4E8B-1E51EE63AB95}"/>
              </a:ext>
            </a:extLst>
          </p:cNvPr>
          <p:cNvSpPr txBox="1"/>
          <p:nvPr/>
        </p:nvSpPr>
        <p:spPr>
          <a:xfrm>
            <a:off x="2174240" y="264160"/>
            <a:ext cx="5535315" cy="646331"/>
          </a:xfrm>
          <a:prstGeom prst="rect">
            <a:avLst/>
          </a:prstGeom>
          <a:noFill/>
        </p:spPr>
        <p:txBody>
          <a:bodyPr wrap="square" rtlCol="0">
            <a:spAutoFit/>
          </a:bodyPr>
          <a:lstStyle/>
          <a:p>
            <a:r>
              <a:rPr lang="en-US" sz="3600" dirty="0"/>
              <a:t>SEQUENCE DIAGRAM</a:t>
            </a:r>
            <a:endParaRPr lang="en-IN" sz="3600" dirty="0"/>
          </a:p>
        </p:txBody>
      </p:sp>
      <p:pic>
        <p:nvPicPr>
          <p:cNvPr id="3" name="image10.png">
            <a:extLst>
              <a:ext uri="{FF2B5EF4-FFF2-40B4-BE49-F238E27FC236}">
                <a16:creationId xmlns:a16="http://schemas.microsoft.com/office/drawing/2014/main" id="{22FD5B0F-29F5-8B1F-065E-0978136C06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9262" y="1320800"/>
            <a:ext cx="5705475" cy="45211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572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624E5-F246-37B4-D485-0EFA371D960A}"/>
              </a:ext>
            </a:extLst>
          </p:cNvPr>
          <p:cNvSpPr txBox="1"/>
          <p:nvPr/>
        </p:nvSpPr>
        <p:spPr>
          <a:xfrm>
            <a:off x="2418080" y="294640"/>
            <a:ext cx="4938593" cy="646331"/>
          </a:xfrm>
          <a:prstGeom prst="rect">
            <a:avLst/>
          </a:prstGeom>
          <a:noFill/>
        </p:spPr>
        <p:txBody>
          <a:bodyPr wrap="square" rtlCol="0">
            <a:spAutoFit/>
          </a:bodyPr>
          <a:lstStyle/>
          <a:p>
            <a:r>
              <a:rPr lang="en-US" sz="3600" dirty="0"/>
              <a:t>IMPLEMENTATION</a:t>
            </a:r>
            <a:endParaRPr lang="en-IN" sz="3600" dirty="0"/>
          </a:p>
        </p:txBody>
      </p:sp>
      <p:sp>
        <p:nvSpPr>
          <p:cNvPr id="3" name="TextBox 2">
            <a:extLst>
              <a:ext uri="{FF2B5EF4-FFF2-40B4-BE49-F238E27FC236}">
                <a16:creationId xmlns:a16="http://schemas.microsoft.com/office/drawing/2014/main" id="{4D2A5E8B-1077-708A-0647-CB440EBB9AC1}"/>
              </a:ext>
            </a:extLst>
          </p:cNvPr>
          <p:cNvSpPr txBox="1"/>
          <p:nvPr/>
        </p:nvSpPr>
        <p:spPr>
          <a:xfrm>
            <a:off x="802641" y="1209040"/>
            <a:ext cx="7618345" cy="2236510"/>
          </a:xfrm>
          <a:prstGeom prst="rect">
            <a:avLst/>
          </a:prstGeom>
          <a:noFill/>
        </p:spPr>
        <p:txBody>
          <a:bodyPr wrap="square" rtlCol="0">
            <a:spAutoFit/>
          </a:bodyPr>
          <a:lstStyle/>
          <a:p>
            <a:pPr lvl="1"/>
            <a:r>
              <a:rPr lang="en-US" sz="1600" b="1" dirty="0">
                <a:effectLst/>
                <a:latin typeface="Times New Roman" panose="02020603050405020304" pitchFamily="18" charset="0"/>
                <a:ea typeface="Times New Roman" panose="02020603050405020304" pitchFamily="18" charset="0"/>
              </a:rPr>
              <a:t>Random Forest Regression</a:t>
            </a:r>
            <a:endParaRPr lang="en-IN" sz="1600" b="1" dirty="0">
              <a:effectLst/>
              <a:latin typeface="Times New Roman" panose="02020603050405020304" pitchFamily="18" charset="0"/>
              <a:ea typeface="Times New Roman" panose="02020603050405020304" pitchFamily="18" charset="0"/>
            </a:endParaRPr>
          </a:p>
          <a:p>
            <a:pPr>
              <a:spcBef>
                <a:spcPts val="50"/>
              </a:spcBef>
            </a:pPr>
            <a:r>
              <a:rPr lang="en-US" sz="145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82563" algn="just"/>
            <a:r>
              <a:rPr lang="en-US" sz="1800" spc="5" dirty="0">
                <a:effectLst/>
                <a:latin typeface="Times New Roman" panose="02020603050405020304" pitchFamily="18" charset="0"/>
                <a:ea typeface="Times New Roman" panose="02020603050405020304" pitchFamily="18" charset="0"/>
              </a:rPr>
              <a:t>A group of several decision trees called a random forest (RF) are trained using different subsets of data and have changeable hyper-parameters. In our project, we are going to take crop and location as input, and based on it, we will predict the value of N, P, and K. First, we will divide our dataset into training and test datasets, where the training dataset is 80% of the original data and the rest 20% is test data. </a:t>
            </a:r>
            <a:endParaRPr lang="en-IN" dirty="0"/>
          </a:p>
        </p:txBody>
      </p:sp>
      <p:pic>
        <p:nvPicPr>
          <p:cNvPr id="4" name="Picture 3">
            <a:extLst>
              <a:ext uri="{FF2B5EF4-FFF2-40B4-BE49-F238E27FC236}">
                <a16:creationId xmlns:a16="http://schemas.microsoft.com/office/drawing/2014/main" id="{FDFAC7DD-EDCF-61D2-2787-E7EB5BF83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838" y="3333115"/>
            <a:ext cx="5283835" cy="3230245"/>
          </a:xfrm>
          <a:prstGeom prst="rect">
            <a:avLst/>
          </a:prstGeom>
        </p:spPr>
      </p:pic>
    </p:spTree>
    <p:extLst>
      <p:ext uri="{BB962C8B-B14F-4D97-AF65-F5344CB8AC3E}">
        <p14:creationId xmlns:p14="http://schemas.microsoft.com/office/powerpoint/2010/main" val="297109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825616-08A7-55BF-6886-D65F49F9D432}"/>
              </a:ext>
            </a:extLst>
          </p:cNvPr>
          <p:cNvSpPr txBox="1"/>
          <p:nvPr/>
        </p:nvSpPr>
        <p:spPr>
          <a:xfrm>
            <a:off x="3007360" y="233680"/>
            <a:ext cx="3174335" cy="1200329"/>
          </a:xfrm>
          <a:prstGeom prst="rect">
            <a:avLst/>
          </a:prstGeom>
          <a:noFill/>
        </p:spPr>
        <p:txBody>
          <a:bodyPr wrap="square" rtlCol="0">
            <a:spAutoFit/>
          </a:bodyPr>
          <a:lstStyle/>
          <a:p>
            <a:r>
              <a:rPr lang="en-US" sz="3600" dirty="0"/>
              <a:t>WORKFLOW </a:t>
            </a:r>
          </a:p>
          <a:p>
            <a:endParaRPr lang="en-IN" sz="3600" dirty="0"/>
          </a:p>
        </p:txBody>
      </p:sp>
      <p:sp>
        <p:nvSpPr>
          <p:cNvPr id="5" name="TextBox 4">
            <a:extLst>
              <a:ext uri="{FF2B5EF4-FFF2-40B4-BE49-F238E27FC236}">
                <a16:creationId xmlns:a16="http://schemas.microsoft.com/office/drawing/2014/main" id="{EAEB674E-B070-1A20-2A45-D1D8FCD7DBCE}"/>
              </a:ext>
            </a:extLst>
          </p:cNvPr>
          <p:cNvSpPr txBox="1"/>
          <p:nvPr/>
        </p:nvSpPr>
        <p:spPr>
          <a:xfrm>
            <a:off x="995680" y="1188720"/>
            <a:ext cx="1289135" cy="307777"/>
          </a:xfrm>
          <a:prstGeom prst="rect">
            <a:avLst/>
          </a:prstGeom>
          <a:noFill/>
        </p:spPr>
        <p:txBody>
          <a:bodyPr wrap="none" rtlCol="0">
            <a:spAutoFit/>
          </a:bodyPr>
          <a:lstStyle/>
          <a:p>
            <a:r>
              <a:rPr lang="en-US" dirty="0"/>
              <a:t>The workflow,</a:t>
            </a:r>
            <a:endParaRPr lang="en-IN" dirty="0"/>
          </a:p>
        </p:txBody>
      </p:sp>
      <p:sp>
        <p:nvSpPr>
          <p:cNvPr id="6" name="TextBox 5">
            <a:extLst>
              <a:ext uri="{FF2B5EF4-FFF2-40B4-BE49-F238E27FC236}">
                <a16:creationId xmlns:a16="http://schemas.microsoft.com/office/drawing/2014/main" id="{09C8CD79-C267-45CE-5886-B9947E72811F}"/>
              </a:ext>
            </a:extLst>
          </p:cNvPr>
          <p:cNvSpPr txBox="1"/>
          <p:nvPr/>
        </p:nvSpPr>
        <p:spPr>
          <a:xfrm>
            <a:off x="995680" y="1678488"/>
            <a:ext cx="5871714" cy="784830"/>
          </a:xfrm>
          <a:prstGeom prst="rect">
            <a:avLst/>
          </a:prstGeom>
          <a:noFill/>
        </p:spPr>
        <p:txBody>
          <a:bodyPr wrap="square">
            <a:spAutoFit/>
          </a:bodyPr>
          <a:lstStyle/>
          <a:p>
            <a:r>
              <a:rPr lang="en-IN" sz="1500" b="1" dirty="0">
                <a:solidFill>
                  <a:srgbClr val="404040"/>
                </a:solidFill>
                <a:effectLst/>
                <a:latin typeface="Times New Roman" panose="02020603050405020304" pitchFamily="18" charset="0"/>
                <a:ea typeface="Times New Roman" panose="02020603050405020304" pitchFamily="18" charset="0"/>
              </a:rPr>
              <a:t>Step 1</a:t>
            </a:r>
            <a:r>
              <a:rPr lang="en-IN" sz="1500" dirty="0">
                <a:solidFill>
                  <a:srgbClr val="404040"/>
                </a:solidFill>
                <a:effectLst/>
                <a:latin typeface="Times New Roman" panose="02020603050405020304" pitchFamily="18" charset="0"/>
                <a:ea typeface="Times New Roman" panose="02020603050405020304" pitchFamily="18" charset="0"/>
              </a:rPr>
              <a:t>: The dataset of size n = 2200 is divided into training and test dataset (where the raining set is 80% and the test set is 20% that is training set=1,760 and the test set=240).</a:t>
            </a:r>
            <a:endParaRPr lang="en-IN" sz="1500" dirty="0"/>
          </a:p>
        </p:txBody>
      </p:sp>
      <p:sp>
        <p:nvSpPr>
          <p:cNvPr id="8" name="TextBox 7">
            <a:extLst>
              <a:ext uri="{FF2B5EF4-FFF2-40B4-BE49-F238E27FC236}">
                <a16:creationId xmlns:a16="http://schemas.microsoft.com/office/drawing/2014/main" id="{C76075D2-915E-6DB0-EC03-9E841F1D3AD9}"/>
              </a:ext>
            </a:extLst>
          </p:cNvPr>
          <p:cNvSpPr txBox="1"/>
          <p:nvPr/>
        </p:nvSpPr>
        <p:spPr>
          <a:xfrm>
            <a:off x="995680" y="2599143"/>
            <a:ext cx="5871714" cy="1000274"/>
          </a:xfrm>
          <a:prstGeom prst="rect">
            <a:avLst/>
          </a:prstGeom>
          <a:noFill/>
        </p:spPr>
        <p:txBody>
          <a:bodyPr wrap="square">
            <a:spAutoFit/>
          </a:bodyPr>
          <a:lstStyle/>
          <a:p>
            <a:r>
              <a:rPr lang="en-IN" sz="1500" b="1" dirty="0">
                <a:solidFill>
                  <a:srgbClr val="404040"/>
                </a:solidFill>
                <a:effectLst/>
                <a:latin typeface="Times New Roman" panose="02020603050405020304" pitchFamily="18" charset="0"/>
                <a:ea typeface="Times New Roman" panose="02020603050405020304" pitchFamily="18" charset="0"/>
              </a:rPr>
              <a:t>Step 2</a:t>
            </a:r>
            <a:r>
              <a:rPr lang="en-US" sz="1500" dirty="0">
                <a:solidFill>
                  <a:srgbClr val="404040"/>
                </a:solidFill>
                <a:effectLst/>
                <a:latin typeface="Times New Roman" panose="02020603050405020304" pitchFamily="18" charset="0"/>
                <a:ea typeface="Times New Roman" panose="02020603050405020304" pitchFamily="18" charset="0"/>
              </a:rPr>
              <a:t>: Apply random forest regression to each N, P and K (Nitrogen, Phosphorus &amp; Potassium) value with n estimators=50 (n estimators is the number of decision trees).</a:t>
            </a:r>
          </a:p>
          <a:p>
            <a:endParaRPr lang="en-IN" dirty="0"/>
          </a:p>
        </p:txBody>
      </p:sp>
      <p:sp>
        <p:nvSpPr>
          <p:cNvPr id="10" name="TextBox 9">
            <a:extLst>
              <a:ext uri="{FF2B5EF4-FFF2-40B4-BE49-F238E27FC236}">
                <a16:creationId xmlns:a16="http://schemas.microsoft.com/office/drawing/2014/main" id="{B4FFB430-D9DE-6976-5F33-17CD4352667C}"/>
              </a:ext>
            </a:extLst>
          </p:cNvPr>
          <p:cNvSpPr txBox="1"/>
          <p:nvPr/>
        </p:nvSpPr>
        <p:spPr>
          <a:xfrm>
            <a:off x="1077238" y="3337807"/>
            <a:ext cx="6200384" cy="1013098"/>
          </a:xfrm>
          <a:prstGeom prst="rect">
            <a:avLst/>
          </a:prstGeom>
          <a:noFill/>
        </p:spPr>
        <p:txBody>
          <a:bodyPr wrap="square">
            <a:spAutoFit/>
          </a:bodyPr>
          <a:lstStyle/>
          <a:p>
            <a:pPr algn="just">
              <a:spcBef>
                <a:spcPts val="60"/>
              </a:spcBef>
              <a:spcAft>
                <a:spcPts val="0"/>
              </a:spcAft>
            </a:pPr>
            <a:endParaRPr lang="en-IN" sz="1400" b="1" dirty="0">
              <a:solidFill>
                <a:srgbClr val="404040"/>
              </a:solidFill>
              <a:effectLst/>
              <a:latin typeface="Times New Roman" panose="02020603050405020304" pitchFamily="18" charset="0"/>
              <a:ea typeface="Times New Roman" panose="02020603050405020304" pitchFamily="18" charset="0"/>
            </a:endParaRPr>
          </a:p>
          <a:p>
            <a:pPr algn="just">
              <a:spcBef>
                <a:spcPts val="60"/>
              </a:spcBef>
              <a:spcAft>
                <a:spcPts val="0"/>
              </a:spcAft>
            </a:pPr>
            <a:r>
              <a:rPr lang="en-IN" sz="1500" b="1" dirty="0">
                <a:solidFill>
                  <a:srgbClr val="404040"/>
                </a:solidFill>
                <a:effectLst/>
                <a:latin typeface="Times New Roman" panose="02020603050405020304" pitchFamily="18" charset="0"/>
                <a:ea typeface="Times New Roman" panose="02020603050405020304" pitchFamily="18" charset="0"/>
              </a:rPr>
              <a:t>Step 3</a:t>
            </a:r>
            <a:r>
              <a:rPr lang="en-IN" sz="1500" dirty="0">
                <a:solidFill>
                  <a:srgbClr val="404040"/>
                </a:solidFill>
                <a:effectLst/>
                <a:latin typeface="Times New Roman" panose="02020603050405020304" pitchFamily="18" charset="0"/>
                <a:ea typeface="Times New Roman" panose="02020603050405020304" pitchFamily="18" charset="0"/>
              </a:rPr>
              <a:t>: Train the N Label, P Label and K Label with the training dataset and dependent variable (Where the dependent variable is N for N Label, P for </a:t>
            </a:r>
            <a:endParaRPr lang="en-IN" sz="1500" dirty="0">
              <a:effectLst/>
              <a:latin typeface="Times New Roman" panose="02020603050405020304" pitchFamily="18" charset="0"/>
              <a:ea typeface="Times New Roman" panose="02020603050405020304" pitchFamily="18" charset="0"/>
            </a:endParaRPr>
          </a:p>
          <a:p>
            <a:r>
              <a:rPr lang="en-IN" sz="1500" dirty="0">
                <a:solidFill>
                  <a:srgbClr val="404040"/>
                </a:solidFill>
                <a:effectLst/>
                <a:latin typeface="Times New Roman" panose="02020603050405020304" pitchFamily="18" charset="0"/>
                <a:ea typeface="Times New Roman" panose="02020603050405020304" pitchFamily="18" charset="0"/>
              </a:rPr>
              <a:t>P Label and K for K Label).</a:t>
            </a:r>
            <a:endParaRPr lang="en-IN" sz="1500" dirty="0"/>
          </a:p>
        </p:txBody>
      </p:sp>
      <p:sp>
        <p:nvSpPr>
          <p:cNvPr id="12" name="TextBox 11">
            <a:extLst>
              <a:ext uri="{FF2B5EF4-FFF2-40B4-BE49-F238E27FC236}">
                <a16:creationId xmlns:a16="http://schemas.microsoft.com/office/drawing/2014/main" id="{BF7051C0-5D91-598C-7782-20FA2EE6B165}"/>
              </a:ext>
            </a:extLst>
          </p:cNvPr>
          <p:cNvSpPr txBox="1"/>
          <p:nvPr/>
        </p:nvSpPr>
        <p:spPr>
          <a:xfrm>
            <a:off x="1077238" y="4471792"/>
            <a:ext cx="5599135" cy="553998"/>
          </a:xfrm>
          <a:prstGeom prst="rect">
            <a:avLst/>
          </a:prstGeom>
          <a:noFill/>
        </p:spPr>
        <p:txBody>
          <a:bodyPr wrap="square">
            <a:spAutoFit/>
          </a:bodyPr>
          <a:lstStyle/>
          <a:p>
            <a:r>
              <a:rPr lang="en-IN" sz="1500" b="1" dirty="0">
                <a:solidFill>
                  <a:srgbClr val="404040"/>
                </a:solidFill>
                <a:effectLst/>
                <a:latin typeface="Times New Roman" panose="02020603050405020304" pitchFamily="18" charset="0"/>
                <a:ea typeface="Times New Roman" panose="02020603050405020304" pitchFamily="18" charset="0"/>
              </a:rPr>
              <a:t>Step 4</a:t>
            </a:r>
            <a:r>
              <a:rPr lang="en-IN" sz="1500" dirty="0">
                <a:solidFill>
                  <a:srgbClr val="404040"/>
                </a:solidFill>
                <a:effectLst/>
                <a:latin typeface="Times New Roman" panose="02020603050405020304" pitchFamily="18" charset="0"/>
                <a:ea typeface="Times New Roman" panose="02020603050405020304" pitchFamily="18" charset="0"/>
              </a:rPr>
              <a:t>: Each N Label, P Label and K Label generates a 50-decision tree as an output based on the training dataset.</a:t>
            </a:r>
            <a:endParaRPr lang="en-IN" sz="1500" dirty="0"/>
          </a:p>
        </p:txBody>
      </p:sp>
    </p:spTree>
    <p:extLst>
      <p:ext uri="{BB962C8B-B14F-4D97-AF65-F5344CB8AC3E}">
        <p14:creationId xmlns:p14="http://schemas.microsoft.com/office/powerpoint/2010/main" val="406719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E4C05-7EBF-7756-1185-64E1EAFBE403}"/>
              </a:ext>
            </a:extLst>
          </p:cNvPr>
          <p:cNvSpPr txBox="1"/>
          <p:nvPr/>
        </p:nvSpPr>
        <p:spPr>
          <a:xfrm>
            <a:off x="396240" y="1046480"/>
            <a:ext cx="5502240" cy="2893100"/>
          </a:xfrm>
          <a:prstGeom prst="rect">
            <a:avLst/>
          </a:prstGeom>
          <a:noFill/>
        </p:spPr>
        <p:txBody>
          <a:bodyPr wrap="square" rtlCol="0">
            <a:spAutoFit/>
          </a:bodyPr>
          <a:lstStyle/>
          <a:p>
            <a:r>
              <a:rPr lang="en-US" b="0" i="0" dirty="0">
                <a:solidFill>
                  <a:srgbClr val="374151"/>
                </a:solidFill>
                <a:effectLst/>
                <a:latin typeface="__Inter_d65c78"/>
              </a:rPr>
              <a:t>Optimizing the Number of Estimators for a Random Forest Model</a:t>
            </a:r>
            <a:br>
              <a:rPr lang="en-US" b="0" i="0" dirty="0">
                <a:solidFill>
                  <a:srgbClr val="374151"/>
                </a:solidFill>
                <a:effectLst/>
                <a:latin typeface="__Inter_d65c78"/>
              </a:rPr>
            </a:br>
            <a:br>
              <a:rPr lang="en-US" b="0" i="0" dirty="0">
                <a:solidFill>
                  <a:schemeClr val="accent1">
                    <a:lumMod val="75000"/>
                  </a:schemeClr>
                </a:solidFill>
                <a:effectLst/>
                <a:latin typeface="__Inter_d65c78"/>
              </a:rPr>
            </a:br>
            <a:r>
              <a:rPr lang="en-IN" b="0" dirty="0">
                <a:solidFill>
                  <a:schemeClr val="accent1">
                    <a:lumMod val="75000"/>
                  </a:schemeClr>
                </a:solidFill>
                <a:effectLst/>
                <a:latin typeface="Courier New" panose="02070309020205020404" pitchFamily="49" charset="0"/>
              </a:rPr>
              <a:t>estimators = </a:t>
            </a:r>
            <a:r>
              <a:rPr lang="en-IN" b="0" dirty="0" err="1">
                <a:solidFill>
                  <a:schemeClr val="accent1">
                    <a:lumMod val="75000"/>
                  </a:schemeClr>
                </a:solidFill>
                <a:effectLst/>
                <a:latin typeface="Courier New" panose="02070309020205020404" pitchFamily="49" charset="0"/>
              </a:rPr>
              <a:t>np.arange</a:t>
            </a:r>
            <a:r>
              <a:rPr lang="en-IN" b="0" dirty="0">
                <a:solidFill>
                  <a:schemeClr val="accent1">
                    <a:lumMod val="75000"/>
                  </a:schemeClr>
                </a:solidFill>
                <a:effectLst/>
                <a:latin typeface="Courier New" panose="02070309020205020404" pitchFamily="49" charset="0"/>
              </a:rPr>
              <a:t>(10, 200, 10)</a:t>
            </a:r>
          </a:p>
          <a:p>
            <a:r>
              <a:rPr lang="en-IN" b="0" dirty="0">
                <a:solidFill>
                  <a:schemeClr val="accent1">
                    <a:lumMod val="75000"/>
                  </a:schemeClr>
                </a:solidFill>
                <a:effectLst/>
                <a:latin typeface="Courier New" panose="02070309020205020404" pitchFamily="49" charset="0"/>
              </a:rPr>
              <a:t>scores = []</a:t>
            </a:r>
          </a:p>
          <a:p>
            <a:r>
              <a:rPr lang="en-IN" b="0" dirty="0">
                <a:solidFill>
                  <a:schemeClr val="accent1">
                    <a:lumMod val="75000"/>
                  </a:schemeClr>
                </a:solidFill>
                <a:effectLst/>
                <a:latin typeface="Courier New" panose="02070309020205020404" pitchFamily="49" charset="0"/>
              </a:rPr>
              <a:t>for n in estimators:</a:t>
            </a:r>
          </a:p>
          <a:p>
            <a:r>
              <a:rPr lang="en-IN" b="0" dirty="0">
                <a:solidFill>
                  <a:schemeClr val="accent1">
                    <a:lumMod val="75000"/>
                  </a:schemeClr>
                </a:solidFill>
                <a:effectLst/>
                <a:latin typeface="Courier New" panose="02070309020205020404" pitchFamily="49" charset="0"/>
              </a:rPr>
              <a:t>    </a:t>
            </a:r>
            <a:r>
              <a:rPr lang="en-IN" b="0" dirty="0" err="1">
                <a:solidFill>
                  <a:schemeClr val="accent1">
                    <a:lumMod val="75000"/>
                  </a:schemeClr>
                </a:solidFill>
                <a:effectLst/>
                <a:latin typeface="Courier New" panose="02070309020205020404" pitchFamily="49" charset="0"/>
              </a:rPr>
              <a:t>model.set_params</a:t>
            </a:r>
            <a:r>
              <a:rPr lang="en-IN" b="0" dirty="0">
                <a:solidFill>
                  <a:schemeClr val="accent1">
                    <a:lumMod val="75000"/>
                  </a:schemeClr>
                </a:solidFill>
                <a:effectLst/>
                <a:latin typeface="Courier New" panose="02070309020205020404" pitchFamily="49" charset="0"/>
              </a:rPr>
              <a:t>(</a:t>
            </a:r>
            <a:r>
              <a:rPr lang="en-IN" b="0" dirty="0" err="1">
                <a:solidFill>
                  <a:schemeClr val="accent1">
                    <a:lumMod val="75000"/>
                  </a:schemeClr>
                </a:solidFill>
                <a:effectLst/>
                <a:latin typeface="Courier New" panose="02070309020205020404" pitchFamily="49" charset="0"/>
              </a:rPr>
              <a:t>n_estimators</a:t>
            </a:r>
            <a:r>
              <a:rPr lang="en-IN" b="0" dirty="0">
                <a:solidFill>
                  <a:schemeClr val="accent1">
                    <a:lumMod val="75000"/>
                  </a:schemeClr>
                </a:solidFill>
                <a:effectLst/>
                <a:latin typeface="Courier New" panose="02070309020205020404" pitchFamily="49" charset="0"/>
              </a:rPr>
              <a:t>=n)</a:t>
            </a:r>
          </a:p>
          <a:p>
            <a:r>
              <a:rPr lang="en-IN" b="0" dirty="0">
                <a:solidFill>
                  <a:schemeClr val="accent1">
                    <a:lumMod val="75000"/>
                  </a:schemeClr>
                </a:solidFill>
                <a:effectLst/>
                <a:latin typeface="Courier New" panose="02070309020205020404" pitchFamily="49" charset="0"/>
              </a:rPr>
              <a:t>    </a:t>
            </a:r>
            <a:r>
              <a:rPr lang="en-IN" b="0" dirty="0" err="1">
                <a:solidFill>
                  <a:schemeClr val="accent1">
                    <a:lumMod val="75000"/>
                  </a:schemeClr>
                </a:solidFill>
                <a:effectLst/>
                <a:latin typeface="Courier New" panose="02070309020205020404" pitchFamily="49" charset="0"/>
              </a:rPr>
              <a:t>model.fit</a:t>
            </a:r>
            <a:r>
              <a:rPr lang="en-IN" b="0" dirty="0">
                <a:solidFill>
                  <a:schemeClr val="accent1">
                    <a:lumMod val="75000"/>
                  </a:schemeClr>
                </a:solidFill>
                <a:effectLst/>
                <a:latin typeface="Courier New" panose="02070309020205020404" pitchFamily="49" charset="0"/>
              </a:rPr>
              <a:t>(</a:t>
            </a:r>
            <a:r>
              <a:rPr lang="en-IN" b="0" dirty="0" err="1">
                <a:solidFill>
                  <a:schemeClr val="accent1">
                    <a:lumMod val="75000"/>
                  </a:schemeClr>
                </a:solidFill>
                <a:effectLst/>
                <a:latin typeface="Courier New" panose="02070309020205020404" pitchFamily="49" charset="0"/>
              </a:rPr>
              <a:t>X_train</a:t>
            </a:r>
            <a:r>
              <a:rPr lang="en-IN" b="0" dirty="0">
                <a:solidFill>
                  <a:schemeClr val="accent1">
                    <a:lumMod val="75000"/>
                  </a:schemeClr>
                </a:solidFill>
                <a:effectLst/>
                <a:latin typeface="Courier New" panose="02070309020205020404" pitchFamily="49" charset="0"/>
              </a:rPr>
              <a:t>, </a:t>
            </a:r>
            <a:r>
              <a:rPr lang="en-IN" b="0" dirty="0" err="1">
                <a:solidFill>
                  <a:schemeClr val="accent1">
                    <a:lumMod val="75000"/>
                  </a:schemeClr>
                </a:solidFill>
                <a:effectLst/>
                <a:latin typeface="Courier New" panose="02070309020205020404" pitchFamily="49" charset="0"/>
              </a:rPr>
              <a:t>y_train</a:t>
            </a:r>
            <a:r>
              <a:rPr lang="en-IN" b="0" dirty="0">
                <a:solidFill>
                  <a:schemeClr val="accent1">
                    <a:lumMod val="75000"/>
                  </a:schemeClr>
                </a:solidFill>
                <a:effectLst/>
                <a:latin typeface="Courier New" panose="02070309020205020404" pitchFamily="49" charset="0"/>
              </a:rPr>
              <a:t>)</a:t>
            </a:r>
          </a:p>
          <a:p>
            <a:r>
              <a:rPr lang="en-IN" b="0" dirty="0">
                <a:solidFill>
                  <a:schemeClr val="accent1">
                    <a:lumMod val="75000"/>
                  </a:schemeClr>
                </a:solidFill>
                <a:effectLst/>
                <a:latin typeface="Courier New" panose="02070309020205020404" pitchFamily="49" charset="0"/>
              </a:rPr>
              <a:t>    </a:t>
            </a:r>
            <a:r>
              <a:rPr lang="en-IN" b="0" dirty="0" err="1">
                <a:solidFill>
                  <a:schemeClr val="accent1">
                    <a:lumMod val="75000"/>
                  </a:schemeClr>
                </a:solidFill>
                <a:effectLst/>
                <a:latin typeface="Courier New" panose="02070309020205020404" pitchFamily="49" charset="0"/>
              </a:rPr>
              <a:t>scores.append</a:t>
            </a:r>
            <a:r>
              <a:rPr lang="en-IN" b="0" dirty="0">
                <a:solidFill>
                  <a:schemeClr val="accent1">
                    <a:lumMod val="75000"/>
                  </a:schemeClr>
                </a:solidFill>
                <a:effectLst/>
                <a:latin typeface="Courier New" panose="02070309020205020404" pitchFamily="49" charset="0"/>
              </a:rPr>
              <a:t>(</a:t>
            </a:r>
            <a:r>
              <a:rPr lang="en-IN" b="0" dirty="0" err="1">
                <a:solidFill>
                  <a:schemeClr val="accent1">
                    <a:lumMod val="75000"/>
                  </a:schemeClr>
                </a:solidFill>
                <a:effectLst/>
                <a:latin typeface="Courier New" panose="02070309020205020404" pitchFamily="49" charset="0"/>
              </a:rPr>
              <a:t>model.score</a:t>
            </a:r>
            <a:r>
              <a:rPr lang="en-IN" b="0" dirty="0">
                <a:solidFill>
                  <a:schemeClr val="accent1">
                    <a:lumMod val="75000"/>
                  </a:schemeClr>
                </a:solidFill>
                <a:effectLst/>
                <a:latin typeface="Courier New" panose="02070309020205020404" pitchFamily="49" charset="0"/>
              </a:rPr>
              <a:t>(</a:t>
            </a:r>
            <a:r>
              <a:rPr lang="en-IN" b="0" dirty="0" err="1">
                <a:solidFill>
                  <a:schemeClr val="accent1">
                    <a:lumMod val="75000"/>
                  </a:schemeClr>
                </a:solidFill>
                <a:effectLst/>
                <a:latin typeface="Courier New" panose="02070309020205020404" pitchFamily="49" charset="0"/>
              </a:rPr>
              <a:t>X_test</a:t>
            </a:r>
            <a:r>
              <a:rPr lang="en-IN" b="0" dirty="0">
                <a:solidFill>
                  <a:schemeClr val="accent1">
                    <a:lumMod val="75000"/>
                  </a:schemeClr>
                </a:solidFill>
                <a:effectLst/>
                <a:latin typeface="Courier New" panose="02070309020205020404" pitchFamily="49" charset="0"/>
              </a:rPr>
              <a:t>, </a:t>
            </a:r>
            <a:r>
              <a:rPr lang="en-IN" b="0" dirty="0" err="1">
                <a:solidFill>
                  <a:schemeClr val="accent1">
                    <a:lumMod val="75000"/>
                  </a:schemeClr>
                </a:solidFill>
                <a:effectLst/>
                <a:latin typeface="Courier New" panose="02070309020205020404" pitchFamily="49" charset="0"/>
              </a:rPr>
              <a:t>y_test</a:t>
            </a:r>
            <a:r>
              <a:rPr lang="en-IN" b="0" dirty="0">
                <a:solidFill>
                  <a:schemeClr val="accent1">
                    <a:lumMod val="75000"/>
                  </a:schemeClr>
                </a:solidFill>
                <a:effectLst/>
                <a:latin typeface="Courier New" panose="02070309020205020404" pitchFamily="49" charset="0"/>
              </a:rPr>
              <a:t>))</a:t>
            </a:r>
          </a:p>
          <a:p>
            <a:r>
              <a:rPr lang="en-IN" b="0" dirty="0" err="1">
                <a:solidFill>
                  <a:schemeClr val="accent1">
                    <a:lumMod val="75000"/>
                  </a:schemeClr>
                </a:solidFill>
                <a:effectLst/>
                <a:latin typeface="Courier New" panose="02070309020205020404" pitchFamily="49" charset="0"/>
              </a:rPr>
              <a:t>plt.title</a:t>
            </a:r>
            <a:r>
              <a:rPr lang="en-IN" b="0" dirty="0">
                <a:solidFill>
                  <a:schemeClr val="accent1">
                    <a:lumMod val="75000"/>
                  </a:schemeClr>
                </a:solidFill>
                <a:effectLst/>
                <a:latin typeface="Courier New" panose="02070309020205020404" pitchFamily="49" charset="0"/>
              </a:rPr>
              <a:t>("Effect of </a:t>
            </a:r>
            <a:r>
              <a:rPr lang="en-IN" b="0" dirty="0" err="1">
                <a:solidFill>
                  <a:schemeClr val="accent1">
                    <a:lumMod val="75000"/>
                  </a:schemeClr>
                </a:solidFill>
                <a:effectLst/>
                <a:latin typeface="Courier New" panose="02070309020205020404" pitchFamily="49" charset="0"/>
              </a:rPr>
              <a:t>n_estimators</a:t>
            </a:r>
            <a:r>
              <a:rPr lang="en-IN" b="0" dirty="0">
                <a:solidFill>
                  <a:schemeClr val="accent1">
                    <a:lumMod val="75000"/>
                  </a:schemeClr>
                </a:solidFill>
                <a:effectLst/>
                <a:latin typeface="Courier New" panose="02070309020205020404" pitchFamily="49" charset="0"/>
              </a:rPr>
              <a:t>")</a:t>
            </a:r>
          </a:p>
          <a:p>
            <a:r>
              <a:rPr lang="en-IN" b="0" dirty="0" err="1">
                <a:solidFill>
                  <a:schemeClr val="accent1">
                    <a:lumMod val="75000"/>
                  </a:schemeClr>
                </a:solidFill>
                <a:effectLst/>
                <a:latin typeface="Courier New" panose="02070309020205020404" pitchFamily="49" charset="0"/>
              </a:rPr>
              <a:t>plt.xlabel</a:t>
            </a:r>
            <a:r>
              <a:rPr lang="en-IN" b="0" dirty="0">
                <a:solidFill>
                  <a:schemeClr val="accent1">
                    <a:lumMod val="75000"/>
                  </a:schemeClr>
                </a:solidFill>
                <a:effectLst/>
                <a:latin typeface="Courier New" panose="02070309020205020404" pitchFamily="49" charset="0"/>
              </a:rPr>
              <a:t>("</a:t>
            </a:r>
            <a:r>
              <a:rPr lang="en-IN" b="0" dirty="0" err="1">
                <a:solidFill>
                  <a:schemeClr val="accent1">
                    <a:lumMod val="75000"/>
                  </a:schemeClr>
                </a:solidFill>
                <a:effectLst/>
                <a:latin typeface="Courier New" panose="02070309020205020404" pitchFamily="49" charset="0"/>
              </a:rPr>
              <a:t>n_estimator</a:t>
            </a:r>
            <a:r>
              <a:rPr lang="en-IN" b="0" dirty="0">
                <a:solidFill>
                  <a:schemeClr val="accent1">
                    <a:lumMod val="75000"/>
                  </a:schemeClr>
                </a:solidFill>
                <a:effectLst/>
                <a:latin typeface="Courier New" panose="02070309020205020404" pitchFamily="49" charset="0"/>
              </a:rPr>
              <a:t>")</a:t>
            </a:r>
          </a:p>
          <a:p>
            <a:r>
              <a:rPr lang="en-IN" b="0" dirty="0" err="1">
                <a:solidFill>
                  <a:schemeClr val="accent1">
                    <a:lumMod val="75000"/>
                  </a:schemeClr>
                </a:solidFill>
                <a:effectLst/>
                <a:latin typeface="Courier New" panose="02070309020205020404" pitchFamily="49" charset="0"/>
              </a:rPr>
              <a:t>plt.ylabel</a:t>
            </a:r>
            <a:r>
              <a:rPr lang="en-IN" b="0" dirty="0">
                <a:solidFill>
                  <a:schemeClr val="accent1">
                    <a:lumMod val="75000"/>
                  </a:schemeClr>
                </a:solidFill>
                <a:effectLst/>
                <a:latin typeface="Courier New" panose="02070309020205020404" pitchFamily="49" charset="0"/>
              </a:rPr>
              <a:t>("score")</a:t>
            </a:r>
          </a:p>
          <a:p>
            <a:r>
              <a:rPr lang="en-IN" b="0" dirty="0" err="1">
                <a:solidFill>
                  <a:schemeClr val="accent1">
                    <a:lumMod val="75000"/>
                  </a:schemeClr>
                </a:solidFill>
                <a:effectLst/>
                <a:latin typeface="Courier New" panose="02070309020205020404" pitchFamily="49" charset="0"/>
              </a:rPr>
              <a:t>plt.plot</a:t>
            </a:r>
            <a:r>
              <a:rPr lang="en-IN" b="0" dirty="0">
                <a:solidFill>
                  <a:schemeClr val="accent1">
                    <a:lumMod val="75000"/>
                  </a:schemeClr>
                </a:solidFill>
                <a:effectLst/>
                <a:latin typeface="Courier New" panose="02070309020205020404" pitchFamily="49" charset="0"/>
              </a:rPr>
              <a:t>(estimators, scores)</a:t>
            </a:r>
          </a:p>
          <a:p>
            <a:endParaRPr lang="en-IN" dirty="0"/>
          </a:p>
        </p:txBody>
      </p:sp>
      <p:pic>
        <p:nvPicPr>
          <p:cNvPr id="1026" name="Picture 2">
            <a:extLst>
              <a:ext uri="{FF2B5EF4-FFF2-40B4-BE49-F238E27FC236}">
                <a16:creationId xmlns:a16="http://schemas.microsoft.com/office/drawing/2014/main" id="{BB29187D-A741-A25E-024A-24029FE41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59" y="3759200"/>
            <a:ext cx="5209822" cy="26292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E23C5B-0535-B1A8-3F62-58CA537E2051}"/>
              </a:ext>
            </a:extLst>
          </p:cNvPr>
          <p:cNvSpPr txBox="1"/>
          <p:nvPr/>
        </p:nvSpPr>
        <p:spPr>
          <a:xfrm>
            <a:off x="3413760" y="274320"/>
            <a:ext cx="1609804" cy="646331"/>
          </a:xfrm>
          <a:prstGeom prst="rect">
            <a:avLst/>
          </a:prstGeom>
          <a:noFill/>
        </p:spPr>
        <p:txBody>
          <a:bodyPr wrap="square" rtlCol="0">
            <a:spAutoFit/>
          </a:bodyPr>
          <a:lstStyle/>
          <a:p>
            <a:r>
              <a:rPr lang="en-US" sz="3600" dirty="0"/>
              <a:t>CODE</a:t>
            </a:r>
            <a:endParaRPr lang="en-IN" sz="3600" dirty="0"/>
          </a:p>
        </p:txBody>
      </p:sp>
    </p:spTree>
    <p:extLst>
      <p:ext uri="{BB962C8B-B14F-4D97-AF65-F5344CB8AC3E}">
        <p14:creationId xmlns:p14="http://schemas.microsoft.com/office/powerpoint/2010/main" val="23772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03FC4-966F-2EA0-A331-5CBC1BA4758D}"/>
              </a:ext>
            </a:extLst>
          </p:cNvPr>
          <p:cNvSpPr txBox="1"/>
          <p:nvPr/>
        </p:nvSpPr>
        <p:spPr>
          <a:xfrm>
            <a:off x="640080" y="1188720"/>
            <a:ext cx="7152640" cy="4616648"/>
          </a:xfrm>
          <a:prstGeom prst="rect">
            <a:avLst/>
          </a:prstGeom>
          <a:noFill/>
        </p:spPr>
        <p:txBody>
          <a:bodyPr wrap="square" rtlCol="0">
            <a:spAutoFit/>
          </a:bodyPr>
          <a:lstStyle/>
          <a:p>
            <a:r>
              <a:rPr lang="en-IN" b="0" dirty="0">
                <a:solidFill>
                  <a:schemeClr val="bg2">
                    <a:lumMod val="75000"/>
                  </a:schemeClr>
                </a:solidFill>
                <a:effectLst/>
                <a:latin typeface="Courier New" panose="02070309020205020404" pitchFamily="49" charset="0"/>
              </a:rPr>
              <a:t>crop = input("Enter crop name: ").strip()</a:t>
            </a:r>
          </a:p>
          <a:p>
            <a:r>
              <a:rPr lang="en-IN" b="0" dirty="0">
                <a:solidFill>
                  <a:schemeClr val="bg2">
                    <a:lumMod val="75000"/>
                  </a:schemeClr>
                </a:solidFill>
                <a:effectLst/>
                <a:latin typeface="Courier New" panose="02070309020205020404" pitchFamily="49" charset="0"/>
              </a:rPr>
              <a:t>city = input("Enter city name: ").strip()</a:t>
            </a:r>
          </a:p>
          <a:p>
            <a:r>
              <a:rPr lang="en-IN" b="0" dirty="0">
                <a:solidFill>
                  <a:schemeClr val="bg2">
                    <a:lumMod val="75000"/>
                  </a:schemeClr>
                </a:solidFill>
                <a:effectLst/>
                <a:latin typeface="Courier New" panose="02070309020205020404" pitchFamily="49" charset="0"/>
              </a:rPr>
              <a:t>state = input("Enter state name: ").strip()</a:t>
            </a:r>
          </a:p>
          <a:p>
            <a:br>
              <a:rPr lang="en-IN" b="0" dirty="0">
                <a:solidFill>
                  <a:schemeClr val="bg2">
                    <a:lumMod val="75000"/>
                  </a:schemeClr>
                </a:solidFill>
                <a:effectLst/>
                <a:latin typeface="Courier New" panose="02070309020205020404" pitchFamily="49" charset="0"/>
              </a:rPr>
            </a:br>
            <a:r>
              <a:rPr lang="en-IN" b="0" dirty="0" err="1">
                <a:solidFill>
                  <a:schemeClr val="bg2">
                    <a:lumMod val="75000"/>
                  </a:schemeClr>
                </a:solidFill>
                <a:effectLst/>
                <a:latin typeface="Courier New" panose="02070309020205020404" pitchFamily="49" charset="0"/>
              </a:rPr>
              <a:t>bttf</a:t>
            </a:r>
            <a:r>
              <a:rPr lang="en-IN" b="0" dirty="0">
                <a:solidFill>
                  <a:schemeClr val="bg2">
                    <a:lumMod val="75000"/>
                  </a:schemeClr>
                </a:solidFill>
                <a:effectLst/>
                <a:latin typeface="Courier New" panose="02070309020205020404" pitchFamily="49" charset="0"/>
              </a:rPr>
              <a:t> = </a:t>
            </a:r>
            <a:r>
              <a:rPr lang="en-IN" b="0" dirty="0" err="1">
                <a:solidFill>
                  <a:schemeClr val="bg2">
                    <a:lumMod val="75000"/>
                  </a:schemeClr>
                </a:solidFill>
                <a:effectLst/>
                <a:latin typeface="Courier New" panose="02070309020205020404" pitchFamily="49" charset="0"/>
              </a:rPr>
              <a:t>BestTimeToFertilize</a:t>
            </a:r>
            <a:r>
              <a:rPr lang="en-IN" b="0" dirty="0">
                <a:solidFill>
                  <a:schemeClr val="bg2">
                    <a:lumMod val="75000"/>
                  </a:schemeClr>
                </a:solidFill>
                <a:effectLst/>
                <a:latin typeface="Courier New" panose="02070309020205020404" pitchFamily="49" charset="0"/>
              </a:rPr>
              <a:t>(</a:t>
            </a:r>
            <a:r>
              <a:rPr lang="en-IN" b="0" dirty="0" err="1">
                <a:solidFill>
                  <a:schemeClr val="bg2">
                    <a:lumMod val="75000"/>
                  </a:schemeClr>
                </a:solidFill>
                <a:effectLst/>
                <a:latin typeface="Courier New" panose="02070309020205020404" pitchFamily="49" charset="0"/>
              </a:rPr>
              <a:t>city_name</a:t>
            </a:r>
            <a:r>
              <a:rPr lang="en-IN" b="0" dirty="0">
                <a:solidFill>
                  <a:schemeClr val="bg2">
                    <a:lumMod val="75000"/>
                  </a:schemeClr>
                </a:solidFill>
                <a:effectLst/>
                <a:latin typeface="Courier New" panose="02070309020205020404" pitchFamily="49" charset="0"/>
              </a:rPr>
              <a:t>=city, </a:t>
            </a:r>
            <a:r>
              <a:rPr lang="en-IN" b="0" dirty="0" err="1">
                <a:solidFill>
                  <a:schemeClr val="bg2">
                    <a:lumMod val="75000"/>
                  </a:schemeClr>
                </a:solidFill>
                <a:effectLst/>
                <a:latin typeface="Courier New" panose="02070309020205020404" pitchFamily="49" charset="0"/>
              </a:rPr>
              <a:t>state_name</a:t>
            </a:r>
            <a:r>
              <a:rPr lang="en-IN" b="0" dirty="0">
                <a:solidFill>
                  <a:schemeClr val="bg2">
                    <a:lumMod val="75000"/>
                  </a:schemeClr>
                </a:solidFill>
                <a:effectLst/>
                <a:latin typeface="Courier New" panose="02070309020205020404" pitchFamily="49" charset="0"/>
              </a:rPr>
              <a:t>=state)</a:t>
            </a:r>
          </a:p>
          <a:p>
            <a:r>
              <a:rPr lang="en-IN" b="0" dirty="0" err="1">
                <a:solidFill>
                  <a:schemeClr val="bg2">
                    <a:lumMod val="75000"/>
                  </a:schemeClr>
                </a:solidFill>
                <a:effectLst/>
                <a:latin typeface="Courier New" panose="02070309020205020404" pitchFamily="49" charset="0"/>
              </a:rPr>
              <a:t>response_code</a:t>
            </a:r>
            <a:r>
              <a:rPr lang="en-IN" b="0" dirty="0">
                <a:solidFill>
                  <a:schemeClr val="bg2">
                    <a:lumMod val="75000"/>
                  </a:schemeClr>
                </a:solidFill>
                <a:effectLst/>
                <a:latin typeface="Courier New" panose="02070309020205020404" pitchFamily="49" charset="0"/>
              </a:rPr>
              <a:t> = </a:t>
            </a:r>
            <a:r>
              <a:rPr lang="en-IN" b="0" dirty="0" err="1">
                <a:solidFill>
                  <a:schemeClr val="bg2">
                    <a:lumMod val="75000"/>
                  </a:schemeClr>
                </a:solidFill>
                <a:effectLst/>
                <a:latin typeface="Courier New" panose="02070309020205020404" pitchFamily="49" charset="0"/>
              </a:rPr>
              <a:t>bttf.api_caller</a:t>
            </a:r>
            <a:r>
              <a:rPr lang="en-IN" b="0" dirty="0">
                <a:solidFill>
                  <a:schemeClr val="bg2">
                    <a:lumMod val="75000"/>
                  </a:schemeClr>
                </a:solidFill>
                <a:effectLst/>
                <a:latin typeface="Courier New" panose="02070309020205020404" pitchFamily="49" charset="0"/>
              </a:rPr>
              <a:t>()</a:t>
            </a:r>
          </a:p>
          <a:p>
            <a:br>
              <a:rPr lang="en-IN" b="0" dirty="0">
                <a:solidFill>
                  <a:schemeClr val="bg2">
                    <a:lumMod val="75000"/>
                  </a:schemeClr>
                </a:solidFill>
                <a:effectLst/>
                <a:latin typeface="Courier New" panose="02070309020205020404" pitchFamily="49" charset="0"/>
              </a:rPr>
            </a:br>
            <a:r>
              <a:rPr lang="en-IN" b="0" dirty="0">
                <a:solidFill>
                  <a:schemeClr val="bg2">
                    <a:lumMod val="75000"/>
                  </a:schemeClr>
                </a:solidFill>
                <a:effectLst/>
                <a:latin typeface="Courier New" panose="02070309020205020404" pitchFamily="49" charset="0"/>
              </a:rPr>
              <a:t>if </a:t>
            </a:r>
            <a:r>
              <a:rPr lang="en-IN" b="0" dirty="0" err="1">
                <a:solidFill>
                  <a:schemeClr val="bg2">
                    <a:lumMod val="75000"/>
                  </a:schemeClr>
                </a:solidFill>
                <a:effectLst/>
                <a:latin typeface="Courier New" panose="02070309020205020404" pitchFamily="49" charset="0"/>
              </a:rPr>
              <a:t>bttf.is_api_call_success</a:t>
            </a:r>
            <a:r>
              <a:rPr lang="en-IN" b="0" dirty="0">
                <a:solidFill>
                  <a:schemeClr val="bg2">
                    <a:lumMod val="75000"/>
                  </a:schemeClr>
                </a:solidFill>
                <a:effectLst/>
                <a:latin typeface="Courier New" panose="02070309020205020404" pitchFamily="49" charset="0"/>
              </a:rPr>
              <a:t>():</a:t>
            </a:r>
          </a:p>
          <a:p>
            <a:r>
              <a:rPr lang="en-IN" b="0" dirty="0">
                <a:solidFill>
                  <a:schemeClr val="bg2">
                    <a:lumMod val="75000"/>
                  </a:schemeClr>
                </a:solidFill>
                <a:effectLst/>
                <a:latin typeface="Courier New" panose="02070309020205020404" pitchFamily="49" charset="0"/>
              </a:rPr>
              <a:t>    </a:t>
            </a:r>
            <a:r>
              <a:rPr lang="en-IN" b="0" dirty="0" err="1">
                <a:solidFill>
                  <a:schemeClr val="bg2">
                    <a:lumMod val="75000"/>
                  </a:schemeClr>
                </a:solidFill>
                <a:effectLst/>
                <a:latin typeface="Courier New" panose="02070309020205020404" pitchFamily="49" charset="0"/>
              </a:rPr>
              <a:t>alert_type</a:t>
            </a:r>
            <a:r>
              <a:rPr lang="en-IN" b="0" dirty="0">
                <a:solidFill>
                  <a:schemeClr val="bg2">
                    <a:lumMod val="75000"/>
                  </a:schemeClr>
                </a:solidFill>
                <a:effectLst/>
                <a:latin typeface="Courier New" panose="02070309020205020404" pitchFamily="49" charset="0"/>
              </a:rPr>
              <a:t>, </a:t>
            </a:r>
            <a:r>
              <a:rPr lang="en-IN" b="0" dirty="0" err="1">
                <a:solidFill>
                  <a:schemeClr val="bg2">
                    <a:lumMod val="75000"/>
                  </a:schemeClr>
                </a:solidFill>
                <a:effectLst/>
                <a:latin typeface="Courier New" panose="02070309020205020404" pitchFamily="49" charset="0"/>
              </a:rPr>
              <a:t>alert_message</a:t>
            </a:r>
            <a:r>
              <a:rPr lang="en-IN" b="0" dirty="0">
                <a:solidFill>
                  <a:schemeClr val="bg2">
                    <a:lumMod val="75000"/>
                  </a:schemeClr>
                </a:solidFill>
                <a:effectLst/>
                <a:latin typeface="Courier New" panose="02070309020205020404" pitchFamily="49" charset="0"/>
              </a:rPr>
              <a:t> = </a:t>
            </a:r>
            <a:r>
              <a:rPr lang="en-IN" b="0" dirty="0" err="1">
                <a:solidFill>
                  <a:schemeClr val="bg2">
                    <a:lumMod val="75000"/>
                  </a:schemeClr>
                </a:solidFill>
                <a:effectLst/>
                <a:latin typeface="Courier New" panose="02070309020205020404" pitchFamily="49" charset="0"/>
              </a:rPr>
              <a:t>bttf.best_time_fertilize</a:t>
            </a:r>
            <a:r>
              <a:rPr lang="en-IN" b="0" dirty="0">
                <a:solidFill>
                  <a:schemeClr val="bg2">
                    <a:lumMod val="75000"/>
                  </a:schemeClr>
                </a:solidFill>
                <a:effectLst/>
                <a:latin typeface="Courier New" panose="02070309020205020404" pitchFamily="49" charset="0"/>
              </a:rPr>
              <a:t>()</a:t>
            </a:r>
          </a:p>
          <a:p>
            <a:br>
              <a:rPr lang="en-IN" b="0" dirty="0">
                <a:solidFill>
                  <a:schemeClr val="bg2">
                    <a:lumMod val="75000"/>
                  </a:schemeClr>
                </a:solidFill>
                <a:effectLst/>
                <a:latin typeface="Courier New" panose="02070309020205020404" pitchFamily="49" charset="0"/>
              </a:rPr>
            </a:br>
            <a:r>
              <a:rPr lang="en-IN" b="0" dirty="0">
                <a:solidFill>
                  <a:schemeClr val="bg2">
                    <a:lumMod val="75000"/>
                  </a:schemeClr>
                </a:solidFill>
                <a:effectLst/>
                <a:latin typeface="Courier New" panose="02070309020205020404" pitchFamily="49" charset="0"/>
              </a:rPr>
              <a:t>    print("\n7-Day Weather Report:")</a:t>
            </a:r>
          </a:p>
          <a:p>
            <a:r>
              <a:rPr lang="en-IN" b="0" dirty="0">
                <a:solidFill>
                  <a:schemeClr val="bg2">
                    <a:lumMod val="75000"/>
                  </a:schemeClr>
                </a:solidFill>
                <a:effectLst/>
                <a:latin typeface="Courier New" panose="02070309020205020404" pitchFamily="49" charset="0"/>
              </a:rPr>
              <a:t>    for day in </a:t>
            </a:r>
            <a:r>
              <a:rPr lang="en-IN" b="0" dirty="0" err="1">
                <a:solidFill>
                  <a:schemeClr val="bg2">
                    <a:lumMod val="75000"/>
                  </a:schemeClr>
                </a:solidFill>
                <a:effectLst/>
                <a:latin typeface="Courier New" panose="02070309020205020404" pitchFamily="49" charset="0"/>
              </a:rPr>
              <a:t>bttf.weather_data</a:t>
            </a:r>
            <a:r>
              <a:rPr lang="en-IN" b="0" dirty="0">
                <a:solidFill>
                  <a:schemeClr val="bg2">
                    <a:lumMod val="75000"/>
                  </a:schemeClr>
                </a:solidFill>
                <a:effectLst/>
                <a:latin typeface="Courier New" panose="02070309020205020404" pitchFamily="49" charset="0"/>
              </a:rPr>
              <a:t>:</a:t>
            </a:r>
          </a:p>
          <a:p>
            <a:r>
              <a:rPr lang="en-IN" b="0" dirty="0">
                <a:solidFill>
                  <a:schemeClr val="bg2">
                    <a:lumMod val="75000"/>
                  </a:schemeClr>
                </a:solidFill>
                <a:effectLst/>
                <a:latin typeface="Courier New" panose="02070309020205020404" pitchFamily="49" charset="0"/>
              </a:rPr>
              <a:t>        print(</a:t>
            </a:r>
            <a:r>
              <a:rPr lang="en-IN" b="0" dirty="0" err="1">
                <a:solidFill>
                  <a:schemeClr val="bg2">
                    <a:lumMod val="75000"/>
                  </a:schemeClr>
                </a:solidFill>
                <a:effectLst/>
                <a:latin typeface="Courier New" panose="02070309020205020404" pitchFamily="49" charset="0"/>
              </a:rPr>
              <a:t>f"Date</a:t>
            </a:r>
            <a:r>
              <a:rPr lang="en-IN" b="0" dirty="0">
                <a:solidFill>
                  <a:schemeClr val="bg2">
                    <a:lumMod val="75000"/>
                  </a:schemeClr>
                </a:solidFill>
                <a:effectLst/>
                <a:latin typeface="Courier New" panose="02070309020205020404" pitchFamily="49" charset="0"/>
              </a:rPr>
              <a:t>: {day['Date']}, Temperature: {day['Temperature']}°C, "</a:t>
            </a:r>
          </a:p>
          <a:p>
            <a:r>
              <a:rPr lang="en-IN" b="0" dirty="0">
                <a:solidFill>
                  <a:schemeClr val="bg2">
                    <a:lumMod val="75000"/>
                  </a:schemeClr>
                </a:solidFill>
                <a:effectLst/>
                <a:latin typeface="Courier New" panose="02070309020205020404" pitchFamily="49" charset="0"/>
              </a:rPr>
              <a:t>              </a:t>
            </a:r>
            <a:r>
              <a:rPr lang="en-IN" b="0" dirty="0" err="1">
                <a:solidFill>
                  <a:schemeClr val="bg2">
                    <a:lumMod val="75000"/>
                  </a:schemeClr>
                </a:solidFill>
                <a:effectLst/>
                <a:latin typeface="Courier New" panose="02070309020205020404" pitchFamily="49" charset="0"/>
              </a:rPr>
              <a:t>f"Relative</a:t>
            </a:r>
            <a:r>
              <a:rPr lang="en-IN" b="0" dirty="0">
                <a:solidFill>
                  <a:schemeClr val="bg2">
                    <a:lumMod val="75000"/>
                  </a:schemeClr>
                </a:solidFill>
                <a:effectLst/>
                <a:latin typeface="Courier New" panose="02070309020205020404" pitchFamily="49" charset="0"/>
              </a:rPr>
              <a:t> Humidity: {day['Relative Humidity']}%, Rainfall: {day['Rainfall']} mm, "</a:t>
            </a:r>
          </a:p>
          <a:p>
            <a:r>
              <a:rPr lang="en-IN" b="0" dirty="0">
                <a:solidFill>
                  <a:schemeClr val="bg2">
                    <a:lumMod val="75000"/>
                  </a:schemeClr>
                </a:solidFill>
                <a:effectLst/>
                <a:latin typeface="Courier New" panose="02070309020205020404" pitchFamily="49" charset="0"/>
              </a:rPr>
              <a:t>              </a:t>
            </a:r>
            <a:r>
              <a:rPr lang="en-IN" b="0" dirty="0" err="1">
                <a:solidFill>
                  <a:schemeClr val="bg2">
                    <a:lumMod val="75000"/>
                  </a:schemeClr>
                </a:solidFill>
                <a:effectLst/>
                <a:latin typeface="Courier New" panose="02070309020205020404" pitchFamily="49" charset="0"/>
              </a:rPr>
              <a:t>f"Probability</a:t>
            </a:r>
            <a:r>
              <a:rPr lang="en-IN" b="0" dirty="0">
                <a:solidFill>
                  <a:schemeClr val="bg2">
                    <a:lumMod val="75000"/>
                  </a:schemeClr>
                </a:solidFill>
                <a:effectLst/>
                <a:latin typeface="Courier New" panose="02070309020205020404" pitchFamily="49" charset="0"/>
              </a:rPr>
              <a:t> of Precipitation: {day['Probability of Precipitation']}%")</a:t>
            </a:r>
          </a:p>
          <a:p>
            <a:br>
              <a:rPr lang="en-IN" b="0" dirty="0">
                <a:solidFill>
                  <a:srgbClr val="D4D4D4"/>
                </a:solidFill>
                <a:effectLst/>
                <a:latin typeface="Courier New" panose="02070309020205020404" pitchFamily="49" charset="0"/>
              </a:rPr>
            </a:br>
            <a:endParaRPr lang="en-IN" b="0" dirty="0">
              <a:solidFill>
                <a:srgbClr val="D4D4D4"/>
              </a:solidFill>
              <a:effectLst/>
              <a:latin typeface="Courier New" panose="02070309020205020404" pitchFamily="49" charset="0"/>
            </a:endParaRPr>
          </a:p>
          <a:p>
            <a:endParaRPr lang="en-IN" dirty="0"/>
          </a:p>
        </p:txBody>
      </p:sp>
      <p:sp>
        <p:nvSpPr>
          <p:cNvPr id="3" name="TextBox 2">
            <a:extLst>
              <a:ext uri="{FF2B5EF4-FFF2-40B4-BE49-F238E27FC236}">
                <a16:creationId xmlns:a16="http://schemas.microsoft.com/office/drawing/2014/main" id="{7D1E6752-F319-8AA0-9DDC-CD713BF312C3}"/>
              </a:ext>
            </a:extLst>
          </p:cNvPr>
          <p:cNvSpPr txBox="1"/>
          <p:nvPr/>
        </p:nvSpPr>
        <p:spPr>
          <a:xfrm>
            <a:off x="3068320" y="264160"/>
            <a:ext cx="1619964" cy="646331"/>
          </a:xfrm>
          <a:prstGeom prst="rect">
            <a:avLst/>
          </a:prstGeom>
          <a:noFill/>
        </p:spPr>
        <p:txBody>
          <a:bodyPr wrap="square" rtlCol="0">
            <a:spAutoFit/>
          </a:bodyPr>
          <a:lstStyle/>
          <a:p>
            <a:r>
              <a:rPr lang="en-US" sz="3600" dirty="0"/>
              <a:t>CODE</a:t>
            </a:r>
            <a:endParaRPr lang="en-IN" sz="3600" dirty="0"/>
          </a:p>
        </p:txBody>
      </p:sp>
    </p:spTree>
    <p:extLst>
      <p:ext uri="{BB962C8B-B14F-4D97-AF65-F5344CB8AC3E}">
        <p14:creationId xmlns:p14="http://schemas.microsoft.com/office/powerpoint/2010/main" val="2718884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64916-69EA-7E9B-409E-29B7CFAA5634}"/>
              </a:ext>
            </a:extLst>
          </p:cNvPr>
          <p:cNvSpPr txBox="1"/>
          <p:nvPr/>
        </p:nvSpPr>
        <p:spPr>
          <a:xfrm>
            <a:off x="3556000" y="254000"/>
            <a:ext cx="3352800" cy="646331"/>
          </a:xfrm>
          <a:prstGeom prst="rect">
            <a:avLst/>
          </a:prstGeom>
          <a:noFill/>
        </p:spPr>
        <p:txBody>
          <a:bodyPr wrap="square" rtlCol="0">
            <a:spAutoFit/>
          </a:bodyPr>
          <a:lstStyle/>
          <a:p>
            <a:r>
              <a:rPr lang="en-US" sz="3600" dirty="0"/>
              <a:t>OUTPUT</a:t>
            </a:r>
            <a:endParaRPr lang="en-IN" sz="3600" dirty="0"/>
          </a:p>
        </p:txBody>
      </p:sp>
      <p:pic>
        <p:nvPicPr>
          <p:cNvPr id="3" name="Picture 2">
            <a:extLst>
              <a:ext uri="{FF2B5EF4-FFF2-40B4-BE49-F238E27FC236}">
                <a16:creationId xmlns:a16="http://schemas.microsoft.com/office/drawing/2014/main" id="{2F130C03-99E1-F621-04BD-D3817BC9E6B8}"/>
              </a:ext>
            </a:extLst>
          </p:cNvPr>
          <p:cNvPicPr>
            <a:picLocks noChangeAspect="1"/>
          </p:cNvPicPr>
          <p:nvPr/>
        </p:nvPicPr>
        <p:blipFill>
          <a:blip r:embed="rId2"/>
          <a:stretch>
            <a:fillRect/>
          </a:stretch>
        </p:blipFill>
        <p:spPr>
          <a:xfrm>
            <a:off x="1259840" y="1524000"/>
            <a:ext cx="6756400" cy="3525520"/>
          </a:xfrm>
          <a:prstGeom prst="rect">
            <a:avLst/>
          </a:prstGeom>
        </p:spPr>
      </p:pic>
    </p:spTree>
    <p:extLst>
      <p:ext uri="{BB962C8B-B14F-4D97-AF65-F5344CB8AC3E}">
        <p14:creationId xmlns:p14="http://schemas.microsoft.com/office/powerpoint/2010/main" val="213606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Conclusion</a:t>
            </a:r>
            <a:endParaRPr/>
          </a:p>
        </p:txBody>
      </p:sp>
      <p:sp>
        <p:nvSpPr>
          <p:cNvPr id="6" name="TextBox 5">
            <a:extLst>
              <a:ext uri="{FF2B5EF4-FFF2-40B4-BE49-F238E27FC236}">
                <a16:creationId xmlns:a16="http://schemas.microsoft.com/office/drawing/2014/main" id="{3F1B6F3A-05B7-AC73-CEB3-6C310D0CC0F5}"/>
              </a:ext>
            </a:extLst>
          </p:cNvPr>
          <p:cNvSpPr txBox="1"/>
          <p:nvPr/>
        </p:nvSpPr>
        <p:spPr>
          <a:xfrm>
            <a:off x="663879" y="1302707"/>
            <a:ext cx="8022921" cy="3170099"/>
          </a:xfrm>
          <a:prstGeom prst="rect">
            <a:avLst/>
          </a:prstGeom>
          <a:noFill/>
        </p:spPr>
        <p:txBody>
          <a:bodyPr wrap="square">
            <a:spAutoFit/>
          </a:bodyPr>
          <a:lstStyle/>
          <a:p>
            <a:r>
              <a:rPr lang="en-US" sz="2000" dirty="0"/>
              <a:t>By accurately analyzing the soil’s nitrogen (N), potassium (K), and phosphorus (P) content, it becomes possible to determine which crops can thrive in the given soil conditions. Matching the nutrient levels with the crop requirements ensures optimal growth and yield potential. Additionally, factoring in the 7-day weather forecast helps in making informed decisions regarding the timing of planting, irrigation, and other agricultural activities, enhancing the likelihood of success. This holistic approach to soil analysis and climate forecasting enables farmers to maximize productivity while reducing the risks associated with unfavorable conditions.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182" name="Google Shape;182;p28"/>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539750" indent="-514350" rtl="0" fontAlgn="base">
              <a:spcBef>
                <a:spcPts val="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Introduction</a:t>
            </a:r>
          </a:p>
          <a:p>
            <a:pPr marL="539750" indent="-514350" rtl="0" fontAlgn="base">
              <a:spcBef>
                <a:spcPts val="640"/>
              </a:spcBef>
              <a:spcAft>
                <a:spcPts val="0"/>
              </a:spcAft>
              <a:buFont typeface="+mj-lt"/>
              <a:buAutoNum type="arabicPeriod"/>
            </a:pPr>
            <a:r>
              <a:rPr lang="en-US" dirty="0">
                <a:solidFill>
                  <a:srgbClr val="000000"/>
                </a:solidFill>
                <a:latin typeface="Calibri" panose="020F0502020204030204" pitchFamily="34" charset="0"/>
              </a:rPr>
              <a:t>Abstract</a:t>
            </a:r>
            <a:endParaRPr lang="en-US" sz="2800" b="0" i="0" u="none" strike="noStrike" dirty="0">
              <a:solidFill>
                <a:srgbClr val="000000"/>
              </a:solidFill>
              <a:effectLst/>
              <a:latin typeface="Calibri" panose="020F0502020204030204" pitchFamily="34" charset="0"/>
            </a:endParaRPr>
          </a:p>
          <a:p>
            <a:pPr marL="539750" indent="-514350" rtl="0" fontAlgn="base">
              <a:spcBef>
                <a:spcPts val="64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Purpose of your project</a:t>
            </a:r>
            <a:endParaRPr lang="en-US" sz="2800" b="0" i="0" u="none" strike="noStrike" dirty="0">
              <a:solidFill>
                <a:srgbClr val="000000"/>
              </a:solidFill>
              <a:effectLst/>
              <a:latin typeface="Calibri" panose="020F0502020204030204" pitchFamily="34" charset="0"/>
            </a:endParaRPr>
          </a:p>
          <a:p>
            <a:pPr marL="114300" indent="-514350" rtl="0" fontAlgn="base">
              <a:spcBef>
                <a:spcPts val="64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Proposed Methodology </a:t>
            </a:r>
            <a:endParaRPr lang="en-US" sz="2800" b="0" i="0" u="none" strike="noStrike" dirty="0">
              <a:solidFill>
                <a:srgbClr val="000000"/>
              </a:solidFill>
              <a:effectLst/>
              <a:latin typeface="Calibri" panose="020F0502020204030204" pitchFamily="34" charset="0"/>
            </a:endParaRPr>
          </a:p>
          <a:p>
            <a:pPr marL="114300" indent="-514350" rtl="0" fontAlgn="base">
              <a:spcBef>
                <a:spcPts val="64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Expected results and its Implications</a:t>
            </a:r>
          </a:p>
          <a:p>
            <a:pPr marL="114300" indent="-514350" rtl="0" fontAlgn="base">
              <a:spcBef>
                <a:spcPts val="64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Literature review</a:t>
            </a:r>
            <a:endParaRPr lang="en-US" sz="2800" b="0" i="0" u="none" strike="noStrike" dirty="0">
              <a:solidFill>
                <a:srgbClr val="000000"/>
              </a:solidFill>
              <a:effectLst/>
              <a:latin typeface="Arial" panose="020B0604020202020204" pitchFamily="34" charset="0"/>
            </a:endParaRPr>
          </a:p>
          <a:p>
            <a:pPr marL="539750" indent="-514350" rtl="0" fontAlgn="base">
              <a:spcBef>
                <a:spcPts val="64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Project Plan</a:t>
            </a:r>
            <a:endParaRPr lang="en-US" sz="3200" b="0" i="0" u="none" strike="noStrike" dirty="0">
              <a:solidFill>
                <a:srgbClr val="000000"/>
              </a:solidFill>
              <a:effectLst/>
              <a:latin typeface="Arial" panose="020B0604020202020204" pitchFamily="34" charset="0"/>
            </a:endParaRPr>
          </a:p>
          <a:p>
            <a:pPr marL="539750" indent="-514350" rtl="0" fontAlgn="base">
              <a:spcBef>
                <a:spcPts val="64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Conclusion</a:t>
            </a:r>
            <a:endParaRPr lang="en-US" sz="3200" b="0" i="0" u="none" strike="noStrike" dirty="0">
              <a:solidFill>
                <a:srgbClr val="000000"/>
              </a:solidFill>
              <a:effectLst/>
              <a:latin typeface="Arial" panose="020B0604020202020204" pitchFamily="34" charset="0"/>
            </a:endParaRPr>
          </a:p>
          <a:p>
            <a:pPr marL="539750" indent="-514350" rtl="0" fontAlgn="base">
              <a:spcBef>
                <a:spcPts val="640"/>
              </a:spcBef>
              <a:spcAft>
                <a:spcPts val="0"/>
              </a:spcAft>
              <a:buFont typeface="+mj-lt"/>
              <a:buAutoNum type="arabicPeriod"/>
            </a:pPr>
            <a:r>
              <a:rPr lang="en-US" sz="3200" b="0" i="0" u="none" strike="noStrike" dirty="0">
                <a:solidFill>
                  <a:srgbClr val="000000"/>
                </a:solidFill>
                <a:effectLst/>
                <a:latin typeface="Calibri" panose="020F0502020204030204" pitchFamily="34" charset="0"/>
              </a:rPr>
              <a:t>References</a:t>
            </a:r>
          </a:p>
          <a:p>
            <a:pPr marL="45720" lvl="0" indent="0" algn="l" rtl="0">
              <a:spcBef>
                <a:spcPts val="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40000" lnSpcReduction="20000"/>
          </a:bodyPr>
          <a:lstStyle/>
          <a:p>
            <a:pPr marL="178435" marR="160655" indent="0" algn="just">
              <a:lnSpc>
                <a:spcPct val="68200"/>
              </a:lnSpc>
              <a:spcBef>
                <a:spcPts val="545"/>
              </a:spcBef>
              <a:buNone/>
              <a:tabLst>
                <a:tab pos="408305" algn="l"/>
                <a:tab pos="408940" algn="l"/>
                <a:tab pos="3738245" algn="l"/>
              </a:tabLst>
            </a:pPr>
            <a:r>
              <a:rPr lang="en-IN" dirty="0"/>
              <a:t>[1]</a:t>
            </a:r>
            <a:r>
              <a:rPr lang="en-IN" spc="5" dirty="0"/>
              <a:t> </a:t>
            </a:r>
            <a:r>
              <a:rPr lang="en-IN" spc="-5" dirty="0" err="1"/>
              <a:t>Krutika</a:t>
            </a:r>
            <a:r>
              <a:rPr lang="en-IN" dirty="0"/>
              <a:t> </a:t>
            </a:r>
            <a:r>
              <a:rPr lang="en-IN" spc="-5" dirty="0" err="1"/>
              <a:t>Hampannavar,Vijay</a:t>
            </a:r>
            <a:r>
              <a:rPr lang="en-IN" spc="-5" dirty="0"/>
              <a:t> </a:t>
            </a:r>
            <a:r>
              <a:rPr lang="en-IN" spc="-5" dirty="0" err="1"/>
              <a:t>Bhajantri,Shashikumar</a:t>
            </a:r>
            <a:r>
              <a:rPr lang="en-IN" spc="-5" dirty="0"/>
              <a:t> </a:t>
            </a:r>
            <a:r>
              <a:rPr lang="en-IN" dirty="0"/>
              <a:t>G.</a:t>
            </a:r>
            <a:r>
              <a:rPr lang="en-IN" spc="5" dirty="0"/>
              <a:t> </a:t>
            </a:r>
            <a:r>
              <a:rPr lang="en-IN" dirty="0" err="1"/>
              <a:t>Totad</a:t>
            </a:r>
            <a:r>
              <a:rPr lang="en-IN" dirty="0"/>
              <a:t> </a:t>
            </a:r>
            <a:r>
              <a:rPr lang="en-IN" spc="5" dirty="0"/>
              <a:t>,</a:t>
            </a:r>
            <a:r>
              <a:rPr lang="en-IN" spc="10" dirty="0"/>
              <a:t> </a:t>
            </a:r>
            <a:r>
              <a:rPr lang="en-IN" spc="-5" dirty="0"/>
              <a:t>“Prediction </a:t>
            </a:r>
            <a:r>
              <a:rPr lang="en-IN" spc="-10" dirty="0"/>
              <a:t>of</a:t>
            </a:r>
            <a:r>
              <a:rPr lang="en-IN" spc="-5" dirty="0"/>
              <a:t> </a:t>
            </a:r>
            <a:r>
              <a:rPr lang="en-IN" dirty="0"/>
              <a:t>Crop </a:t>
            </a:r>
            <a:r>
              <a:rPr lang="en-IN" spc="-5" dirty="0"/>
              <a:t>Fertilizer Consumption,”</a:t>
            </a:r>
            <a:r>
              <a:rPr lang="en-IN" dirty="0"/>
              <a:t> </a:t>
            </a:r>
            <a:r>
              <a:rPr lang="en-IN" spc="5" dirty="0"/>
              <a:t>Fourth </a:t>
            </a:r>
            <a:r>
              <a:rPr lang="en-IN" spc="-5" dirty="0"/>
              <a:t>International Conference</a:t>
            </a:r>
            <a:r>
              <a:rPr lang="en-IN" dirty="0"/>
              <a:t> </a:t>
            </a:r>
            <a:r>
              <a:rPr lang="en-IN" spc="-10" dirty="0"/>
              <a:t>on</a:t>
            </a:r>
            <a:r>
              <a:rPr lang="en-IN" spc="-5" dirty="0"/>
              <a:t> </a:t>
            </a:r>
            <a:r>
              <a:rPr lang="en-IN" dirty="0"/>
              <a:t>Computing </a:t>
            </a:r>
            <a:r>
              <a:rPr lang="en-IN" spc="-5" dirty="0"/>
              <a:t>Communication </a:t>
            </a:r>
            <a:r>
              <a:rPr lang="en-IN" spc="-260" dirty="0"/>
              <a:t> </a:t>
            </a:r>
            <a:r>
              <a:rPr lang="en-IN" dirty="0"/>
              <a:t>Control</a:t>
            </a:r>
            <a:r>
              <a:rPr lang="en-IN" spc="-25" dirty="0"/>
              <a:t> </a:t>
            </a:r>
            <a:r>
              <a:rPr lang="en-IN" spc="5" dirty="0"/>
              <a:t>and</a:t>
            </a:r>
            <a:r>
              <a:rPr lang="en-IN" spc="-15" dirty="0"/>
              <a:t> </a:t>
            </a:r>
            <a:r>
              <a:rPr lang="en-IN" dirty="0"/>
              <a:t>Automation</a:t>
            </a:r>
            <a:r>
              <a:rPr lang="en-IN" spc="-35" dirty="0"/>
              <a:t> </a:t>
            </a:r>
            <a:r>
              <a:rPr lang="en-IN" spc="-5" dirty="0"/>
              <a:t>(ICCUBEA),	</a:t>
            </a:r>
            <a:r>
              <a:rPr lang="en-IN" dirty="0"/>
              <a:t>2018,</a:t>
            </a:r>
            <a:r>
              <a:rPr lang="en-IN" spc="-15" dirty="0"/>
              <a:t> </a:t>
            </a:r>
            <a:r>
              <a:rPr lang="en-IN" dirty="0"/>
              <a:t>PP.</a:t>
            </a:r>
            <a:r>
              <a:rPr lang="en-IN" spc="-10" dirty="0"/>
              <a:t> </a:t>
            </a:r>
            <a:r>
              <a:rPr lang="en-IN" dirty="0"/>
              <a:t>1-5</a:t>
            </a:r>
          </a:p>
          <a:p>
            <a:pPr marL="178435" indent="0" algn="just">
              <a:lnSpc>
                <a:spcPts val="1110"/>
              </a:lnSpc>
              <a:spcBef>
                <a:spcPts val="635"/>
              </a:spcBef>
              <a:buNone/>
              <a:tabLst>
                <a:tab pos="408305" algn="l"/>
                <a:tab pos="408940" algn="l"/>
              </a:tabLst>
            </a:pPr>
            <a:r>
              <a:rPr lang="en-IN" spc="-5" dirty="0"/>
              <a:t>[2]</a:t>
            </a:r>
            <a:r>
              <a:rPr lang="en-IN" spc="130" dirty="0"/>
              <a:t> </a:t>
            </a:r>
            <a:r>
              <a:rPr lang="en-IN" dirty="0"/>
              <a:t>G.</a:t>
            </a:r>
            <a:r>
              <a:rPr lang="en-IN" spc="135" dirty="0"/>
              <a:t> </a:t>
            </a:r>
            <a:r>
              <a:rPr lang="en-IN" spc="-5" dirty="0" err="1"/>
              <a:t>Prabakaran,D</a:t>
            </a:r>
            <a:r>
              <a:rPr lang="en-IN" spc="-5" dirty="0"/>
              <a:t>.</a:t>
            </a:r>
            <a:r>
              <a:rPr lang="en-IN" spc="140" dirty="0"/>
              <a:t> </a:t>
            </a:r>
            <a:r>
              <a:rPr lang="en-IN" spc="-5" dirty="0" err="1"/>
              <a:t>Vaithiyanathan</a:t>
            </a:r>
            <a:r>
              <a:rPr lang="en-IN" spc="-5" dirty="0"/>
              <a:t>,</a:t>
            </a:r>
            <a:r>
              <a:rPr lang="en-IN" spc="135" dirty="0"/>
              <a:t> </a:t>
            </a:r>
            <a:r>
              <a:rPr lang="en-IN" spc="-5" dirty="0"/>
              <a:t>Madhavi</a:t>
            </a:r>
            <a:r>
              <a:rPr lang="en-IN" spc="130" dirty="0"/>
              <a:t> </a:t>
            </a:r>
            <a:r>
              <a:rPr lang="en-IN" spc="-5" dirty="0"/>
              <a:t>Ganesan</a:t>
            </a:r>
            <a:r>
              <a:rPr lang="en-IN" spc="140" dirty="0"/>
              <a:t> </a:t>
            </a:r>
            <a:r>
              <a:rPr lang="en-IN" spc="5" dirty="0"/>
              <a:t>,</a:t>
            </a:r>
            <a:r>
              <a:rPr lang="en-IN" spc="135" dirty="0"/>
              <a:t> </a:t>
            </a:r>
            <a:r>
              <a:rPr lang="en-IN" spc="5" dirty="0"/>
              <a:t>“Fuzzy</a:t>
            </a:r>
            <a:r>
              <a:rPr lang="en-IN" spc="100" dirty="0"/>
              <a:t> </a:t>
            </a:r>
            <a:r>
              <a:rPr lang="en-IN" spc="-10" dirty="0"/>
              <a:t>decision</a:t>
            </a:r>
            <a:r>
              <a:rPr lang="en-IN" spc="160" dirty="0"/>
              <a:t> </a:t>
            </a:r>
            <a:r>
              <a:rPr lang="en-IN" dirty="0"/>
              <a:t>support</a:t>
            </a:r>
            <a:r>
              <a:rPr lang="en-IN" spc="120" dirty="0"/>
              <a:t> </a:t>
            </a:r>
            <a:r>
              <a:rPr lang="en-IN" spc="-5" dirty="0"/>
              <a:t>system</a:t>
            </a:r>
            <a:r>
              <a:rPr lang="en-IN" spc="125" dirty="0"/>
              <a:t> </a:t>
            </a:r>
            <a:r>
              <a:rPr lang="en-IN" spc="-5" dirty="0"/>
              <a:t>for</a:t>
            </a:r>
            <a:r>
              <a:rPr lang="en-IN" spc="140" dirty="0"/>
              <a:t> </a:t>
            </a:r>
            <a:r>
              <a:rPr lang="en-IN" dirty="0"/>
              <a:t>improving</a:t>
            </a:r>
            <a:r>
              <a:rPr lang="en-IN" spc="105" dirty="0"/>
              <a:t> </a:t>
            </a:r>
            <a:r>
              <a:rPr lang="en-IN" spc="-10" dirty="0"/>
              <a:t>the</a:t>
            </a:r>
            <a:r>
              <a:rPr lang="en-IN" spc="155" dirty="0"/>
              <a:t> </a:t>
            </a:r>
            <a:r>
              <a:rPr lang="en-IN" spc="5" dirty="0"/>
              <a:t>crop</a:t>
            </a:r>
            <a:r>
              <a:rPr lang="en-IN" spc="105" dirty="0"/>
              <a:t> </a:t>
            </a:r>
            <a:r>
              <a:rPr lang="en-IN" spc="-5" dirty="0"/>
              <a:t>productivity</a:t>
            </a:r>
            <a:r>
              <a:rPr lang="en-IN" spc="120" dirty="0"/>
              <a:t> </a:t>
            </a:r>
            <a:r>
              <a:rPr lang="en-IN" spc="5" dirty="0"/>
              <a:t>and</a:t>
            </a:r>
            <a:r>
              <a:rPr lang="en-IN" spc="125" dirty="0"/>
              <a:t> </a:t>
            </a:r>
            <a:r>
              <a:rPr lang="en-IN" dirty="0"/>
              <a:t>efficient</a:t>
            </a:r>
            <a:r>
              <a:rPr lang="en-IN" spc="85" dirty="0"/>
              <a:t> </a:t>
            </a:r>
            <a:r>
              <a:rPr lang="en-IN" dirty="0"/>
              <a:t>use</a:t>
            </a:r>
            <a:r>
              <a:rPr lang="en-IN" spc="130" dirty="0"/>
              <a:t> </a:t>
            </a:r>
            <a:r>
              <a:rPr lang="en-IN" spc="-10" dirty="0"/>
              <a:t>of</a:t>
            </a:r>
            <a:r>
              <a:rPr lang="en-IN" spc="160" dirty="0"/>
              <a:t> </a:t>
            </a:r>
            <a:r>
              <a:rPr lang="en-IN" spc="-5" dirty="0"/>
              <a:t>fertilizers</a:t>
            </a:r>
            <a:r>
              <a:rPr lang="en-IN" spc="130" dirty="0"/>
              <a:t> </a:t>
            </a:r>
            <a:r>
              <a:rPr lang="en-IN" dirty="0"/>
              <a:t>,”</a:t>
            </a:r>
            <a:r>
              <a:rPr lang="en-IN" spc="130" dirty="0"/>
              <a:t> </a:t>
            </a:r>
            <a:r>
              <a:rPr lang="en-IN" dirty="0"/>
              <a:t>Computers</a:t>
            </a:r>
            <a:r>
              <a:rPr lang="en-IN" spc="85" dirty="0"/>
              <a:t> </a:t>
            </a:r>
            <a:r>
              <a:rPr lang="en-IN" spc="5" dirty="0"/>
              <a:t>and </a:t>
            </a:r>
            <a:r>
              <a:rPr lang="en-IN" spc="-5" dirty="0"/>
              <a:t>Electronics</a:t>
            </a:r>
            <a:r>
              <a:rPr lang="en-IN" spc="-15" dirty="0"/>
              <a:t> </a:t>
            </a:r>
            <a:r>
              <a:rPr lang="en-IN" dirty="0"/>
              <a:t>in</a:t>
            </a:r>
            <a:r>
              <a:rPr lang="en-IN" spc="-20" dirty="0"/>
              <a:t> </a:t>
            </a:r>
            <a:r>
              <a:rPr lang="en-IN" spc="-5" dirty="0"/>
              <a:t>Agriculture,</a:t>
            </a:r>
            <a:r>
              <a:rPr lang="en-IN" spc="20" dirty="0"/>
              <a:t> </a:t>
            </a:r>
            <a:r>
              <a:rPr lang="en-IN" spc="-5" dirty="0"/>
              <a:t>vol-150,</a:t>
            </a:r>
            <a:r>
              <a:rPr lang="en-IN" spc="-15" dirty="0"/>
              <a:t> </a:t>
            </a:r>
            <a:r>
              <a:rPr lang="en-IN" dirty="0"/>
              <a:t>2018,</a:t>
            </a:r>
            <a:r>
              <a:rPr lang="en-IN" spc="-5" dirty="0"/>
              <a:t> </a:t>
            </a:r>
            <a:r>
              <a:rPr lang="en-IN" dirty="0"/>
              <a:t>PP.</a:t>
            </a:r>
            <a:r>
              <a:rPr lang="en-IN" spc="-15" dirty="0"/>
              <a:t> 88-97</a:t>
            </a:r>
          </a:p>
          <a:p>
            <a:pPr marL="178435" indent="0" algn="just">
              <a:lnSpc>
                <a:spcPct val="100000"/>
              </a:lnSpc>
              <a:spcBef>
                <a:spcPts val="635"/>
              </a:spcBef>
              <a:buNone/>
              <a:tabLst>
                <a:tab pos="408305" algn="l"/>
                <a:tab pos="408940" algn="l"/>
              </a:tabLst>
            </a:pPr>
            <a:r>
              <a:rPr lang="en-IN" dirty="0"/>
              <a:t>[3]</a:t>
            </a:r>
            <a:r>
              <a:rPr lang="en-IN" spc="-5" dirty="0"/>
              <a:t> Shital</a:t>
            </a:r>
            <a:r>
              <a:rPr lang="en-IN" dirty="0"/>
              <a:t> </a:t>
            </a:r>
            <a:r>
              <a:rPr lang="en-IN" spc="-5" dirty="0" err="1"/>
              <a:t>Bhojani,Nirav</a:t>
            </a:r>
            <a:r>
              <a:rPr lang="en-IN" dirty="0"/>
              <a:t> Bhatt,</a:t>
            </a:r>
            <a:r>
              <a:rPr lang="en-IN" spc="-20" dirty="0"/>
              <a:t> </a:t>
            </a:r>
            <a:r>
              <a:rPr lang="en-IN" spc="-5" dirty="0"/>
              <a:t>“</a:t>
            </a:r>
            <a:r>
              <a:rPr lang="en-IN" spc="-5" dirty="0">
                <a:solidFill>
                  <a:srgbClr val="111111"/>
                </a:solidFill>
              </a:rPr>
              <a:t>Data</a:t>
            </a:r>
            <a:r>
              <a:rPr lang="en-IN" spc="15" dirty="0">
                <a:solidFill>
                  <a:srgbClr val="111111"/>
                </a:solidFill>
              </a:rPr>
              <a:t> </a:t>
            </a:r>
            <a:r>
              <a:rPr lang="en-IN" dirty="0">
                <a:solidFill>
                  <a:srgbClr val="111111"/>
                </a:solidFill>
              </a:rPr>
              <a:t>Mining</a:t>
            </a:r>
            <a:r>
              <a:rPr lang="en-IN" spc="-25" dirty="0">
                <a:solidFill>
                  <a:srgbClr val="111111"/>
                </a:solidFill>
              </a:rPr>
              <a:t> </a:t>
            </a:r>
            <a:r>
              <a:rPr lang="en-IN" spc="-5" dirty="0">
                <a:solidFill>
                  <a:srgbClr val="111111"/>
                </a:solidFill>
              </a:rPr>
              <a:t>Techniques</a:t>
            </a:r>
            <a:r>
              <a:rPr lang="en-IN" spc="-10" dirty="0">
                <a:solidFill>
                  <a:srgbClr val="111111"/>
                </a:solidFill>
              </a:rPr>
              <a:t> </a:t>
            </a:r>
            <a:r>
              <a:rPr lang="en-IN" spc="-5" dirty="0">
                <a:solidFill>
                  <a:srgbClr val="111111"/>
                </a:solidFill>
              </a:rPr>
              <a:t>for</a:t>
            </a:r>
            <a:r>
              <a:rPr lang="en-IN" spc="5" dirty="0">
                <a:solidFill>
                  <a:srgbClr val="111111"/>
                </a:solidFill>
              </a:rPr>
              <a:t> </a:t>
            </a:r>
            <a:r>
              <a:rPr lang="en-IN" dirty="0">
                <a:solidFill>
                  <a:srgbClr val="111111"/>
                </a:solidFill>
              </a:rPr>
              <a:t>Crop</a:t>
            </a:r>
            <a:r>
              <a:rPr lang="en-IN" spc="-5" dirty="0">
                <a:solidFill>
                  <a:srgbClr val="111111"/>
                </a:solidFill>
              </a:rPr>
              <a:t> Yield</a:t>
            </a:r>
            <a:r>
              <a:rPr lang="en-IN" spc="15" dirty="0">
                <a:solidFill>
                  <a:srgbClr val="111111"/>
                </a:solidFill>
              </a:rPr>
              <a:t> </a:t>
            </a:r>
            <a:r>
              <a:rPr lang="en-IN" spc="-5" dirty="0">
                <a:solidFill>
                  <a:srgbClr val="111111"/>
                </a:solidFill>
              </a:rPr>
              <a:t>Prediction</a:t>
            </a:r>
            <a:r>
              <a:rPr lang="en-IN" spc="-5" dirty="0"/>
              <a:t>,” </a:t>
            </a:r>
            <a:r>
              <a:rPr lang="en-IN" dirty="0"/>
              <a:t>Computers</a:t>
            </a:r>
            <a:r>
              <a:rPr lang="en-IN" spc="-55" dirty="0"/>
              <a:t> </a:t>
            </a:r>
            <a:r>
              <a:rPr lang="en-IN" spc="5" dirty="0"/>
              <a:t>and</a:t>
            </a:r>
            <a:r>
              <a:rPr lang="en-IN" spc="-15" dirty="0"/>
              <a:t> </a:t>
            </a:r>
            <a:r>
              <a:rPr lang="en-IN" spc="-5" dirty="0"/>
              <a:t>Electronics</a:t>
            </a:r>
            <a:r>
              <a:rPr lang="en-IN" dirty="0"/>
              <a:t> in</a:t>
            </a:r>
            <a:r>
              <a:rPr lang="en-IN" spc="-5" dirty="0"/>
              <a:t> Agriculture,</a:t>
            </a:r>
            <a:r>
              <a:rPr lang="en-IN" spc="35" dirty="0"/>
              <a:t> </a:t>
            </a:r>
            <a:r>
              <a:rPr lang="en-IN" spc="-5" dirty="0"/>
              <a:t>vol-6,</a:t>
            </a:r>
            <a:r>
              <a:rPr lang="en-IN" dirty="0"/>
              <a:t> 2018, PP.</a:t>
            </a:r>
            <a:r>
              <a:rPr lang="en-IN" spc="10" dirty="0"/>
              <a:t> </a:t>
            </a:r>
            <a:r>
              <a:rPr lang="en-IN" dirty="0"/>
              <a:t>357-358</a:t>
            </a:r>
          </a:p>
          <a:p>
            <a:pPr marL="178435" indent="0" algn="just">
              <a:lnSpc>
                <a:spcPts val="1150"/>
              </a:lnSpc>
              <a:spcBef>
                <a:spcPts val="555"/>
              </a:spcBef>
              <a:buNone/>
              <a:tabLst>
                <a:tab pos="408305" algn="l"/>
                <a:tab pos="408940" algn="l"/>
              </a:tabLst>
            </a:pPr>
            <a:r>
              <a:rPr lang="en-IN" dirty="0"/>
              <a:t>[4]</a:t>
            </a:r>
            <a:r>
              <a:rPr lang="en-IN" spc="30" dirty="0"/>
              <a:t> </a:t>
            </a:r>
            <a:r>
              <a:rPr lang="en-IN" spc="-10" dirty="0"/>
              <a:t>Yulong</a:t>
            </a:r>
            <a:r>
              <a:rPr lang="en-IN" spc="-5" dirty="0"/>
              <a:t> </a:t>
            </a:r>
            <a:r>
              <a:rPr lang="en-IN" dirty="0"/>
              <a:t>Yin,</a:t>
            </a:r>
            <a:r>
              <a:rPr lang="en-IN" spc="55" dirty="0"/>
              <a:t> </a:t>
            </a:r>
            <a:r>
              <a:rPr lang="en-IN" dirty="0"/>
              <a:t>Hao</a:t>
            </a:r>
            <a:r>
              <a:rPr lang="en-IN" spc="-20" dirty="0"/>
              <a:t> </a:t>
            </a:r>
            <a:r>
              <a:rPr lang="en-IN" dirty="0" err="1"/>
              <a:t>Ying,Huifang</a:t>
            </a:r>
            <a:r>
              <a:rPr lang="en-IN" spc="-25" dirty="0"/>
              <a:t> </a:t>
            </a:r>
            <a:r>
              <a:rPr lang="en-IN" spc="-5" dirty="0"/>
              <a:t>Zheng </a:t>
            </a:r>
            <a:r>
              <a:rPr lang="en-IN" dirty="0"/>
              <a:t>,</a:t>
            </a:r>
            <a:r>
              <a:rPr lang="en-IN" dirty="0" err="1"/>
              <a:t>Qingsong</a:t>
            </a:r>
            <a:r>
              <a:rPr lang="en-IN" spc="-25" dirty="0"/>
              <a:t> </a:t>
            </a:r>
            <a:r>
              <a:rPr lang="en-IN" spc="-5" dirty="0"/>
              <a:t>Zhang </a:t>
            </a:r>
            <a:r>
              <a:rPr lang="en-IN" dirty="0"/>
              <a:t>,</a:t>
            </a:r>
            <a:r>
              <a:rPr lang="en-IN" dirty="0" err="1"/>
              <a:t>Yanfang</a:t>
            </a:r>
            <a:r>
              <a:rPr lang="en-IN" spc="5" dirty="0"/>
              <a:t> </a:t>
            </a:r>
            <a:r>
              <a:rPr lang="en-IN" dirty="0" err="1"/>
              <a:t>Xue,Zhenling</a:t>
            </a:r>
            <a:r>
              <a:rPr lang="en-IN" spc="-45" dirty="0"/>
              <a:t> </a:t>
            </a:r>
            <a:r>
              <a:rPr lang="en-IN" spc="-5" dirty="0"/>
              <a:t>Cui</a:t>
            </a:r>
            <a:r>
              <a:rPr lang="en-IN" spc="25" dirty="0"/>
              <a:t> </a:t>
            </a:r>
            <a:r>
              <a:rPr lang="en-IN" spc="5" dirty="0"/>
              <a:t>,</a:t>
            </a:r>
            <a:r>
              <a:rPr lang="en-IN" spc="-15" dirty="0"/>
              <a:t> </a:t>
            </a:r>
            <a:r>
              <a:rPr lang="en-IN" spc="-5" dirty="0"/>
              <a:t>“Estimation </a:t>
            </a:r>
            <a:r>
              <a:rPr lang="en-IN" spc="-10" dirty="0"/>
              <a:t>of</a:t>
            </a:r>
            <a:r>
              <a:rPr lang="en-IN" spc="35" dirty="0"/>
              <a:t> </a:t>
            </a:r>
            <a:r>
              <a:rPr lang="en-IN" spc="10" dirty="0"/>
              <a:t>NPK</a:t>
            </a:r>
            <a:r>
              <a:rPr lang="en-IN" spc="-35" dirty="0"/>
              <a:t> </a:t>
            </a:r>
            <a:r>
              <a:rPr lang="en-IN" spc="-10" dirty="0"/>
              <a:t>requirements</a:t>
            </a:r>
            <a:r>
              <a:rPr lang="en-IN" spc="40" dirty="0"/>
              <a:t> </a:t>
            </a:r>
            <a:r>
              <a:rPr lang="en-IN" spc="-5" dirty="0"/>
              <a:t>for</a:t>
            </a:r>
            <a:r>
              <a:rPr lang="en-IN" spc="-45" dirty="0"/>
              <a:t> </a:t>
            </a:r>
            <a:r>
              <a:rPr lang="en-IN" spc="10" dirty="0"/>
              <a:t>rice</a:t>
            </a:r>
            <a:r>
              <a:rPr lang="en-IN" spc="-20" dirty="0"/>
              <a:t> </a:t>
            </a:r>
            <a:r>
              <a:rPr lang="en-IN" spc="-5" dirty="0"/>
              <a:t>production </a:t>
            </a:r>
            <a:r>
              <a:rPr lang="en-IN" dirty="0"/>
              <a:t>in diverse</a:t>
            </a:r>
            <a:r>
              <a:rPr lang="en-IN" spc="-20" dirty="0"/>
              <a:t> </a:t>
            </a:r>
            <a:r>
              <a:rPr lang="en-IN" spc="-10" dirty="0"/>
              <a:t>Chinese</a:t>
            </a:r>
            <a:r>
              <a:rPr lang="en-IN" spc="55" dirty="0"/>
              <a:t> </a:t>
            </a:r>
            <a:r>
              <a:rPr lang="en-IN" spc="-10" dirty="0"/>
              <a:t>environments </a:t>
            </a:r>
            <a:r>
              <a:rPr lang="en-IN" spc="5" dirty="0"/>
              <a:t>under</a:t>
            </a:r>
            <a:r>
              <a:rPr lang="en-IN" spc="-45" dirty="0"/>
              <a:t> </a:t>
            </a:r>
            <a:r>
              <a:rPr lang="en-IN" dirty="0"/>
              <a:t>optimal</a:t>
            </a:r>
            <a:r>
              <a:rPr lang="en-IN" spc="-60" dirty="0"/>
              <a:t> </a:t>
            </a:r>
            <a:r>
              <a:rPr lang="en-IN" spc="-5" dirty="0"/>
              <a:t>fertilization </a:t>
            </a:r>
            <a:r>
              <a:rPr lang="en-IN" dirty="0"/>
              <a:t>rates</a:t>
            </a:r>
            <a:r>
              <a:rPr lang="en-IN" spc="-35" dirty="0"/>
              <a:t> </a:t>
            </a:r>
            <a:r>
              <a:rPr lang="en-IN" spc="5" dirty="0"/>
              <a:t>,”</a:t>
            </a:r>
            <a:r>
              <a:rPr lang="en-IN" spc="-5" dirty="0"/>
              <a:t> Agricultural</a:t>
            </a:r>
            <a:r>
              <a:rPr lang="en-IN" spc="25" dirty="0"/>
              <a:t> </a:t>
            </a:r>
            <a:r>
              <a:rPr lang="en-IN" spc="5" dirty="0"/>
              <a:t>and</a:t>
            </a:r>
            <a:r>
              <a:rPr lang="en-IN" spc="-5" dirty="0"/>
              <a:t> </a:t>
            </a:r>
            <a:r>
              <a:rPr lang="en-IN" spc="-10" dirty="0"/>
              <a:t>Forest</a:t>
            </a:r>
            <a:r>
              <a:rPr lang="en-IN" spc="25" dirty="0"/>
              <a:t> </a:t>
            </a:r>
            <a:r>
              <a:rPr lang="en-IN" dirty="0"/>
              <a:t>Meteorology,</a:t>
            </a:r>
            <a:r>
              <a:rPr lang="en-IN" spc="-25" dirty="0"/>
              <a:t> </a:t>
            </a:r>
            <a:r>
              <a:rPr lang="en-IN" spc="-15" dirty="0"/>
              <a:t>vol-279,</a:t>
            </a:r>
            <a:r>
              <a:rPr lang="en-IN" dirty="0"/>
              <a:t> 2019,</a:t>
            </a:r>
            <a:r>
              <a:rPr lang="en-IN" spc="-30" dirty="0"/>
              <a:t> </a:t>
            </a:r>
            <a:r>
              <a:rPr lang="en-IN" spc="15" dirty="0"/>
              <a:t>PP.</a:t>
            </a:r>
            <a:r>
              <a:rPr lang="en-IN" spc="-20" dirty="0"/>
              <a:t> </a:t>
            </a:r>
            <a:r>
              <a:rPr lang="en-IN" dirty="0"/>
              <a:t>1-6</a:t>
            </a:r>
          </a:p>
          <a:p>
            <a:pPr marL="178435" indent="0" algn="just">
              <a:lnSpc>
                <a:spcPts val="1145"/>
              </a:lnSpc>
              <a:spcBef>
                <a:spcPts val="560"/>
              </a:spcBef>
              <a:buNone/>
              <a:tabLst>
                <a:tab pos="408305" algn="l"/>
                <a:tab pos="408940" algn="l"/>
              </a:tabLst>
            </a:pPr>
            <a:r>
              <a:rPr lang="en-IN" spc="-5" dirty="0"/>
              <a:t>[5]</a:t>
            </a:r>
            <a:r>
              <a:rPr lang="en-IN" spc="30" dirty="0"/>
              <a:t> </a:t>
            </a:r>
            <a:r>
              <a:rPr lang="en-IN" spc="-10" dirty="0"/>
              <a:t>Laura</a:t>
            </a:r>
            <a:r>
              <a:rPr lang="en-IN" spc="-25" dirty="0"/>
              <a:t> </a:t>
            </a:r>
            <a:r>
              <a:rPr lang="en-IN" spc="10" dirty="0"/>
              <a:t>J.T.</a:t>
            </a:r>
            <a:r>
              <a:rPr lang="en-IN" spc="-15" dirty="0"/>
              <a:t> </a:t>
            </a:r>
            <a:r>
              <a:rPr lang="en-IN" spc="-5" dirty="0" err="1"/>
              <a:t>Hess,Eve</a:t>
            </a:r>
            <a:r>
              <a:rPr lang="en-IN" spc="-5" dirty="0"/>
              <a:t>-Lyn </a:t>
            </a:r>
            <a:r>
              <a:rPr lang="en-IN" spc="30" dirty="0"/>
              <a:t>S.</a:t>
            </a:r>
            <a:r>
              <a:rPr lang="en-IN" spc="-30" dirty="0"/>
              <a:t> </a:t>
            </a:r>
            <a:r>
              <a:rPr lang="en-IN" spc="-5" dirty="0" err="1"/>
              <a:t>Hinckley,G</a:t>
            </a:r>
            <a:r>
              <a:rPr lang="en-IN" spc="-5" dirty="0"/>
              <a:t>.</a:t>
            </a:r>
            <a:r>
              <a:rPr lang="en-IN" spc="-25" dirty="0"/>
              <a:t> </a:t>
            </a:r>
            <a:r>
              <a:rPr lang="en-IN" dirty="0"/>
              <a:t>Philip</a:t>
            </a:r>
            <a:r>
              <a:rPr lang="en-IN" spc="-20" dirty="0"/>
              <a:t> </a:t>
            </a:r>
            <a:r>
              <a:rPr lang="en-IN" spc="-5" dirty="0" err="1"/>
              <a:t>Robertson,Pamela</a:t>
            </a:r>
            <a:r>
              <a:rPr lang="en-IN" spc="35" dirty="0"/>
              <a:t> </a:t>
            </a:r>
            <a:r>
              <a:rPr lang="en-IN" spc="15" dirty="0"/>
              <a:t>A.</a:t>
            </a:r>
            <a:r>
              <a:rPr lang="en-IN" spc="-30" dirty="0"/>
              <a:t> </a:t>
            </a:r>
            <a:r>
              <a:rPr lang="en-IN" dirty="0"/>
              <a:t>Matson</a:t>
            </a:r>
            <a:r>
              <a:rPr lang="en-IN" spc="-5" dirty="0"/>
              <a:t> </a:t>
            </a:r>
            <a:r>
              <a:rPr lang="en-IN" spc="5" dirty="0"/>
              <a:t>,</a:t>
            </a:r>
            <a:r>
              <a:rPr lang="en-IN" spc="-35" dirty="0"/>
              <a:t> </a:t>
            </a:r>
            <a:r>
              <a:rPr lang="en-IN" spc="-5" dirty="0"/>
              <a:t>“Rainfall</a:t>
            </a:r>
            <a:r>
              <a:rPr lang="en-IN" spc="20" dirty="0"/>
              <a:t> </a:t>
            </a:r>
            <a:r>
              <a:rPr lang="en-IN" spc="-5" dirty="0"/>
              <a:t>intensification increases</a:t>
            </a:r>
            <a:r>
              <a:rPr lang="en-IN" spc="-30" dirty="0"/>
              <a:t> </a:t>
            </a:r>
            <a:r>
              <a:rPr lang="en-IN" spc="-5" dirty="0"/>
              <a:t>nitrate</a:t>
            </a:r>
            <a:r>
              <a:rPr lang="en-IN" spc="-25" dirty="0"/>
              <a:t> </a:t>
            </a:r>
            <a:r>
              <a:rPr lang="en-IN" spc="-5" dirty="0"/>
              <a:t>leaching </a:t>
            </a:r>
            <a:r>
              <a:rPr lang="en-IN" dirty="0"/>
              <a:t>from</a:t>
            </a:r>
            <a:r>
              <a:rPr lang="en-IN" spc="-20" dirty="0"/>
              <a:t> </a:t>
            </a:r>
            <a:r>
              <a:rPr lang="en-IN" spc="-10" dirty="0"/>
              <a:t>tilled</a:t>
            </a:r>
            <a:r>
              <a:rPr lang="en-IN" spc="-5" dirty="0"/>
              <a:t> </a:t>
            </a:r>
            <a:r>
              <a:rPr lang="en-IN" spc="5" dirty="0"/>
              <a:t>but</a:t>
            </a:r>
            <a:r>
              <a:rPr lang="en-IN" spc="20" dirty="0"/>
              <a:t> </a:t>
            </a:r>
            <a:r>
              <a:rPr lang="en-IN" spc="-20" dirty="0"/>
              <a:t>not</a:t>
            </a:r>
            <a:r>
              <a:rPr lang="en-IN" spc="20" dirty="0"/>
              <a:t> </a:t>
            </a:r>
            <a:r>
              <a:rPr lang="en-IN" dirty="0"/>
              <a:t>no-till</a:t>
            </a:r>
            <a:r>
              <a:rPr lang="en-IN" spc="20" dirty="0"/>
              <a:t> </a:t>
            </a:r>
            <a:r>
              <a:rPr lang="en-IN" spc="-10" dirty="0"/>
              <a:t>cropping</a:t>
            </a:r>
            <a:r>
              <a:rPr lang="en-IN" spc="-5" dirty="0"/>
              <a:t> </a:t>
            </a:r>
            <a:r>
              <a:rPr lang="en-IN" dirty="0"/>
              <a:t>systems</a:t>
            </a:r>
            <a:r>
              <a:rPr lang="en-IN" spc="-30" dirty="0"/>
              <a:t> </a:t>
            </a:r>
            <a:r>
              <a:rPr lang="en-IN" dirty="0"/>
              <a:t>in </a:t>
            </a:r>
            <a:r>
              <a:rPr lang="en-IN" spc="-10" dirty="0"/>
              <a:t>the</a:t>
            </a:r>
            <a:r>
              <a:rPr lang="en-IN" spc="45" dirty="0"/>
              <a:t> </a:t>
            </a:r>
            <a:r>
              <a:rPr lang="en-IN" spc="-10" dirty="0"/>
              <a:t>U.S.</a:t>
            </a:r>
            <a:r>
              <a:rPr lang="en-IN" spc="-35" dirty="0"/>
              <a:t> </a:t>
            </a:r>
            <a:r>
              <a:rPr lang="en-IN" spc="5" dirty="0"/>
              <a:t>Midwest</a:t>
            </a:r>
            <a:r>
              <a:rPr lang="en-IN" spc="-65" dirty="0"/>
              <a:t> </a:t>
            </a:r>
            <a:r>
              <a:rPr lang="en-IN" spc="15" dirty="0"/>
              <a:t>,”</a:t>
            </a:r>
            <a:r>
              <a:rPr lang="en-IN" spc="-15" dirty="0"/>
              <a:t> </a:t>
            </a:r>
            <a:r>
              <a:rPr lang="en-IN" spc="-5" dirty="0"/>
              <a:t>Agriculture,</a:t>
            </a:r>
            <a:r>
              <a:rPr lang="en-IN" spc="40" dirty="0"/>
              <a:t> </a:t>
            </a:r>
            <a:r>
              <a:rPr lang="en-IN" spc="-5" dirty="0"/>
              <a:t>Ecosystems</a:t>
            </a:r>
            <a:r>
              <a:rPr lang="en-IN" spc="-40" dirty="0"/>
              <a:t> </a:t>
            </a:r>
            <a:r>
              <a:rPr lang="en-IN" spc="20" dirty="0"/>
              <a:t>&amp;</a:t>
            </a:r>
            <a:r>
              <a:rPr lang="en-IN" spc="-30" dirty="0"/>
              <a:t> </a:t>
            </a:r>
            <a:r>
              <a:rPr lang="en-IN" dirty="0"/>
              <a:t>Environment,</a:t>
            </a:r>
            <a:r>
              <a:rPr lang="en-IN" spc="-35" dirty="0"/>
              <a:t> </a:t>
            </a:r>
            <a:r>
              <a:rPr lang="en-IN" dirty="0"/>
              <a:t>vol-290,</a:t>
            </a:r>
            <a:r>
              <a:rPr lang="en-IN" spc="-10" dirty="0"/>
              <a:t> </a:t>
            </a:r>
            <a:r>
              <a:rPr lang="en-IN" spc="-5" dirty="0"/>
              <a:t>2020,</a:t>
            </a:r>
            <a:r>
              <a:rPr lang="en-IN" spc="-35" dirty="0"/>
              <a:t> </a:t>
            </a:r>
            <a:r>
              <a:rPr lang="en-IN" spc="15" dirty="0"/>
              <a:t>PP.</a:t>
            </a:r>
            <a:r>
              <a:rPr lang="en-IN" spc="-30" dirty="0"/>
              <a:t> </a:t>
            </a:r>
            <a:r>
              <a:rPr lang="en-IN" spc="-15" dirty="0"/>
              <a:t>1-10</a:t>
            </a:r>
          </a:p>
          <a:p>
            <a:pPr marL="178435" indent="0" algn="just">
              <a:lnSpc>
                <a:spcPts val="1150"/>
              </a:lnSpc>
              <a:spcBef>
                <a:spcPts val="555"/>
              </a:spcBef>
              <a:buNone/>
              <a:tabLst>
                <a:tab pos="408305" algn="l"/>
                <a:tab pos="408940" algn="l"/>
              </a:tabLst>
            </a:pPr>
            <a:r>
              <a:rPr lang="en-IN" dirty="0"/>
              <a:t>[6]</a:t>
            </a:r>
            <a:r>
              <a:rPr lang="en-IN" spc="65" dirty="0"/>
              <a:t> </a:t>
            </a:r>
            <a:r>
              <a:rPr lang="en-IN" spc="-5" dirty="0" err="1">
                <a:solidFill>
                  <a:srgbClr val="000000"/>
                </a:solidFill>
              </a:rPr>
              <a:t>Potnuru</a:t>
            </a:r>
            <a:r>
              <a:rPr lang="en-IN" spc="75" dirty="0">
                <a:solidFill>
                  <a:srgbClr val="000000"/>
                </a:solidFill>
              </a:rPr>
              <a:t> </a:t>
            </a:r>
            <a:r>
              <a:rPr lang="en-IN" spc="5" dirty="0">
                <a:solidFill>
                  <a:srgbClr val="000000"/>
                </a:solidFill>
              </a:rPr>
              <a:t>Sai</a:t>
            </a:r>
            <a:r>
              <a:rPr lang="en-IN" spc="45" dirty="0">
                <a:solidFill>
                  <a:srgbClr val="000000"/>
                </a:solidFill>
              </a:rPr>
              <a:t> </a:t>
            </a:r>
            <a:r>
              <a:rPr lang="en-IN" dirty="0" err="1">
                <a:solidFill>
                  <a:srgbClr val="000000"/>
                </a:solidFill>
              </a:rPr>
              <a:t>Nishant,Pinapa</a:t>
            </a:r>
            <a:r>
              <a:rPr lang="en-IN" spc="10" dirty="0">
                <a:solidFill>
                  <a:srgbClr val="000000"/>
                </a:solidFill>
              </a:rPr>
              <a:t> Sai</a:t>
            </a:r>
            <a:r>
              <a:rPr lang="en-IN" spc="40" dirty="0">
                <a:solidFill>
                  <a:srgbClr val="000000"/>
                </a:solidFill>
              </a:rPr>
              <a:t> </a:t>
            </a:r>
            <a:r>
              <a:rPr lang="en-IN" spc="-5" dirty="0" err="1">
                <a:solidFill>
                  <a:srgbClr val="000000"/>
                </a:solidFill>
              </a:rPr>
              <a:t>Venkat,Bollu</a:t>
            </a:r>
            <a:r>
              <a:rPr lang="en-IN" spc="90" dirty="0">
                <a:solidFill>
                  <a:srgbClr val="000000"/>
                </a:solidFill>
              </a:rPr>
              <a:t> </a:t>
            </a:r>
            <a:r>
              <a:rPr lang="en-IN" spc="-5" dirty="0">
                <a:solidFill>
                  <a:srgbClr val="000000"/>
                </a:solidFill>
              </a:rPr>
              <a:t>Lakshmi</a:t>
            </a:r>
            <a:r>
              <a:rPr lang="en-IN" spc="75" dirty="0">
                <a:solidFill>
                  <a:srgbClr val="000000"/>
                </a:solidFill>
              </a:rPr>
              <a:t> </a:t>
            </a:r>
            <a:r>
              <a:rPr lang="en-IN" spc="-5" dirty="0" err="1">
                <a:solidFill>
                  <a:srgbClr val="000000"/>
                </a:solidFill>
              </a:rPr>
              <a:t>Avinash,B</a:t>
            </a:r>
            <a:r>
              <a:rPr lang="en-IN" spc="-5" dirty="0">
                <a:solidFill>
                  <a:srgbClr val="000000"/>
                </a:solidFill>
              </a:rPr>
              <a:t>.</a:t>
            </a:r>
            <a:r>
              <a:rPr lang="en-IN" spc="80" dirty="0">
                <a:solidFill>
                  <a:srgbClr val="000000"/>
                </a:solidFill>
              </a:rPr>
              <a:t> </a:t>
            </a:r>
            <a:r>
              <a:rPr lang="en-IN" spc="-10" dirty="0">
                <a:solidFill>
                  <a:srgbClr val="000000"/>
                </a:solidFill>
              </a:rPr>
              <a:t>Jabber</a:t>
            </a:r>
            <a:r>
              <a:rPr lang="en-IN" spc="459" dirty="0">
                <a:solidFill>
                  <a:srgbClr val="000000"/>
                </a:solidFill>
              </a:rPr>
              <a:t> </a:t>
            </a:r>
            <a:r>
              <a:rPr lang="en-IN" spc="5" dirty="0"/>
              <a:t>,</a:t>
            </a:r>
            <a:r>
              <a:rPr lang="en-IN" spc="80" dirty="0"/>
              <a:t> </a:t>
            </a:r>
            <a:r>
              <a:rPr lang="en-IN" dirty="0"/>
              <a:t>“</a:t>
            </a:r>
            <a:r>
              <a:rPr lang="en-IN" dirty="0">
                <a:solidFill>
                  <a:srgbClr val="111111"/>
                </a:solidFill>
              </a:rPr>
              <a:t>Crop</a:t>
            </a:r>
            <a:r>
              <a:rPr lang="en-IN" spc="70" dirty="0">
                <a:solidFill>
                  <a:srgbClr val="111111"/>
                </a:solidFill>
              </a:rPr>
              <a:t> </a:t>
            </a:r>
            <a:r>
              <a:rPr lang="en-IN" spc="-5" dirty="0">
                <a:solidFill>
                  <a:srgbClr val="111111"/>
                </a:solidFill>
              </a:rPr>
              <a:t>Yield</a:t>
            </a:r>
            <a:r>
              <a:rPr lang="en-IN" spc="80" dirty="0">
                <a:solidFill>
                  <a:srgbClr val="111111"/>
                </a:solidFill>
              </a:rPr>
              <a:t> </a:t>
            </a:r>
            <a:r>
              <a:rPr lang="en-IN" spc="-5" dirty="0">
                <a:solidFill>
                  <a:srgbClr val="111111"/>
                </a:solidFill>
              </a:rPr>
              <a:t>Prediction</a:t>
            </a:r>
            <a:r>
              <a:rPr lang="en-IN" spc="55" dirty="0">
                <a:solidFill>
                  <a:srgbClr val="111111"/>
                </a:solidFill>
              </a:rPr>
              <a:t> </a:t>
            </a:r>
            <a:r>
              <a:rPr lang="en-IN" spc="5" dirty="0">
                <a:solidFill>
                  <a:srgbClr val="111111"/>
                </a:solidFill>
              </a:rPr>
              <a:t>Based</a:t>
            </a:r>
            <a:r>
              <a:rPr lang="en-IN" spc="30" dirty="0">
                <a:solidFill>
                  <a:srgbClr val="111111"/>
                </a:solidFill>
              </a:rPr>
              <a:t> </a:t>
            </a:r>
            <a:r>
              <a:rPr lang="en-IN" spc="-10" dirty="0">
                <a:solidFill>
                  <a:srgbClr val="111111"/>
                </a:solidFill>
              </a:rPr>
              <a:t>on</a:t>
            </a:r>
            <a:r>
              <a:rPr lang="en-IN" spc="95" dirty="0">
                <a:solidFill>
                  <a:srgbClr val="111111"/>
                </a:solidFill>
              </a:rPr>
              <a:t> </a:t>
            </a:r>
            <a:r>
              <a:rPr lang="en-IN" spc="-5" dirty="0">
                <a:solidFill>
                  <a:srgbClr val="111111"/>
                </a:solidFill>
              </a:rPr>
              <a:t>Indian</a:t>
            </a:r>
            <a:r>
              <a:rPr lang="en-IN" spc="70" dirty="0">
                <a:solidFill>
                  <a:srgbClr val="111111"/>
                </a:solidFill>
              </a:rPr>
              <a:t> </a:t>
            </a:r>
            <a:r>
              <a:rPr lang="en-IN" spc="-5" dirty="0">
                <a:solidFill>
                  <a:srgbClr val="111111"/>
                </a:solidFill>
              </a:rPr>
              <a:t>Agriculture</a:t>
            </a:r>
            <a:r>
              <a:rPr lang="en-IN" spc="65" dirty="0">
                <a:solidFill>
                  <a:srgbClr val="111111"/>
                </a:solidFill>
              </a:rPr>
              <a:t> </a:t>
            </a:r>
            <a:r>
              <a:rPr lang="en-IN" spc="-10" dirty="0">
                <a:solidFill>
                  <a:srgbClr val="111111"/>
                </a:solidFill>
              </a:rPr>
              <a:t>using</a:t>
            </a:r>
            <a:r>
              <a:rPr lang="en-IN" spc="95" dirty="0">
                <a:solidFill>
                  <a:srgbClr val="111111"/>
                </a:solidFill>
              </a:rPr>
              <a:t> </a:t>
            </a:r>
            <a:r>
              <a:rPr lang="en-IN" dirty="0">
                <a:solidFill>
                  <a:srgbClr val="111111"/>
                </a:solidFill>
              </a:rPr>
              <a:t>Machine</a:t>
            </a:r>
            <a:r>
              <a:rPr lang="en-IN" spc="45" dirty="0">
                <a:solidFill>
                  <a:srgbClr val="111111"/>
                </a:solidFill>
              </a:rPr>
              <a:t> </a:t>
            </a:r>
            <a:r>
              <a:rPr lang="en-IN" spc="-5" dirty="0">
                <a:solidFill>
                  <a:srgbClr val="111111"/>
                </a:solidFill>
              </a:rPr>
              <a:t>Learning</a:t>
            </a:r>
            <a:r>
              <a:rPr lang="en-IN" spc="-5" dirty="0"/>
              <a:t>,”</a:t>
            </a:r>
            <a:r>
              <a:rPr lang="en-IN" spc="75" dirty="0"/>
              <a:t> </a:t>
            </a:r>
            <a:r>
              <a:rPr lang="en-IN" dirty="0"/>
              <a:t>2020</a:t>
            </a:r>
            <a:r>
              <a:rPr lang="en-IN" spc="75" dirty="0"/>
              <a:t> </a:t>
            </a:r>
            <a:r>
              <a:rPr lang="en-IN" spc="-5" dirty="0"/>
              <a:t>International Conference for</a:t>
            </a:r>
            <a:r>
              <a:rPr lang="en-IN" dirty="0"/>
              <a:t> </a:t>
            </a:r>
            <a:r>
              <a:rPr lang="en-IN" spc="-10" dirty="0"/>
              <a:t>Emerging</a:t>
            </a:r>
            <a:r>
              <a:rPr lang="en-IN" spc="20" dirty="0"/>
              <a:t> </a:t>
            </a:r>
            <a:r>
              <a:rPr lang="en-IN" dirty="0"/>
              <a:t>Technology</a:t>
            </a:r>
            <a:r>
              <a:rPr lang="en-IN" spc="-50" dirty="0"/>
              <a:t> </a:t>
            </a:r>
            <a:r>
              <a:rPr lang="en-IN" dirty="0"/>
              <a:t>(INCET), 2020,</a:t>
            </a:r>
            <a:r>
              <a:rPr lang="en-IN" spc="-10" dirty="0"/>
              <a:t> </a:t>
            </a:r>
            <a:r>
              <a:rPr lang="en-IN" dirty="0"/>
              <a:t>PP.</a:t>
            </a:r>
            <a:r>
              <a:rPr lang="en-IN" spc="-5" dirty="0"/>
              <a:t> </a:t>
            </a:r>
            <a:r>
              <a:rPr lang="en-IN" dirty="0"/>
              <a:t>1-4</a:t>
            </a:r>
          </a:p>
          <a:p>
            <a:pPr marL="178435" indent="0" algn="just">
              <a:lnSpc>
                <a:spcPct val="100000"/>
              </a:lnSpc>
              <a:spcBef>
                <a:spcPts val="560"/>
              </a:spcBef>
              <a:buNone/>
              <a:tabLst>
                <a:tab pos="408305" algn="l"/>
                <a:tab pos="408940" algn="l"/>
              </a:tabLst>
            </a:pPr>
            <a:r>
              <a:rPr lang="en-IN" dirty="0"/>
              <a:t>[7]</a:t>
            </a:r>
            <a:r>
              <a:rPr lang="en-IN" spc="-5" dirty="0"/>
              <a:t> </a:t>
            </a:r>
            <a:r>
              <a:rPr lang="en-IN" spc="5" dirty="0">
                <a:solidFill>
                  <a:srgbClr val="000000"/>
                </a:solidFill>
              </a:rPr>
              <a:t>Tony</a:t>
            </a:r>
            <a:r>
              <a:rPr lang="en-IN" spc="-35" dirty="0">
                <a:solidFill>
                  <a:srgbClr val="000000"/>
                </a:solidFill>
              </a:rPr>
              <a:t> </a:t>
            </a:r>
            <a:r>
              <a:rPr lang="en-IN" dirty="0" err="1">
                <a:solidFill>
                  <a:srgbClr val="000000"/>
                </a:solidFill>
              </a:rPr>
              <a:t>Yang,Kadambot</a:t>
            </a:r>
            <a:r>
              <a:rPr lang="en-IN" spc="-35" dirty="0">
                <a:solidFill>
                  <a:srgbClr val="000000"/>
                </a:solidFill>
              </a:rPr>
              <a:t> </a:t>
            </a:r>
            <a:r>
              <a:rPr lang="en-IN" spc="-5" dirty="0">
                <a:solidFill>
                  <a:srgbClr val="000000"/>
                </a:solidFill>
              </a:rPr>
              <a:t>H.M.</a:t>
            </a:r>
            <a:r>
              <a:rPr lang="en-IN" spc="55" dirty="0">
                <a:solidFill>
                  <a:srgbClr val="000000"/>
                </a:solidFill>
              </a:rPr>
              <a:t> </a:t>
            </a:r>
            <a:r>
              <a:rPr lang="en-IN" spc="-5" dirty="0">
                <a:solidFill>
                  <a:srgbClr val="000000"/>
                </a:solidFill>
              </a:rPr>
              <a:t>,</a:t>
            </a:r>
            <a:r>
              <a:rPr lang="en-IN" spc="-5" dirty="0" err="1">
                <a:solidFill>
                  <a:srgbClr val="000000"/>
                </a:solidFill>
              </a:rPr>
              <a:t>Siddique,Kui</a:t>
            </a:r>
            <a:r>
              <a:rPr lang="en-IN" spc="-30" dirty="0">
                <a:solidFill>
                  <a:srgbClr val="000000"/>
                </a:solidFill>
              </a:rPr>
              <a:t> </a:t>
            </a:r>
            <a:r>
              <a:rPr lang="en-IN" dirty="0">
                <a:solidFill>
                  <a:srgbClr val="000000"/>
                </a:solidFill>
              </a:rPr>
              <a:t>Liu</a:t>
            </a:r>
            <a:r>
              <a:rPr lang="en-IN" spc="-5" dirty="0">
                <a:solidFill>
                  <a:srgbClr val="000000"/>
                </a:solidFill>
              </a:rPr>
              <a:t> </a:t>
            </a:r>
            <a:r>
              <a:rPr lang="en-IN" spc="5" dirty="0"/>
              <a:t>,</a:t>
            </a:r>
            <a:r>
              <a:rPr lang="en-IN" dirty="0"/>
              <a:t> </a:t>
            </a:r>
            <a:r>
              <a:rPr lang="en-IN" spc="-5" dirty="0"/>
              <a:t>“Cropping </a:t>
            </a:r>
            <a:r>
              <a:rPr lang="en-IN" dirty="0"/>
              <a:t>systems</a:t>
            </a:r>
            <a:r>
              <a:rPr lang="en-IN" spc="-30" dirty="0"/>
              <a:t> </a:t>
            </a:r>
            <a:r>
              <a:rPr lang="en-IN" dirty="0"/>
              <a:t>in</a:t>
            </a:r>
            <a:r>
              <a:rPr lang="en-IN" spc="-5" dirty="0"/>
              <a:t> agriculture</a:t>
            </a:r>
            <a:r>
              <a:rPr lang="en-IN" spc="-20" dirty="0"/>
              <a:t> </a:t>
            </a:r>
            <a:r>
              <a:rPr lang="en-IN" spc="5" dirty="0"/>
              <a:t>and</a:t>
            </a:r>
            <a:r>
              <a:rPr lang="en-IN" spc="-5" dirty="0"/>
              <a:t> </a:t>
            </a:r>
            <a:r>
              <a:rPr lang="en-IN" spc="-15" dirty="0"/>
              <a:t>their</a:t>
            </a:r>
            <a:r>
              <a:rPr lang="en-IN" spc="30" dirty="0"/>
              <a:t> </a:t>
            </a:r>
            <a:r>
              <a:rPr lang="en-IN" dirty="0"/>
              <a:t>impact</a:t>
            </a:r>
            <a:r>
              <a:rPr lang="en-IN" spc="-55" dirty="0"/>
              <a:t> </a:t>
            </a:r>
            <a:r>
              <a:rPr lang="en-IN" spc="30" dirty="0"/>
              <a:t>on</a:t>
            </a:r>
            <a:r>
              <a:rPr lang="en-IN" spc="-5" dirty="0"/>
              <a:t> soil</a:t>
            </a:r>
            <a:r>
              <a:rPr lang="en-IN" spc="-55" dirty="0"/>
              <a:t> </a:t>
            </a:r>
            <a:r>
              <a:rPr lang="en-IN" spc="5" dirty="0"/>
              <a:t>health</a:t>
            </a:r>
            <a:r>
              <a:rPr lang="en-IN" spc="-5" dirty="0"/>
              <a:t> </a:t>
            </a:r>
            <a:r>
              <a:rPr lang="en-IN" spc="5" dirty="0"/>
              <a:t>,”</a:t>
            </a:r>
            <a:r>
              <a:rPr lang="en-IN" spc="-5" dirty="0"/>
              <a:t> </a:t>
            </a:r>
            <a:r>
              <a:rPr lang="en-IN" dirty="0"/>
              <a:t>Global</a:t>
            </a:r>
            <a:r>
              <a:rPr lang="en-IN" spc="20" dirty="0"/>
              <a:t> </a:t>
            </a:r>
            <a:r>
              <a:rPr lang="en-IN" spc="-10" dirty="0"/>
              <a:t>Ecology</a:t>
            </a:r>
            <a:r>
              <a:rPr lang="en-IN" spc="-5" dirty="0"/>
              <a:t> </a:t>
            </a:r>
            <a:r>
              <a:rPr lang="en-IN" spc="5" dirty="0"/>
              <a:t>and</a:t>
            </a:r>
            <a:r>
              <a:rPr lang="en-IN" spc="-5" dirty="0"/>
              <a:t> Conservation,</a:t>
            </a:r>
            <a:r>
              <a:rPr lang="en-IN" spc="-25" dirty="0"/>
              <a:t> </a:t>
            </a:r>
            <a:r>
              <a:rPr lang="en-IN" dirty="0"/>
              <a:t>vol-23,</a:t>
            </a:r>
            <a:r>
              <a:rPr lang="en-IN" spc="-25" dirty="0"/>
              <a:t> </a:t>
            </a:r>
            <a:r>
              <a:rPr lang="en-IN" spc="10" dirty="0"/>
              <a:t>year,</a:t>
            </a:r>
            <a:r>
              <a:rPr lang="en-IN" spc="-30" dirty="0"/>
              <a:t> </a:t>
            </a:r>
            <a:r>
              <a:rPr lang="en-IN" spc="-10" dirty="0"/>
              <a:t>PP.</a:t>
            </a:r>
            <a:r>
              <a:rPr lang="en-IN" spc="25" dirty="0"/>
              <a:t> </a:t>
            </a:r>
            <a:r>
              <a:rPr lang="en-IN" spc="-15" dirty="0"/>
              <a:t>1-13</a:t>
            </a:r>
          </a:p>
          <a:p>
            <a:pPr marL="178435" marR="598805" indent="0" algn="just">
              <a:lnSpc>
                <a:spcPct val="120000"/>
              </a:lnSpc>
              <a:spcBef>
                <a:spcPts val="1050"/>
              </a:spcBef>
              <a:buNone/>
              <a:tabLst>
                <a:tab pos="408305" algn="l"/>
                <a:tab pos="408940" algn="l"/>
              </a:tabLst>
            </a:pPr>
            <a:r>
              <a:rPr lang="en-IN" dirty="0"/>
              <a:t>[8] </a:t>
            </a:r>
            <a:r>
              <a:rPr lang="en-IN" spc="-15" dirty="0"/>
              <a:t>János </a:t>
            </a:r>
            <a:r>
              <a:rPr lang="en-IN" spc="-5" dirty="0" err="1"/>
              <a:t>Kátai,Ágnes</a:t>
            </a:r>
            <a:r>
              <a:rPr lang="en-IN" spc="-5" dirty="0"/>
              <a:t> </a:t>
            </a:r>
            <a:r>
              <a:rPr lang="en-IN" spc="-5" dirty="0" err="1"/>
              <a:t>Oláh</a:t>
            </a:r>
            <a:r>
              <a:rPr lang="en-IN" spc="-5" dirty="0"/>
              <a:t> </a:t>
            </a:r>
            <a:r>
              <a:rPr lang="en-IN" spc="-5" dirty="0" err="1"/>
              <a:t>Zsuposné,Magdolna</a:t>
            </a:r>
            <a:r>
              <a:rPr lang="en-IN" spc="-5" dirty="0"/>
              <a:t> </a:t>
            </a:r>
            <a:r>
              <a:rPr lang="en-IN" dirty="0" err="1"/>
              <a:t>Tállai,Tarek</a:t>
            </a:r>
            <a:r>
              <a:rPr lang="en-IN" dirty="0"/>
              <a:t> </a:t>
            </a:r>
            <a:r>
              <a:rPr lang="en-IN" spc="-5" dirty="0" err="1"/>
              <a:t>Alshaal</a:t>
            </a:r>
            <a:r>
              <a:rPr lang="en-IN" spc="-5" dirty="0"/>
              <a:t>, </a:t>
            </a:r>
            <a:r>
              <a:rPr lang="en-IN" spc="5" dirty="0"/>
              <a:t>“Would </a:t>
            </a:r>
            <a:r>
              <a:rPr lang="en-IN" spc="-10" dirty="0"/>
              <a:t>fertilization </a:t>
            </a:r>
            <a:r>
              <a:rPr lang="en-IN" spc="-5" dirty="0"/>
              <a:t>history </a:t>
            </a:r>
            <a:r>
              <a:rPr lang="en-IN" spc="5" dirty="0"/>
              <a:t>render </a:t>
            </a:r>
            <a:r>
              <a:rPr lang="en-IN" spc="15" dirty="0"/>
              <a:t>the </a:t>
            </a:r>
            <a:r>
              <a:rPr lang="en-IN" spc="-5" dirty="0"/>
              <a:t>soil microbial communities </a:t>
            </a:r>
            <a:r>
              <a:rPr lang="en-IN" spc="5" dirty="0"/>
              <a:t>and </a:t>
            </a:r>
            <a:r>
              <a:rPr lang="en-IN" dirty="0"/>
              <a:t>their </a:t>
            </a:r>
            <a:r>
              <a:rPr lang="en-IN" spc="-5" dirty="0"/>
              <a:t>activities </a:t>
            </a:r>
            <a:r>
              <a:rPr lang="en-IN" spc="5" dirty="0"/>
              <a:t>more </a:t>
            </a:r>
            <a:r>
              <a:rPr lang="en-IN" spc="-10" dirty="0"/>
              <a:t>resistant </a:t>
            </a:r>
            <a:r>
              <a:rPr lang="en-IN" dirty="0"/>
              <a:t>to </a:t>
            </a:r>
            <a:r>
              <a:rPr lang="en-IN" spc="-260" dirty="0"/>
              <a:t> </a:t>
            </a:r>
            <a:r>
              <a:rPr lang="en-IN" spc="-5" dirty="0"/>
              <a:t>rainfall</a:t>
            </a:r>
            <a:r>
              <a:rPr lang="en-IN" spc="10" dirty="0"/>
              <a:t> </a:t>
            </a:r>
            <a:r>
              <a:rPr lang="en-IN" spc="-5" dirty="0"/>
              <a:t>fluctuations?</a:t>
            </a:r>
            <a:r>
              <a:rPr lang="en-IN" spc="-30" dirty="0"/>
              <a:t> </a:t>
            </a:r>
            <a:r>
              <a:rPr lang="en-IN" spc="-5" dirty="0"/>
              <a:t>,”</a:t>
            </a:r>
            <a:r>
              <a:rPr lang="en-IN" spc="-15" dirty="0"/>
              <a:t> </a:t>
            </a:r>
            <a:r>
              <a:rPr lang="en-IN" spc="-5" dirty="0"/>
              <a:t>Ecotoxicology</a:t>
            </a:r>
            <a:r>
              <a:rPr lang="en-IN" spc="-15" dirty="0"/>
              <a:t> </a:t>
            </a:r>
            <a:r>
              <a:rPr lang="en-IN" spc="5" dirty="0"/>
              <a:t>and</a:t>
            </a:r>
            <a:r>
              <a:rPr lang="en-IN" spc="-15" dirty="0"/>
              <a:t> </a:t>
            </a:r>
            <a:r>
              <a:rPr lang="en-IN" spc="-5" dirty="0"/>
              <a:t>Environmental</a:t>
            </a:r>
            <a:r>
              <a:rPr lang="en-IN" spc="-65" dirty="0"/>
              <a:t> </a:t>
            </a:r>
            <a:r>
              <a:rPr lang="en-IN" dirty="0"/>
              <a:t>Safety,</a:t>
            </a:r>
            <a:r>
              <a:rPr lang="en-IN" spc="-35" dirty="0"/>
              <a:t> </a:t>
            </a:r>
            <a:r>
              <a:rPr lang="en-IN" dirty="0"/>
              <a:t>vol-201,</a:t>
            </a:r>
            <a:r>
              <a:rPr lang="en-IN" spc="-5" dirty="0"/>
              <a:t> </a:t>
            </a:r>
            <a:r>
              <a:rPr lang="en-IN" dirty="0"/>
              <a:t>2020,</a:t>
            </a:r>
            <a:r>
              <a:rPr lang="en-IN" spc="-35" dirty="0"/>
              <a:t> </a:t>
            </a:r>
            <a:r>
              <a:rPr lang="en-IN" spc="15" dirty="0"/>
              <a:t>PP.</a:t>
            </a:r>
            <a:r>
              <a:rPr lang="en-IN" spc="-35" dirty="0"/>
              <a:t> </a:t>
            </a:r>
            <a:r>
              <a:rPr lang="en-IN" spc="-15" dirty="0"/>
              <a:t>1-11</a:t>
            </a:r>
          </a:p>
          <a:p>
            <a:pPr marL="178435" indent="0" algn="just">
              <a:lnSpc>
                <a:spcPts val="1110"/>
              </a:lnSpc>
              <a:spcBef>
                <a:spcPts val="635"/>
              </a:spcBef>
              <a:buNone/>
              <a:tabLst>
                <a:tab pos="408305" algn="l"/>
                <a:tab pos="408940" algn="l"/>
              </a:tabLst>
            </a:pPr>
            <a:r>
              <a:rPr lang="en-IN" spc="-5" dirty="0"/>
              <a:t>[9]</a:t>
            </a:r>
            <a:r>
              <a:rPr lang="en-IN" spc="30" dirty="0"/>
              <a:t> </a:t>
            </a:r>
            <a:r>
              <a:rPr lang="en-IN" spc="-5" dirty="0"/>
              <a:t>Usman</a:t>
            </a:r>
            <a:r>
              <a:rPr lang="en-IN" spc="-25" dirty="0"/>
              <a:t> </a:t>
            </a:r>
            <a:r>
              <a:rPr lang="en-IN" dirty="0" err="1"/>
              <a:t>Ahmed,Jerry</a:t>
            </a:r>
            <a:r>
              <a:rPr lang="en-IN" spc="-35" dirty="0"/>
              <a:t> </a:t>
            </a:r>
            <a:r>
              <a:rPr lang="en-IN" spc="-5" dirty="0"/>
              <a:t>Chun-Wei</a:t>
            </a:r>
            <a:r>
              <a:rPr lang="en-IN" spc="25" dirty="0"/>
              <a:t> </a:t>
            </a:r>
            <a:r>
              <a:rPr lang="en-IN" spc="-10" dirty="0"/>
              <a:t>Lin,</a:t>
            </a:r>
            <a:r>
              <a:rPr lang="en-IN" spc="55" dirty="0"/>
              <a:t> </a:t>
            </a:r>
            <a:r>
              <a:rPr lang="en-IN" spc="-5" dirty="0"/>
              <a:t>Gautam</a:t>
            </a:r>
            <a:r>
              <a:rPr lang="en-IN" spc="-35" dirty="0"/>
              <a:t> </a:t>
            </a:r>
            <a:r>
              <a:rPr lang="en-IN" dirty="0" err="1"/>
              <a:t>Srivastava,Youcef</a:t>
            </a:r>
            <a:r>
              <a:rPr lang="en-IN" spc="-45" dirty="0"/>
              <a:t> </a:t>
            </a:r>
            <a:r>
              <a:rPr lang="en-IN" spc="-5" dirty="0" err="1"/>
              <a:t>Djenouri</a:t>
            </a:r>
            <a:r>
              <a:rPr lang="en-IN" dirty="0"/>
              <a:t> </a:t>
            </a:r>
            <a:r>
              <a:rPr lang="en-IN" spc="5" dirty="0"/>
              <a:t>,</a:t>
            </a:r>
            <a:r>
              <a:rPr lang="en-IN" dirty="0"/>
              <a:t> </a:t>
            </a:r>
            <a:r>
              <a:rPr lang="en-IN" spc="5" dirty="0"/>
              <a:t>“</a:t>
            </a:r>
            <a:r>
              <a:rPr lang="en-IN" spc="5" dirty="0">
                <a:solidFill>
                  <a:srgbClr val="111111"/>
                </a:solidFill>
              </a:rPr>
              <a:t>A</a:t>
            </a:r>
            <a:r>
              <a:rPr lang="en-IN" spc="-30" dirty="0">
                <a:solidFill>
                  <a:srgbClr val="111111"/>
                </a:solidFill>
              </a:rPr>
              <a:t> </a:t>
            </a:r>
            <a:r>
              <a:rPr lang="en-IN" dirty="0">
                <a:solidFill>
                  <a:srgbClr val="111111"/>
                </a:solidFill>
              </a:rPr>
              <a:t>nutrient</a:t>
            </a:r>
            <a:r>
              <a:rPr lang="en-IN" spc="-55" dirty="0">
                <a:solidFill>
                  <a:srgbClr val="111111"/>
                </a:solidFill>
              </a:rPr>
              <a:t> </a:t>
            </a:r>
            <a:r>
              <a:rPr lang="en-IN" spc="-5" dirty="0">
                <a:solidFill>
                  <a:srgbClr val="111111"/>
                </a:solidFill>
              </a:rPr>
              <a:t>recommendation system</a:t>
            </a:r>
            <a:r>
              <a:rPr lang="en-IN" spc="-15" dirty="0">
                <a:solidFill>
                  <a:srgbClr val="111111"/>
                </a:solidFill>
              </a:rPr>
              <a:t> </a:t>
            </a:r>
            <a:r>
              <a:rPr lang="en-IN" spc="20" dirty="0">
                <a:solidFill>
                  <a:srgbClr val="111111"/>
                </a:solidFill>
              </a:rPr>
              <a:t>for</a:t>
            </a:r>
            <a:r>
              <a:rPr lang="en-IN" spc="-40" dirty="0">
                <a:solidFill>
                  <a:srgbClr val="111111"/>
                </a:solidFill>
              </a:rPr>
              <a:t> </a:t>
            </a:r>
            <a:r>
              <a:rPr lang="en-IN" spc="-5" dirty="0">
                <a:solidFill>
                  <a:srgbClr val="111111"/>
                </a:solidFill>
              </a:rPr>
              <a:t>soil</a:t>
            </a:r>
            <a:r>
              <a:rPr lang="en-IN" spc="20" dirty="0">
                <a:solidFill>
                  <a:srgbClr val="111111"/>
                </a:solidFill>
              </a:rPr>
              <a:t> </a:t>
            </a:r>
            <a:r>
              <a:rPr lang="en-IN" spc="-10" dirty="0">
                <a:solidFill>
                  <a:srgbClr val="111111"/>
                </a:solidFill>
              </a:rPr>
              <a:t>fertilization</a:t>
            </a:r>
            <a:r>
              <a:rPr lang="en-IN" spc="-5" dirty="0">
                <a:solidFill>
                  <a:srgbClr val="111111"/>
                </a:solidFill>
              </a:rPr>
              <a:t> </a:t>
            </a:r>
            <a:r>
              <a:rPr lang="en-IN" dirty="0">
                <a:solidFill>
                  <a:srgbClr val="111111"/>
                </a:solidFill>
              </a:rPr>
              <a:t>based </a:t>
            </a:r>
            <a:r>
              <a:rPr lang="en-IN" spc="30" dirty="0">
                <a:solidFill>
                  <a:srgbClr val="111111"/>
                </a:solidFill>
              </a:rPr>
              <a:t>on</a:t>
            </a:r>
            <a:r>
              <a:rPr lang="en-IN" spc="-5" dirty="0">
                <a:solidFill>
                  <a:srgbClr val="111111"/>
                </a:solidFill>
              </a:rPr>
              <a:t> Evolutionary Computation</a:t>
            </a:r>
            <a:r>
              <a:rPr lang="en-IN" spc="-5" dirty="0"/>
              <a:t>,” c</a:t>
            </a:r>
            <a:r>
              <a:rPr lang="en-IN" dirty="0"/>
              <a:t>omputers</a:t>
            </a:r>
            <a:r>
              <a:rPr lang="en-IN" spc="-45" dirty="0"/>
              <a:t> </a:t>
            </a:r>
            <a:r>
              <a:rPr lang="en-IN" spc="5" dirty="0"/>
              <a:t>and</a:t>
            </a:r>
            <a:r>
              <a:rPr lang="en-IN" spc="-15" dirty="0"/>
              <a:t> </a:t>
            </a:r>
            <a:r>
              <a:rPr lang="en-IN" spc="-5" dirty="0"/>
              <a:t>Electronics</a:t>
            </a:r>
            <a:r>
              <a:rPr lang="en-IN" spc="-40" dirty="0"/>
              <a:t> </a:t>
            </a:r>
            <a:r>
              <a:rPr lang="en-IN" dirty="0"/>
              <a:t>in</a:t>
            </a:r>
            <a:r>
              <a:rPr lang="en-IN" spc="-15" dirty="0"/>
              <a:t> </a:t>
            </a:r>
            <a:r>
              <a:rPr lang="en-IN" spc="-5" dirty="0"/>
              <a:t>Agriculture,</a:t>
            </a:r>
            <a:r>
              <a:rPr lang="en-IN" spc="40" dirty="0"/>
              <a:t> </a:t>
            </a:r>
            <a:r>
              <a:rPr lang="en-IN" spc="-5" dirty="0"/>
              <a:t>vol-189,</a:t>
            </a:r>
            <a:r>
              <a:rPr lang="en-IN" spc="-10" dirty="0"/>
              <a:t> </a:t>
            </a:r>
            <a:r>
              <a:rPr lang="en-IN" dirty="0"/>
              <a:t>2021,</a:t>
            </a:r>
            <a:r>
              <a:rPr lang="en-IN" spc="-35" dirty="0"/>
              <a:t> </a:t>
            </a:r>
            <a:r>
              <a:rPr lang="en-IN" spc="15" dirty="0"/>
              <a:t>PP.</a:t>
            </a:r>
            <a:r>
              <a:rPr lang="en-IN" spc="-35" dirty="0"/>
              <a:t> </a:t>
            </a:r>
            <a:r>
              <a:rPr lang="en-IN" dirty="0"/>
              <a:t>1-7</a:t>
            </a:r>
          </a:p>
          <a:p>
            <a:pPr marL="178435" indent="0" algn="just">
              <a:lnSpc>
                <a:spcPts val="1110"/>
              </a:lnSpc>
              <a:spcBef>
                <a:spcPts val="635"/>
              </a:spcBef>
              <a:buNone/>
              <a:tabLst>
                <a:tab pos="408305" algn="l"/>
                <a:tab pos="408940" algn="l"/>
              </a:tabLst>
            </a:pPr>
            <a:r>
              <a:rPr lang="en-IN" dirty="0"/>
              <a:t>[10]</a:t>
            </a:r>
            <a:r>
              <a:rPr lang="en-IN" spc="-5" dirty="0"/>
              <a:t> </a:t>
            </a:r>
            <a:r>
              <a:rPr lang="en-IN" spc="-5" dirty="0" err="1">
                <a:solidFill>
                  <a:srgbClr val="000000"/>
                </a:solidFill>
              </a:rPr>
              <a:t>A.Hussein</a:t>
            </a:r>
            <a:r>
              <a:rPr lang="en-IN" spc="-5" dirty="0">
                <a:solidFill>
                  <a:srgbClr val="000000"/>
                </a:solidFill>
              </a:rPr>
              <a:t> </a:t>
            </a:r>
            <a:r>
              <a:rPr lang="en-IN" sz="3600" baseline="22222" dirty="0">
                <a:solidFill>
                  <a:srgbClr val="000000"/>
                </a:solidFill>
              </a:rPr>
              <a:t>,</a:t>
            </a:r>
            <a:r>
              <a:rPr lang="en-IN" sz="3600" spc="7" baseline="22222" dirty="0">
                <a:solidFill>
                  <a:srgbClr val="000000"/>
                </a:solidFill>
              </a:rPr>
              <a:t> </a:t>
            </a:r>
            <a:r>
              <a:rPr lang="en-IN" sz="3200" dirty="0">
                <a:solidFill>
                  <a:srgbClr val="000000"/>
                </a:solidFill>
              </a:rPr>
              <a:t>Diogenes</a:t>
            </a:r>
            <a:r>
              <a:rPr lang="en-IN" sz="3200" spc="-30" dirty="0">
                <a:solidFill>
                  <a:srgbClr val="000000"/>
                </a:solidFill>
              </a:rPr>
              <a:t> </a:t>
            </a:r>
            <a:r>
              <a:rPr lang="en-IN" sz="3200" dirty="0">
                <a:solidFill>
                  <a:srgbClr val="000000"/>
                </a:solidFill>
              </a:rPr>
              <a:t>L.</a:t>
            </a:r>
            <a:r>
              <a:rPr lang="en-IN" sz="3200" spc="5" dirty="0">
                <a:solidFill>
                  <a:srgbClr val="000000"/>
                </a:solidFill>
              </a:rPr>
              <a:t> </a:t>
            </a:r>
            <a:r>
              <a:rPr lang="en-IN" sz="3200" spc="-5" dirty="0" err="1">
                <a:solidFill>
                  <a:srgbClr val="000000"/>
                </a:solidFill>
              </a:rPr>
              <a:t>Antille</a:t>
            </a:r>
            <a:r>
              <a:rPr lang="en-IN" sz="3200" spc="5" dirty="0">
                <a:solidFill>
                  <a:srgbClr val="000000"/>
                </a:solidFill>
              </a:rPr>
              <a:t> ,</a:t>
            </a:r>
            <a:r>
              <a:rPr lang="en-IN" sz="3200" spc="-25" dirty="0">
                <a:solidFill>
                  <a:srgbClr val="000000"/>
                </a:solidFill>
              </a:rPr>
              <a:t> </a:t>
            </a:r>
            <a:r>
              <a:rPr lang="en-IN" sz="3200" spc="-5" dirty="0" err="1">
                <a:solidFill>
                  <a:srgbClr val="000000"/>
                </a:solidFill>
              </a:rPr>
              <a:t>Shreevatsa</a:t>
            </a:r>
            <a:r>
              <a:rPr lang="en-IN" sz="3200" spc="-20" dirty="0">
                <a:solidFill>
                  <a:srgbClr val="000000"/>
                </a:solidFill>
              </a:rPr>
              <a:t> </a:t>
            </a:r>
            <a:r>
              <a:rPr lang="en-IN" sz="3200" spc="5" dirty="0">
                <a:solidFill>
                  <a:srgbClr val="000000"/>
                </a:solidFill>
              </a:rPr>
              <a:t>Kodur</a:t>
            </a:r>
            <a:r>
              <a:rPr lang="en-IN" sz="3200" spc="200" dirty="0">
                <a:solidFill>
                  <a:srgbClr val="000000"/>
                </a:solidFill>
              </a:rPr>
              <a:t> </a:t>
            </a:r>
            <a:r>
              <a:rPr lang="en-IN" sz="3600" baseline="22222" dirty="0">
                <a:solidFill>
                  <a:srgbClr val="000000"/>
                </a:solidFill>
              </a:rPr>
              <a:t>,</a:t>
            </a:r>
            <a:r>
              <a:rPr lang="en-IN" sz="3600" spc="7" baseline="22222" dirty="0">
                <a:solidFill>
                  <a:srgbClr val="000000"/>
                </a:solidFill>
              </a:rPr>
              <a:t> </a:t>
            </a:r>
            <a:r>
              <a:rPr lang="en-IN" sz="3200" spc="-5" dirty="0" err="1">
                <a:solidFill>
                  <a:srgbClr val="000000"/>
                </a:solidFill>
              </a:rPr>
              <a:t>GuangnanChen,Jeff</a:t>
            </a:r>
            <a:r>
              <a:rPr lang="en-IN" sz="3200" spc="5" dirty="0">
                <a:solidFill>
                  <a:srgbClr val="000000"/>
                </a:solidFill>
              </a:rPr>
              <a:t> </a:t>
            </a:r>
            <a:r>
              <a:rPr lang="en-IN" sz="3200" spc="-5" dirty="0" err="1">
                <a:solidFill>
                  <a:srgbClr val="000000"/>
                </a:solidFill>
              </a:rPr>
              <a:t>N.Tullberg</a:t>
            </a:r>
            <a:r>
              <a:rPr lang="en-IN" sz="3200" spc="5" dirty="0">
                <a:solidFill>
                  <a:srgbClr val="000000"/>
                </a:solidFill>
              </a:rPr>
              <a:t> </a:t>
            </a:r>
            <a:r>
              <a:rPr lang="en-IN" sz="3200" spc="5" dirty="0"/>
              <a:t>,</a:t>
            </a:r>
            <a:r>
              <a:rPr lang="en-IN" sz="3200" dirty="0"/>
              <a:t> </a:t>
            </a:r>
            <a:r>
              <a:rPr lang="en-IN" sz="3200" spc="-5" dirty="0"/>
              <a:t>“</a:t>
            </a:r>
            <a:r>
              <a:rPr lang="en-IN" sz="3200" spc="-5" dirty="0">
                <a:solidFill>
                  <a:srgbClr val="505050"/>
                </a:solidFill>
              </a:rPr>
              <a:t>Controlled</a:t>
            </a:r>
            <a:r>
              <a:rPr lang="en-IN" sz="3200" dirty="0">
                <a:solidFill>
                  <a:srgbClr val="505050"/>
                </a:solidFill>
              </a:rPr>
              <a:t> </a:t>
            </a:r>
            <a:r>
              <a:rPr lang="en-IN" sz="3200" spc="-5" dirty="0">
                <a:solidFill>
                  <a:srgbClr val="505050"/>
                </a:solidFill>
              </a:rPr>
              <a:t>traffic</a:t>
            </a:r>
            <a:r>
              <a:rPr lang="en-IN" sz="3200" spc="-15" dirty="0">
                <a:solidFill>
                  <a:srgbClr val="505050"/>
                </a:solidFill>
              </a:rPr>
              <a:t> </a:t>
            </a:r>
            <a:r>
              <a:rPr lang="en-IN" sz="3200" dirty="0">
                <a:solidFill>
                  <a:srgbClr val="505050"/>
                </a:solidFill>
              </a:rPr>
              <a:t>farming</a:t>
            </a:r>
            <a:r>
              <a:rPr lang="en-IN" sz="3200" spc="-5" dirty="0">
                <a:solidFill>
                  <a:srgbClr val="505050"/>
                </a:solidFill>
              </a:rPr>
              <a:t> effects</a:t>
            </a:r>
            <a:r>
              <a:rPr lang="en-IN" sz="3200" spc="40" dirty="0">
                <a:solidFill>
                  <a:srgbClr val="505050"/>
                </a:solidFill>
              </a:rPr>
              <a:t> </a:t>
            </a:r>
            <a:r>
              <a:rPr lang="en-IN" sz="3200" spc="-10" dirty="0">
                <a:solidFill>
                  <a:srgbClr val="505050"/>
                </a:solidFill>
              </a:rPr>
              <a:t>on</a:t>
            </a:r>
            <a:r>
              <a:rPr lang="en-IN" sz="3200" spc="-5" dirty="0">
                <a:solidFill>
                  <a:srgbClr val="505050"/>
                </a:solidFill>
              </a:rPr>
              <a:t> productivity</a:t>
            </a:r>
            <a:r>
              <a:rPr lang="en-IN" sz="3200" dirty="0">
                <a:solidFill>
                  <a:srgbClr val="505050"/>
                </a:solidFill>
              </a:rPr>
              <a:t> </a:t>
            </a:r>
            <a:r>
              <a:rPr lang="en-IN" sz="3200" spc="-10" dirty="0">
                <a:solidFill>
                  <a:srgbClr val="505050"/>
                </a:solidFill>
              </a:rPr>
              <a:t>of</a:t>
            </a:r>
            <a:r>
              <a:rPr lang="en-IN" sz="3200" spc="30" dirty="0">
                <a:solidFill>
                  <a:srgbClr val="505050"/>
                </a:solidFill>
              </a:rPr>
              <a:t> </a:t>
            </a:r>
            <a:r>
              <a:rPr lang="en-IN" sz="3200" dirty="0">
                <a:solidFill>
                  <a:srgbClr val="505050"/>
                </a:solidFill>
              </a:rPr>
              <a:t>grain</a:t>
            </a:r>
            <a:r>
              <a:rPr lang="en-IN" sz="3200" spc="-5" dirty="0">
                <a:solidFill>
                  <a:srgbClr val="505050"/>
                </a:solidFill>
              </a:rPr>
              <a:t> sorghum,</a:t>
            </a:r>
            <a:r>
              <a:rPr lang="en-IN" sz="3200" spc="-25" dirty="0">
                <a:solidFill>
                  <a:srgbClr val="505050"/>
                </a:solidFill>
              </a:rPr>
              <a:t> </a:t>
            </a:r>
            <a:r>
              <a:rPr lang="en-IN" sz="3200" spc="-5" dirty="0">
                <a:solidFill>
                  <a:srgbClr val="505050"/>
                </a:solidFill>
              </a:rPr>
              <a:t>rainfall</a:t>
            </a:r>
            <a:r>
              <a:rPr lang="en-IN" sz="3200" spc="20" dirty="0">
                <a:solidFill>
                  <a:srgbClr val="505050"/>
                </a:solidFill>
              </a:rPr>
              <a:t> </a:t>
            </a:r>
            <a:r>
              <a:rPr lang="en-IN" sz="3200" spc="5" dirty="0">
                <a:solidFill>
                  <a:srgbClr val="505050"/>
                </a:solidFill>
              </a:rPr>
              <a:t>and </a:t>
            </a:r>
            <a:r>
              <a:rPr lang="en-IN" spc="-10" dirty="0">
                <a:solidFill>
                  <a:srgbClr val="505050"/>
                </a:solidFill>
              </a:rPr>
              <a:t>fertiliser</a:t>
            </a:r>
            <a:r>
              <a:rPr lang="en-IN" spc="25" dirty="0">
                <a:solidFill>
                  <a:srgbClr val="505050"/>
                </a:solidFill>
              </a:rPr>
              <a:t> </a:t>
            </a:r>
            <a:r>
              <a:rPr lang="en-IN" spc="-10" dirty="0">
                <a:solidFill>
                  <a:srgbClr val="505050"/>
                </a:solidFill>
              </a:rPr>
              <a:t>nitrogen</a:t>
            </a:r>
            <a:r>
              <a:rPr lang="en-IN" spc="-5" dirty="0">
                <a:solidFill>
                  <a:srgbClr val="505050"/>
                </a:solidFill>
              </a:rPr>
              <a:t> </a:t>
            </a:r>
            <a:r>
              <a:rPr lang="en-IN" dirty="0">
                <a:solidFill>
                  <a:srgbClr val="505050"/>
                </a:solidFill>
              </a:rPr>
              <a:t>use</a:t>
            </a:r>
            <a:r>
              <a:rPr lang="en-IN" spc="60" dirty="0">
                <a:solidFill>
                  <a:srgbClr val="505050"/>
                </a:solidFill>
              </a:rPr>
              <a:t> </a:t>
            </a:r>
            <a:r>
              <a:rPr lang="en-IN" spc="-10" dirty="0">
                <a:solidFill>
                  <a:srgbClr val="505050"/>
                </a:solidFill>
              </a:rPr>
              <a:t>efficiency</a:t>
            </a:r>
            <a:r>
              <a:rPr lang="en-IN" spc="-10" dirty="0"/>
              <a:t>,”</a:t>
            </a:r>
            <a:r>
              <a:rPr lang="en-IN" spc="-5" dirty="0"/>
              <a:t> </a:t>
            </a:r>
            <a:r>
              <a:rPr lang="en-IN" dirty="0"/>
              <a:t>Journal</a:t>
            </a:r>
            <a:r>
              <a:rPr lang="en-IN" spc="30" dirty="0"/>
              <a:t> </a:t>
            </a:r>
            <a:r>
              <a:rPr lang="en-IN" spc="-10" dirty="0"/>
              <a:t>of</a:t>
            </a:r>
            <a:r>
              <a:rPr lang="en-IN" spc="40" dirty="0"/>
              <a:t> </a:t>
            </a:r>
            <a:r>
              <a:rPr lang="en-IN" spc="-10" dirty="0"/>
              <a:t>Agriculture</a:t>
            </a:r>
            <a:r>
              <a:rPr lang="en-IN" spc="65" dirty="0"/>
              <a:t> </a:t>
            </a:r>
            <a:r>
              <a:rPr lang="en-IN" spc="-20" dirty="0"/>
              <a:t>and</a:t>
            </a:r>
            <a:r>
              <a:rPr lang="en-IN" dirty="0"/>
              <a:t> </a:t>
            </a:r>
            <a:r>
              <a:rPr lang="en-IN" spc="5" dirty="0"/>
              <a:t>Food</a:t>
            </a:r>
            <a:r>
              <a:rPr lang="en-IN" dirty="0"/>
              <a:t> Research,</a:t>
            </a:r>
            <a:r>
              <a:rPr lang="en-IN" spc="-20" dirty="0"/>
              <a:t> </a:t>
            </a:r>
            <a:r>
              <a:rPr lang="en-IN" spc="-15" dirty="0"/>
              <a:t>vol-3,</a:t>
            </a:r>
            <a:r>
              <a:rPr lang="en-IN" spc="5" dirty="0"/>
              <a:t> </a:t>
            </a:r>
            <a:r>
              <a:rPr lang="en-IN" dirty="0"/>
              <a:t>2021,</a:t>
            </a:r>
            <a:r>
              <a:rPr lang="en-IN" spc="-25" dirty="0"/>
              <a:t> </a:t>
            </a:r>
            <a:r>
              <a:rPr lang="en-IN" spc="15" dirty="0"/>
              <a:t>PP.</a:t>
            </a:r>
            <a:r>
              <a:rPr lang="en-IN" spc="-20" dirty="0"/>
              <a:t> 1-17</a:t>
            </a:r>
          </a:p>
          <a:p>
            <a:pPr marL="178435" indent="0" algn="just">
              <a:lnSpc>
                <a:spcPts val="1110"/>
              </a:lnSpc>
              <a:spcBef>
                <a:spcPts val="630"/>
              </a:spcBef>
              <a:buNone/>
              <a:tabLst>
                <a:tab pos="408305" algn="l"/>
                <a:tab pos="408940" algn="l"/>
              </a:tabLst>
            </a:pPr>
            <a:r>
              <a:rPr lang="en-IN" spc="-5" dirty="0"/>
              <a:t>[11]</a:t>
            </a:r>
            <a:r>
              <a:rPr lang="en-IN" spc="40" dirty="0"/>
              <a:t> </a:t>
            </a:r>
            <a:r>
              <a:rPr lang="en-IN" dirty="0" err="1">
                <a:solidFill>
                  <a:srgbClr val="000000"/>
                </a:solidFill>
              </a:rPr>
              <a:t>Zujiao</a:t>
            </a:r>
            <a:r>
              <a:rPr lang="en-IN" spc="25" dirty="0">
                <a:solidFill>
                  <a:srgbClr val="000000"/>
                </a:solidFill>
              </a:rPr>
              <a:t> </a:t>
            </a:r>
            <a:r>
              <a:rPr lang="en-IN" spc="5" dirty="0">
                <a:solidFill>
                  <a:srgbClr val="000000"/>
                </a:solidFill>
              </a:rPr>
              <a:t>Shi,</a:t>
            </a:r>
            <a:r>
              <a:rPr lang="en-IN" spc="10" dirty="0">
                <a:solidFill>
                  <a:srgbClr val="000000"/>
                </a:solidFill>
              </a:rPr>
              <a:t> </a:t>
            </a:r>
            <a:r>
              <a:rPr lang="en-IN" spc="-5" dirty="0" err="1">
                <a:solidFill>
                  <a:srgbClr val="000000"/>
                </a:solidFill>
              </a:rPr>
              <a:t>Donghua</a:t>
            </a:r>
            <a:r>
              <a:rPr lang="en-IN" spc="70" dirty="0">
                <a:solidFill>
                  <a:srgbClr val="000000"/>
                </a:solidFill>
              </a:rPr>
              <a:t> </a:t>
            </a:r>
            <a:r>
              <a:rPr lang="en-IN" spc="-10" dirty="0">
                <a:solidFill>
                  <a:srgbClr val="000000"/>
                </a:solidFill>
              </a:rPr>
              <a:t>Liu,</a:t>
            </a:r>
            <a:r>
              <a:rPr lang="en-IN" spc="75" dirty="0">
                <a:solidFill>
                  <a:srgbClr val="000000"/>
                </a:solidFill>
              </a:rPr>
              <a:t> </a:t>
            </a:r>
            <a:r>
              <a:rPr lang="en-IN" spc="5" dirty="0">
                <a:solidFill>
                  <a:srgbClr val="000000"/>
                </a:solidFill>
              </a:rPr>
              <a:t>Miao</a:t>
            </a:r>
            <a:r>
              <a:rPr lang="en-IN" dirty="0">
                <a:solidFill>
                  <a:srgbClr val="000000"/>
                </a:solidFill>
              </a:rPr>
              <a:t> </a:t>
            </a:r>
            <a:r>
              <a:rPr lang="en-IN" spc="-10" dirty="0">
                <a:solidFill>
                  <a:srgbClr val="000000"/>
                </a:solidFill>
              </a:rPr>
              <a:t>Liu,</a:t>
            </a:r>
            <a:r>
              <a:rPr lang="en-IN" spc="70" dirty="0">
                <a:solidFill>
                  <a:srgbClr val="000000"/>
                </a:solidFill>
              </a:rPr>
              <a:t> </a:t>
            </a:r>
            <a:r>
              <a:rPr lang="en-IN" spc="-10" dirty="0">
                <a:solidFill>
                  <a:srgbClr val="000000"/>
                </a:solidFill>
              </a:rPr>
              <a:t>Muhammad</a:t>
            </a:r>
            <a:r>
              <a:rPr lang="en-IN" spc="75" dirty="0">
                <a:solidFill>
                  <a:srgbClr val="000000"/>
                </a:solidFill>
              </a:rPr>
              <a:t> </a:t>
            </a:r>
            <a:r>
              <a:rPr lang="en-IN" spc="-10" dirty="0">
                <a:solidFill>
                  <a:srgbClr val="000000"/>
                </a:solidFill>
              </a:rPr>
              <a:t>Bilal</a:t>
            </a:r>
            <a:r>
              <a:rPr lang="en-IN" spc="60" dirty="0">
                <a:solidFill>
                  <a:srgbClr val="000000"/>
                </a:solidFill>
              </a:rPr>
              <a:t> </a:t>
            </a:r>
            <a:r>
              <a:rPr lang="en-IN" dirty="0">
                <a:solidFill>
                  <a:srgbClr val="000000"/>
                </a:solidFill>
              </a:rPr>
              <a:t>Hafeez,</a:t>
            </a:r>
            <a:r>
              <a:rPr lang="en-IN" spc="10" dirty="0">
                <a:solidFill>
                  <a:srgbClr val="000000"/>
                </a:solidFill>
              </a:rPr>
              <a:t> </a:t>
            </a:r>
            <a:r>
              <a:rPr lang="en-IN" dirty="0" err="1">
                <a:solidFill>
                  <a:srgbClr val="000000"/>
                </a:solidFill>
              </a:rPr>
              <a:t>Pengfei</a:t>
            </a:r>
            <a:r>
              <a:rPr lang="en-IN" spc="15" dirty="0">
                <a:solidFill>
                  <a:srgbClr val="000000"/>
                </a:solidFill>
              </a:rPr>
              <a:t> </a:t>
            </a:r>
            <a:r>
              <a:rPr lang="en-IN" spc="5" dirty="0">
                <a:solidFill>
                  <a:srgbClr val="000000"/>
                </a:solidFill>
              </a:rPr>
              <a:t>Wen,</a:t>
            </a:r>
            <a:r>
              <a:rPr lang="en-IN" spc="30" dirty="0">
                <a:solidFill>
                  <a:srgbClr val="000000"/>
                </a:solidFill>
              </a:rPr>
              <a:t> </a:t>
            </a:r>
            <a:r>
              <a:rPr lang="en-IN" dirty="0" err="1">
                <a:solidFill>
                  <a:srgbClr val="000000"/>
                </a:solidFill>
              </a:rPr>
              <a:t>Xiaoli</a:t>
            </a:r>
            <a:r>
              <a:rPr lang="en-IN" spc="5" dirty="0">
                <a:solidFill>
                  <a:srgbClr val="000000"/>
                </a:solidFill>
              </a:rPr>
              <a:t> </a:t>
            </a:r>
            <a:r>
              <a:rPr lang="en-IN" dirty="0">
                <a:solidFill>
                  <a:srgbClr val="000000"/>
                </a:solidFill>
              </a:rPr>
              <a:t>Wang,</a:t>
            </a:r>
            <a:r>
              <a:rPr lang="en-IN" spc="35" dirty="0">
                <a:solidFill>
                  <a:srgbClr val="000000"/>
                </a:solidFill>
              </a:rPr>
              <a:t> </a:t>
            </a:r>
            <a:r>
              <a:rPr lang="en-IN" spc="-5" dirty="0">
                <a:solidFill>
                  <a:srgbClr val="000000"/>
                </a:solidFill>
              </a:rPr>
              <a:t>Rui</a:t>
            </a:r>
            <a:r>
              <a:rPr lang="en-IN" spc="55" dirty="0">
                <a:solidFill>
                  <a:srgbClr val="000000"/>
                </a:solidFill>
              </a:rPr>
              <a:t> </a:t>
            </a:r>
            <a:r>
              <a:rPr lang="en-IN" spc="-5" dirty="0">
                <a:solidFill>
                  <a:srgbClr val="000000"/>
                </a:solidFill>
              </a:rPr>
              <a:t>Wang,</a:t>
            </a:r>
            <a:r>
              <a:rPr lang="en-IN" spc="55" dirty="0">
                <a:solidFill>
                  <a:srgbClr val="000000"/>
                </a:solidFill>
              </a:rPr>
              <a:t> </a:t>
            </a:r>
            <a:r>
              <a:rPr lang="en-IN" dirty="0" err="1">
                <a:solidFill>
                  <a:srgbClr val="000000"/>
                </a:solidFill>
              </a:rPr>
              <a:t>Xudong</a:t>
            </a:r>
            <a:r>
              <a:rPr lang="en-IN" spc="40" dirty="0">
                <a:solidFill>
                  <a:srgbClr val="000000"/>
                </a:solidFill>
              </a:rPr>
              <a:t> </a:t>
            </a:r>
            <a:r>
              <a:rPr lang="en-IN" spc="5" dirty="0">
                <a:solidFill>
                  <a:srgbClr val="000000"/>
                </a:solidFill>
              </a:rPr>
              <a:t>Zhang,</a:t>
            </a:r>
            <a:r>
              <a:rPr lang="en-IN" spc="10" dirty="0">
                <a:solidFill>
                  <a:srgbClr val="000000"/>
                </a:solidFill>
              </a:rPr>
              <a:t> </a:t>
            </a:r>
            <a:r>
              <a:rPr lang="en-IN" dirty="0">
                <a:solidFill>
                  <a:srgbClr val="000000"/>
                </a:solidFill>
              </a:rPr>
              <a:t>Jun</a:t>
            </a:r>
            <a:r>
              <a:rPr lang="en-IN" spc="40" dirty="0">
                <a:solidFill>
                  <a:srgbClr val="000000"/>
                </a:solidFill>
              </a:rPr>
              <a:t> </a:t>
            </a:r>
            <a:r>
              <a:rPr lang="en-IN" spc="5" dirty="0">
                <a:solidFill>
                  <a:srgbClr val="000000"/>
                </a:solidFill>
              </a:rPr>
              <a:t>Li</a:t>
            </a:r>
            <a:r>
              <a:rPr lang="en-IN" spc="35" dirty="0">
                <a:solidFill>
                  <a:srgbClr val="000000"/>
                </a:solidFill>
              </a:rPr>
              <a:t> </a:t>
            </a:r>
            <a:r>
              <a:rPr lang="en-IN" spc="5" dirty="0"/>
              <a:t>,</a:t>
            </a:r>
            <a:r>
              <a:rPr lang="en-IN" spc="50" dirty="0"/>
              <a:t> </a:t>
            </a:r>
            <a:r>
              <a:rPr lang="en-IN" spc="-10" dirty="0"/>
              <a:t>“</a:t>
            </a:r>
            <a:r>
              <a:rPr lang="en-IN" spc="-10" dirty="0">
                <a:solidFill>
                  <a:srgbClr val="505050"/>
                </a:solidFill>
              </a:rPr>
              <a:t>Optimized</a:t>
            </a:r>
            <a:r>
              <a:rPr lang="en-IN" spc="70" dirty="0">
                <a:solidFill>
                  <a:srgbClr val="505050"/>
                </a:solidFill>
              </a:rPr>
              <a:t> </a:t>
            </a:r>
            <a:r>
              <a:rPr lang="en-IN" spc="-10" dirty="0">
                <a:solidFill>
                  <a:srgbClr val="505050"/>
                </a:solidFill>
              </a:rPr>
              <a:t>fertilizer</a:t>
            </a:r>
            <a:r>
              <a:rPr lang="en-IN" spc="55" dirty="0">
                <a:solidFill>
                  <a:srgbClr val="505050"/>
                </a:solidFill>
              </a:rPr>
              <a:t> </a:t>
            </a:r>
            <a:r>
              <a:rPr lang="en-IN" spc="-5" dirty="0">
                <a:solidFill>
                  <a:srgbClr val="505050"/>
                </a:solidFill>
              </a:rPr>
              <a:t>recommendation</a:t>
            </a:r>
            <a:r>
              <a:rPr lang="en-IN" spc="35" dirty="0">
                <a:solidFill>
                  <a:srgbClr val="505050"/>
                </a:solidFill>
              </a:rPr>
              <a:t> </a:t>
            </a:r>
            <a:r>
              <a:rPr lang="en-IN" dirty="0">
                <a:solidFill>
                  <a:srgbClr val="505050"/>
                </a:solidFill>
              </a:rPr>
              <a:t>method </a:t>
            </a:r>
            <a:r>
              <a:rPr lang="en-IN" spc="-5" dirty="0">
                <a:solidFill>
                  <a:srgbClr val="505050"/>
                </a:solidFill>
              </a:rPr>
              <a:t>for</a:t>
            </a:r>
            <a:r>
              <a:rPr lang="en-IN" dirty="0">
                <a:solidFill>
                  <a:srgbClr val="505050"/>
                </a:solidFill>
              </a:rPr>
              <a:t> nitrate</a:t>
            </a:r>
            <a:r>
              <a:rPr lang="en-IN" spc="-30" dirty="0">
                <a:solidFill>
                  <a:srgbClr val="505050"/>
                </a:solidFill>
              </a:rPr>
              <a:t> </a:t>
            </a:r>
            <a:r>
              <a:rPr lang="en-IN" dirty="0">
                <a:solidFill>
                  <a:srgbClr val="505050"/>
                </a:solidFill>
              </a:rPr>
              <a:t>residue</a:t>
            </a:r>
            <a:r>
              <a:rPr lang="en-IN" spc="-30" dirty="0">
                <a:solidFill>
                  <a:srgbClr val="505050"/>
                </a:solidFill>
              </a:rPr>
              <a:t> </a:t>
            </a:r>
            <a:r>
              <a:rPr lang="en-IN" spc="-10" dirty="0">
                <a:solidFill>
                  <a:srgbClr val="505050"/>
                </a:solidFill>
              </a:rPr>
              <a:t>control</a:t>
            </a:r>
            <a:r>
              <a:rPr lang="en-IN" spc="20" dirty="0">
                <a:solidFill>
                  <a:srgbClr val="505050"/>
                </a:solidFill>
              </a:rPr>
              <a:t> </a:t>
            </a:r>
            <a:r>
              <a:rPr lang="en-IN" dirty="0">
                <a:solidFill>
                  <a:srgbClr val="505050"/>
                </a:solidFill>
              </a:rPr>
              <a:t>in</a:t>
            </a:r>
            <a:r>
              <a:rPr lang="en-IN" spc="-10" dirty="0">
                <a:solidFill>
                  <a:srgbClr val="505050"/>
                </a:solidFill>
              </a:rPr>
              <a:t> </a:t>
            </a:r>
            <a:r>
              <a:rPr lang="en-IN" spc="10" dirty="0">
                <a:solidFill>
                  <a:srgbClr val="505050"/>
                </a:solidFill>
              </a:rPr>
              <a:t>a</a:t>
            </a:r>
            <a:r>
              <a:rPr lang="en-IN" spc="-10" dirty="0">
                <a:solidFill>
                  <a:srgbClr val="505050"/>
                </a:solidFill>
              </a:rPr>
              <a:t> </a:t>
            </a:r>
            <a:r>
              <a:rPr lang="en-IN" spc="-5" dirty="0">
                <a:solidFill>
                  <a:srgbClr val="505050"/>
                </a:solidFill>
              </a:rPr>
              <a:t>wheat–maize</a:t>
            </a:r>
            <a:r>
              <a:rPr lang="en-IN" spc="25" dirty="0">
                <a:solidFill>
                  <a:srgbClr val="505050"/>
                </a:solidFill>
              </a:rPr>
              <a:t> </a:t>
            </a:r>
            <a:r>
              <a:rPr lang="en-IN" spc="-5" dirty="0">
                <a:solidFill>
                  <a:srgbClr val="505050"/>
                </a:solidFill>
              </a:rPr>
              <a:t>double</a:t>
            </a:r>
            <a:r>
              <a:rPr lang="en-IN" spc="20" dirty="0">
                <a:solidFill>
                  <a:srgbClr val="505050"/>
                </a:solidFill>
              </a:rPr>
              <a:t> </a:t>
            </a:r>
            <a:r>
              <a:rPr lang="en-IN" dirty="0">
                <a:solidFill>
                  <a:srgbClr val="505050"/>
                </a:solidFill>
              </a:rPr>
              <a:t>cropping</a:t>
            </a:r>
            <a:r>
              <a:rPr lang="en-IN" spc="-30" dirty="0">
                <a:solidFill>
                  <a:srgbClr val="505050"/>
                </a:solidFill>
              </a:rPr>
              <a:t> </a:t>
            </a:r>
            <a:r>
              <a:rPr lang="en-IN" spc="-5" dirty="0">
                <a:solidFill>
                  <a:srgbClr val="505050"/>
                </a:solidFill>
              </a:rPr>
              <a:t>system</a:t>
            </a:r>
            <a:r>
              <a:rPr lang="en-IN" dirty="0">
                <a:solidFill>
                  <a:srgbClr val="505050"/>
                </a:solidFill>
              </a:rPr>
              <a:t> in</a:t>
            </a:r>
            <a:r>
              <a:rPr lang="en-IN" spc="-10" dirty="0">
                <a:solidFill>
                  <a:srgbClr val="505050"/>
                </a:solidFill>
              </a:rPr>
              <a:t> </a:t>
            </a:r>
            <a:r>
              <a:rPr lang="en-IN" spc="-5" dirty="0">
                <a:solidFill>
                  <a:srgbClr val="505050"/>
                </a:solidFill>
              </a:rPr>
              <a:t>dryland</a:t>
            </a:r>
            <a:r>
              <a:rPr lang="en-IN" spc="10" dirty="0">
                <a:solidFill>
                  <a:srgbClr val="505050"/>
                </a:solidFill>
              </a:rPr>
              <a:t> </a:t>
            </a:r>
            <a:r>
              <a:rPr lang="en-IN" spc="-5" dirty="0">
                <a:solidFill>
                  <a:srgbClr val="505050"/>
                </a:solidFill>
              </a:rPr>
              <a:t>farming</a:t>
            </a:r>
            <a:r>
              <a:rPr lang="en-IN" spc="-20" dirty="0">
                <a:solidFill>
                  <a:srgbClr val="505050"/>
                </a:solidFill>
              </a:rPr>
              <a:t> </a:t>
            </a:r>
            <a:r>
              <a:rPr lang="en-IN" dirty="0"/>
              <a:t>,”</a:t>
            </a:r>
            <a:r>
              <a:rPr lang="en-IN" spc="-5" dirty="0"/>
              <a:t> </a:t>
            </a:r>
            <a:r>
              <a:rPr lang="en-IN" dirty="0"/>
              <a:t>Field</a:t>
            </a:r>
            <a:r>
              <a:rPr lang="en-IN" spc="-35" dirty="0"/>
              <a:t> </a:t>
            </a:r>
            <a:r>
              <a:rPr lang="en-IN" spc="-5" dirty="0"/>
              <a:t>Crops</a:t>
            </a:r>
            <a:r>
              <a:rPr lang="en-IN" spc="15" dirty="0"/>
              <a:t> </a:t>
            </a:r>
            <a:r>
              <a:rPr lang="en-IN" spc="-5" dirty="0"/>
              <a:t>Research</a:t>
            </a:r>
            <a:r>
              <a:rPr lang="en-IN" spc="25" dirty="0"/>
              <a:t> </a:t>
            </a:r>
            <a:r>
              <a:rPr lang="en-IN" spc="5" dirty="0"/>
              <a:t>,</a:t>
            </a:r>
            <a:r>
              <a:rPr lang="en-IN" spc="-5" dirty="0"/>
              <a:t> vol-271, 2021,</a:t>
            </a:r>
            <a:r>
              <a:rPr lang="en-IN" dirty="0"/>
              <a:t> PP.</a:t>
            </a:r>
            <a:r>
              <a:rPr lang="en-IN" spc="-5" dirty="0"/>
              <a:t> </a:t>
            </a:r>
            <a:r>
              <a:rPr lang="en-IN" spc="-15" dirty="0"/>
              <a:t>1-10</a:t>
            </a:r>
          </a:p>
          <a:p>
            <a:pPr marL="342900" lvl="0" indent="-139700" algn="l" rtl="0">
              <a:spcBef>
                <a:spcPts val="640"/>
              </a:spcBef>
              <a:spcAft>
                <a:spcPts val="0"/>
              </a:spcAft>
              <a:buClr>
                <a:schemeClr val="dk1"/>
              </a:buClr>
              <a:buSzPct val="100000"/>
              <a:buNone/>
            </a:pPr>
            <a:endParaRPr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278" name="Google Shape;278;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32500" lnSpcReduction="20000"/>
          </a:bodyPr>
          <a:lstStyle/>
          <a:p>
            <a:pPr marL="12065" indent="0">
              <a:lnSpc>
                <a:spcPts val="1320"/>
              </a:lnSpc>
              <a:spcBef>
                <a:spcPts val="100"/>
              </a:spcBef>
              <a:buNone/>
              <a:tabLst>
                <a:tab pos="241300" algn="l"/>
                <a:tab pos="241935" algn="l"/>
              </a:tabLst>
            </a:pPr>
            <a:r>
              <a:rPr lang="en-IN" sz="3200" spc="-5" dirty="0">
                <a:solidFill>
                  <a:srgbClr val="404040"/>
                </a:solidFill>
                <a:latin typeface="Times New Roman"/>
                <a:cs typeface="Times New Roman"/>
              </a:rPr>
              <a:t>[12]</a:t>
            </a:r>
            <a:r>
              <a:rPr lang="en-IN" sz="3200" spc="250" dirty="0">
                <a:solidFill>
                  <a:srgbClr val="404040"/>
                </a:solidFill>
                <a:latin typeface="Times New Roman"/>
                <a:cs typeface="Times New Roman"/>
              </a:rPr>
              <a:t> </a:t>
            </a:r>
            <a:r>
              <a:rPr lang="en-IN" sz="3200" spc="5" dirty="0" err="1">
                <a:latin typeface="Times New Roman"/>
                <a:cs typeface="Times New Roman"/>
              </a:rPr>
              <a:t>Janmejay</a:t>
            </a:r>
            <a:r>
              <a:rPr lang="en-IN" sz="3200" spc="215" dirty="0">
                <a:latin typeface="Times New Roman"/>
                <a:cs typeface="Times New Roman"/>
              </a:rPr>
              <a:t> </a:t>
            </a:r>
            <a:r>
              <a:rPr lang="en-IN" sz="3200" spc="5" dirty="0">
                <a:latin typeface="Times New Roman"/>
                <a:cs typeface="Times New Roman"/>
              </a:rPr>
              <a:t>Pant,</a:t>
            </a:r>
            <a:r>
              <a:rPr lang="en-IN" sz="3200" spc="220" dirty="0">
                <a:latin typeface="Times New Roman"/>
                <a:cs typeface="Times New Roman"/>
              </a:rPr>
              <a:t> </a:t>
            </a:r>
            <a:r>
              <a:rPr lang="en-IN" sz="3200" spc="-5" dirty="0">
                <a:latin typeface="Times New Roman"/>
                <a:cs typeface="Times New Roman"/>
              </a:rPr>
              <a:t>R.P.</a:t>
            </a:r>
            <a:r>
              <a:rPr lang="en-IN" sz="3200" spc="254" dirty="0">
                <a:latin typeface="Times New Roman"/>
                <a:cs typeface="Times New Roman"/>
              </a:rPr>
              <a:t> </a:t>
            </a:r>
            <a:r>
              <a:rPr lang="en-IN" sz="3200" spc="5" dirty="0">
                <a:latin typeface="Times New Roman"/>
                <a:cs typeface="Times New Roman"/>
              </a:rPr>
              <a:t>Pant,</a:t>
            </a:r>
            <a:r>
              <a:rPr lang="en-IN" sz="3200" spc="220" dirty="0">
                <a:latin typeface="Times New Roman"/>
                <a:cs typeface="Times New Roman"/>
              </a:rPr>
              <a:t> </a:t>
            </a:r>
            <a:r>
              <a:rPr lang="en-IN" sz="3200" spc="-10" dirty="0">
                <a:latin typeface="Times New Roman"/>
                <a:cs typeface="Times New Roman"/>
              </a:rPr>
              <a:t>Manoj</a:t>
            </a:r>
            <a:r>
              <a:rPr lang="en-IN" sz="3200" spc="285" dirty="0">
                <a:latin typeface="Times New Roman"/>
                <a:cs typeface="Times New Roman"/>
              </a:rPr>
              <a:t> </a:t>
            </a:r>
            <a:r>
              <a:rPr lang="en-IN" sz="3200" spc="-5" dirty="0">
                <a:latin typeface="Times New Roman"/>
                <a:cs typeface="Times New Roman"/>
              </a:rPr>
              <a:t>Kumar</a:t>
            </a:r>
            <a:r>
              <a:rPr lang="en-IN" sz="3200" spc="270" dirty="0">
                <a:latin typeface="Times New Roman"/>
                <a:cs typeface="Times New Roman"/>
              </a:rPr>
              <a:t> </a:t>
            </a:r>
            <a:r>
              <a:rPr lang="en-IN" sz="3200" spc="-5" dirty="0">
                <a:latin typeface="Times New Roman"/>
                <a:cs typeface="Times New Roman"/>
              </a:rPr>
              <a:t>Singh,</a:t>
            </a:r>
            <a:r>
              <a:rPr lang="en-IN" sz="3200" spc="280" dirty="0">
                <a:latin typeface="Times New Roman"/>
                <a:cs typeface="Times New Roman"/>
              </a:rPr>
              <a:t> </a:t>
            </a:r>
            <a:r>
              <a:rPr lang="en-IN" sz="3200" spc="-5" dirty="0">
                <a:latin typeface="Times New Roman"/>
                <a:cs typeface="Times New Roman"/>
              </a:rPr>
              <a:t>Devesh</a:t>
            </a:r>
            <a:r>
              <a:rPr lang="en-IN" sz="3200" spc="260" dirty="0">
                <a:latin typeface="Times New Roman"/>
                <a:cs typeface="Times New Roman"/>
              </a:rPr>
              <a:t> </a:t>
            </a:r>
            <a:r>
              <a:rPr lang="en-IN" sz="3200" spc="-5" dirty="0">
                <a:latin typeface="Times New Roman"/>
                <a:cs typeface="Times New Roman"/>
              </a:rPr>
              <a:t>Pratap</a:t>
            </a:r>
            <a:r>
              <a:rPr lang="en-IN" sz="3200" spc="260" dirty="0">
                <a:latin typeface="Times New Roman"/>
                <a:cs typeface="Times New Roman"/>
              </a:rPr>
              <a:t> </a:t>
            </a:r>
            <a:r>
              <a:rPr lang="en-IN" sz="3200" spc="-5" dirty="0">
                <a:latin typeface="Times New Roman"/>
                <a:cs typeface="Times New Roman"/>
              </a:rPr>
              <a:t>Singh,</a:t>
            </a:r>
            <a:r>
              <a:rPr lang="en-IN" sz="3200" spc="280" dirty="0">
                <a:latin typeface="Times New Roman"/>
                <a:cs typeface="Times New Roman"/>
              </a:rPr>
              <a:t> </a:t>
            </a:r>
            <a:r>
              <a:rPr lang="en-IN" sz="3200" dirty="0">
                <a:latin typeface="Times New Roman"/>
                <a:cs typeface="Times New Roman"/>
              </a:rPr>
              <a:t>Himanshu</a:t>
            </a:r>
            <a:r>
              <a:rPr lang="en-IN" sz="3200" spc="245" dirty="0">
                <a:latin typeface="Times New Roman"/>
                <a:cs typeface="Times New Roman"/>
              </a:rPr>
              <a:t> </a:t>
            </a:r>
            <a:r>
              <a:rPr lang="en-IN" sz="3200" spc="-5" dirty="0">
                <a:latin typeface="Times New Roman"/>
                <a:cs typeface="Times New Roman"/>
              </a:rPr>
              <a:t>Pant</a:t>
            </a:r>
            <a:r>
              <a:rPr lang="en-IN" sz="3200" spc="260" dirty="0">
                <a:latin typeface="Times New Roman"/>
                <a:cs typeface="Times New Roman"/>
              </a:rPr>
              <a:t> </a:t>
            </a:r>
            <a:r>
              <a:rPr lang="en-IN" sz="3200" dirty="0">
                <a:solidFill>
                  <a:srgbClr val="404040"/>
                </a:solidFill>
                <a:latin typeface="Times New Roman"/>
                <a:cs typeface="Times New Roman"/>
              </a:rPr>
              <a:t>,</a:t>
            </a:r>
            <a:r>
              <a:rPr lang="en-IN" sz="3200" spc="254" dirty="0">
                <a:solidFill>
                  <a:srgbClr val="404040"/>
                </a:solidFill>
                <a:latin typeface="Times New Roman"/>
                <a:cs typeface="Times New Roman"/>
              </a:rPr>
              <a:t> </a:t>
            </a:r>
            <a:r>
              <a:rPr lang="en-IN" sz="3200" dirty="0">
                <a:solidFill>
                  <a:srgbClr val="404040"/>
                </a:solidFill>
                <a:latin typeface="Times New Roman"/>
                <a:cs typeface="Times New Roman"/>
              </a:rPr>
              <a:t>“</a:t>
            </a:r>
            <a:r>
              <a:rPr lang="en-IN" sz="3200" dirty="0">
                <a:solidFill>
                  <a:srgbClr val="505050"/>
                </a:solidFill>
                <a:latin typeface="Times New Roman"/>
                <a:cs typeface="Times New Roman"/>
              </a:rPr>
              <a:t>Analysis</a:t>
            </a:r>
            <a:r>
              <a:rPr lang="en-IN" sz="3200" spc="240" dirty="0">
                <a:solidFill>
                  <a:srgbClr val="505050"/>
                </a:solidFill>
                <a:latin typeface="Times New Roman"/>
                <a:cs typeface="Times New Roman"/>
              </a:rPr>
              <a:t> </a:t>
            </a:r>
            <a:r>
              <a:rPr lang="en-IN" sz="3200" dirty="0">
                <a:solidFill>
                  <a:srgbClr val="505050"/>
                </a:solidFill>
                <a:latin typeface="Times New Roman"/>
                <a:cs typeface="Times New Roman"/>
              </a:rPr>
              <a:t>of</a:t>
            </a:r>
            <a:r>
              <a:rPr lang="en-IN" sz="3200" spc="254" dirty="0">
                <a:solidFill>
                  <a:srgbClr val="505050"/>
                </a:solidFill>
                <a:latin typeface="Times New Roman"/>
                <a:cs typeface="Times New Roman"/>
              </a:rPr>
              <a:t> </a:t>
            </a:r>
            <a:r>
              <a:rPr lang="en-IN" sz="3200" dirty="0">
                <a:solidFill>
                  <a:srgbClr val="505050"/>
                </a:solidFill>
                <a:latin typeface="Times New Roman"/>
                <a:cs typeface="Times New Roman"/>
              </a:rPr>
              <a:t>agricultural</a:t>
            </a:r>
            <a:r>
              <a:rPr lang="en-IN" sz="3200" spc="240" dirty="0">
                <a:solidFill>
                  <a:srgbClr val="505050"/>
                </a:solidFill>
                <a:latin typeface="Times New Roman"/>
                <a:cs typeface="Times New Roman"/>
              </a:rPr>
              <a:t> </a:t>
            </a:r>
            <a:r>
              <a:rPr lang="en-IN" sz="3200" spc="5" dirty="0">
                <a:solidFill>
                  <a:srgbClr val="505050"/>
                </a:solidFill>
                <a:latin typeface="Times New Roman"/>
                <a:cs typeface="Times New Roman"/>
              </a:rPr>
              <a:t>crop</a:t>
            </a:r>
            <a:r>
              <a:rPr lang="en-IN" sz="3200" spc="210" dirty="0">
                <a:solidFill>
                  <a:srgbClr val="505050"/>
                </a:solidFill>
                <a:latin typeface="Times New Roman"/>
                <a:cs typeface="Times New Roman"/>
              </a:rPr>
              <a:t> </a:t>
            </a:r>
            <a:r>
              <a:rPr lang="en-IN" sz="3200" dirty="0">
                <a:solidFill>
                  <a:srgbClr val="505050"/>
                </a:solidFill>
                <a:latin typeface="Times New Roman"/>
                <a:cs typeface="Times New Roman"/>
              </a:rPr>
              <a:t>yield</a:t>
            </a:r>
            <a:r>
              <a:rPr lang="en-IN" sz="3200" spc="265" dirty="0">
                <a:solidFill>
                  <a:srgbClr val="505050"/>
                </a:solidFill>
                <a:latin typeface="Times New Roman"/>
                <a:cs typeface="Times New Roman"/>
              </a:rPr>
              <a:t> </a:t>
            </a:r>
            <a:r>
              <a:rPr lang="en-IN" sz="3200" spc="-5" dirty="0">
                <a:solidFill>
                  <a:srgbClr val="505050"/>
                </a:solidFill>
                <a:latin typeface="Times New Roman"/>
                <a:cs typeface="Times New Roman"/>
              </a:rPr>
              <a:t>prediction</a:t>
            </a:r>
            <a:r>
              <a:rPr lang="en-IN" sz="3200" spc="275" dirty="0">
                <a:solidFill>
                  <a:srgbClr val="505050"/>
                </a:solidFill>
                <a:latin typeface="Times New Roman"/>
                <a:cs typeface="Times New Roman"/>
              </a:rPr>
              <a:t> </a:t>
            </a:r>
            <a:r>
              <a:rPr lang="en-IN" sz="3200" dirty="0">
                <a:solidFill>
                  <a:srgbClr val="505050"/>
                </a:solidFill>
                <a:latin typeface="Times New Roman"/>
                <a:cs typeface="Times New Roman"/>
              </a:rPr>
              <a:t>using</a:t>
            </a:r>
            <a:r>
              <a:rPr lang="en-IN" sz="3200" spc="229" dirty="0">
                <a:solidFill>
                  <a:srgbClr val="505050"/>
                </a:solidFill>
                <a:latin typeface="Times New Roman"/>
                <a:cs typeface="Times New Roman"/>
              </a:rPr>
              <a:t> </a:t>
            </a:r>
            <a:r>
              <a:rPr lang="en-IN" sz="3200" spc="-5" dirty="0">
                <a:solidFill>
                  <a:srgbClr val="505050"/>
                </a:solidFill>
                <a:latin typeface="Times New Roman"/>
                <a:cs typeface="Times New Roman"/>
              </a:rPr>
              <a:t>statistical</a:t>
            </a:r>
            <a:endParaRPr lang="en-IN" sz="3200" dirty="0">
              <a:latin typeface="Times New Roman"/>
              <a:cs typeface="Times New Roman"/>
            </a:endParaRPr>
          </a:p>
          <a:p>
            <a:pPr marL="0" indent="0">
              <a:lnSpc>
                <a:spcPts val="1320"/>
              </a:lnSpc>
              <a:buNone/>
            </a:pPr>
            <a:r>
              <a:rPr lang="en-IN" sz="3200" dirty="0">
                <a:solidFill>
                  <a:srgbClr val="505050"/>
                </a:solidFill>
                <a:latin typeface="Times New Roman"/>
                <a:cs typeface="Times New Roman"/>
              </a:rPr>
              <a:t>techniques</a:t>
            </a:r>
            <a:r>
              <a:rPr lang="en-IN" sz="3200" spc="-35" dirty="0">
                <a:solidFill>
                  <a:srgbClr val="505050"/>
                </a:solidFill>
                <a:latin typeface="Times New Roman"/>
                <a:cs typeface="Times New Roman"/>
              </a:rPr>
              <a:t> </a:t>
            </a:r>
            <a:r>
              <a:rPr lang="en-IN" sz="3200" spc="-5" dirty="0">
                <a:solidFill>
                  <a:srgbClr val="505050"/>
                </a:solidFill>
                <a:latin typeface="Times New Roman"/>
                <a:cs typeface="Times New Roman"/>
              </a:rPr>
              <a:t>of</a:t>
            </a:r>
            <a:r>
              <a:rPr lang="en-IN" sz="3200" spc="5" dirty="0">
                <a:solidFill>
                  <a:srgbClr val="505050"/>
                </a:solidFill>
                <a:latin typeface="Times New Roman"/>
                <a:cs typeface="Times New Roman"/>
              </a:rPr>
              <a:t> </a:t>
            </a:r>
            <a:r>
              <a:rPr lang="en-IN" sz="3200" spc="-5" dirty="0">
                <a:solidFill>
                  <a:srgbClr val="505050"/>
                </a:solidFill>
                <a:latin typeface="Times New Roman"/>
                <a:cs typeface="Times New Roman"/>
              </a:rPr>
              <a:t>machine</a:t>
            </a:r>
            <a:r>
              <a:rPr lang="en-IN" sz="3200" spc="35" dirty="0">
                <a:solidFill>
                  <a:srgbClr val="505050"/>
                </a:solidFill>
                <a:latin typeface="Times New Roman"/>
                <a:cs typeface="Times New Roman"/>
              </a:rPr>
              <a:t> </a:t>
            </a:r>
            <a:r>
              <a:rPr lang="en-IN" sz="3200" dirty="0">
                <a:solidFill>
                  <a:srgbClr val="505050"/>
                </a:solidFill>
                <a:latin typeface="Times New Roman"/>
                <a:cs typeface="Times New Roman"/>
              </a:rPr>
              <a:t>learning</a:t>
            </a:r>
            <a:r>
              <a:rPr lang="en-IN" sz="3200" spc="-15" dirty="0">
                <a:solidFill>
                  <a:srgbClr val="505050"/>
                </a:solidFill>
                <a:latin typeface="Times New Roman"/>
                <a:cs typeface="Times New Roman"/>
              </a:rPr>
              <a:t> </a:t>
            </a:r>
            <a:r>
              <a:rPr lang="en-IN" sz="3200" spc="-5" dirty="0">
                <a:solidFill>
                  <a:srgbClr val="404040"/>
                </a:solidFill>
                <a:latin typeface="Times New Roman"/>
                <a:cs typeface="Times New Roman"/>
              </a:rPr>
              <a:t>,”</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Materials</a:t>
            </a:r>
            <a:r>
              <a:rPr lang="en-IN" sz="3200" spc="-30" dirty="0">
                <a:solidFill>
                  <a:srgbClr val="404040"/>
                </a:solidFill>
                <a:latin typeface="Times New Roman"/>
                <a:cs typeface="Times New Roman"/>
              </a:rPr>
              <a:t> </a:t>
            </a:r>
            <a:r>
              <a:rPr lang="en-IN" sz="3200" dirty="0">
                <a:solidFill>
                  <a:srgbClr val="404040"/>
                </a:solidFill>
                <a:latin typeface="Times New Roman"/>
                <a:cs typeface="Times New Roman"/>
              </a:rPr>
              <a:t>Today:</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Proceedings,</a:t>
            </a:r>
            <a:r>
              <a:rPr lang="en-IN" sz="3200" spc="40" dirty="0">
                <a:solidFill>
                  <a:srgbClr val="404040"/>
                </a:solidFill>
                <a:latin typeface="Times New Roman"/>
                <a:cs typeface="Times New Roman"/>
              </a:rPr>
              <a:t> </a:t>
            </a:r>
            <a:r>
              <a:rPr lang="en-IN" sz="3200" spc="-5" dirty="0">
                <a:solidFill>
                  <a:srgbClr val="404040"/>
                </a:solidFill>
                <a:latin typeface="Times New Roman"/>
                <a:cs typeface="Times New Roman"/>
              </a:rPr>
              <a:t>vol-46,</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2021,</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PP.</a:t>
            </a:r>
            <a:r>
              <a:rPr lang="en-IN" sz="3200" dirty="0">
                <a:solidFill>
                  <a:srgbClr val="404040"/>
                </a:solidFill>
                <a:latin typeface="Times New Roman"/>
                <a:cs typeface="Times New Roman"/>
              </a:rPr>
              <a:t> </a:t>
            </a:r>
            <a:r>
              <a:rPr lang="en-IN" sz="3200" spc="-5" dirty="0">
                <a:solidFill>
                  <a:srgbClr val="404040"/>
                </a:solidFill>
                <a:latin typeface="Times New Roman"/>
                <a:cs typeface="Times New Roman"/>
              </a:rPr>
              <a:t>1-10</a:t>
            </a:r>
            <a:endParaRPr lang="en-IN" sz="3200" dirty="0">
              <a:latin typeface="Times New Roman"/>
              <a:cs typeface="Times New Roman"/>
            </a:endParaRPr>
          </a:p>
          <a:p>
            <a:pPr marL="12065" indent="0">
              <a:lnSpc>
                <a:spcPct val="100000"/>
              </a:lnSpc>
              <a:spcBef>
                <a:spcPts val="890"/>
              </a:spcBef>
              <a:buNone/>
              <a:tabLst>
                <a:tab pos="241300" algn="l"/>
                <a:tab pos="241935" algn="l"/>
              </a:tabLst>
            </a:pPr>
            <a:r>
              <a:rPr lang="en-IN" sz="3200" spc="-5" dirty="0">
                <a:solidFill>
                  <a:srgbClr val="404040"/>
                </a:solidFill>
                <a:latin typeface="Times New Roman"/>
                <a:cs typeface="Times New Roman"/>
              </a:rPr>
              <a:t>[13]</a:t>
            </a:r>
            <a:r>
              <a:rPr lang="en-IN" sz="3200" spc="-25" dirty="0">
                <a:solidFill>
                  <a:srgbClr val="404040"/>
                </a:solidFill>
                <a:latin typeface="Times New Roman"/>
                <a:cs typeface="Times New Roman"/>
              </a:rPr>
              <a:t> </a:t>
            </a:r>
            <a:r>
              <a:rPr lang="en-IN" sz="3200" dirty="0">
                <a:solidFill>
                  <a:srgbClr val="404040"/>
                </a:solidFill>
                <a:latin typeface="Times New Roman"/>
                <a:cs typeface="Times New Roman"/>
              </a:rPr>
              <a:t>Benny</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Antony</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“Prediction</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of</a:t>
            </a:r>
            <a:r>
              <a:rPr lang="en-IN" sz="3200" spc="-20" dirty="0">
                <a:solidFill>
                  <a:srgbClr val="404040"/>
                </a:solidFill>
                <a:latin typeface="Times New Roman"/>
                <a:cs typeface="Times New Roman"/>
              </a:rPr>
              <a:t> </a:t>
            </a:r>
            <a:r>
              <a:rPr lang="en-IN" sz="3200" spc="10" dirty="0">
                <a:solidFill>
                  <a:srgbClr val="404040"/>
                </a:solidFill>
                <a:latin typeface="Times New Roman"/>
                <a:cs typeface="Times New Roman"/>
              </a:rPr>
              <a:t>the</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production</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of</a:t>
            </a:r>
            <a:r>
              <a:rPr lang="en-IN" sz="3200" spc="-20" dirty="0">
                <a:solidFill>
                  <a:srgbClr val="404040"/>
                </a:solidFill>
                <a:latin typeface="Times New Roman"/>
                <a:cs typeface="Times New Roman"/>
              </a:rPr>
              <a:t> </a:t>
            </a:r>
            <a:r>
              <a:rPr lang="en-IN" sz="3200" spc="-10" dirty="0">
                <a:solidFill>
                  <a:srgbClr val="404040"/>
                </a:solidFill>
                <a:latin typeface="Times New Roman"/>
                <a:cs typeface="Times New Roman"/>
              </a:rPr>
              <a:t>crops</a:t>
            </a:r>
            <a:r>
              <a:rPr lang="en-IN" sz="3200" spc="60" dirty="0">
                <a:solidFill>
                  <a:srgbClr val="404040"/>
                </a:solidFill>
                <a:latin typeface="Times New Roman"/>
                <a:cs typeface="Times New Roman"/>
              </a:rPr>
              <a:t> </a:t>
            </a:r>
            <a:r>
              <a:rPr lang="en-IN" sz="3200" spc="-10" dirty="0">
                <a:solidFill>
                  <a:srgbClr val="404040"/>
                </a:solidFill>
                <a:latin typeface="Times New Roman"/>
                <a:cs typeface="Times New Roman"/>
              </a:rPr>
              <a:t>with</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respect</a:t>
            </a:r>
            <a:r>
              <a:rPr lang="en-IN" sz="3200" spc="50" dirty="0">
                <a:solidFill>
                  <a:srgbClr val="404040"/>
                </a:solidFill>
                <a:latin typeface="Times New Roman"/>
                <a:cs typeface="Times New Roman"/>
              </a:rPr>
              <a:t> </a:t>
            </a:r>
            <a:r>
              <a:rPr lang="en-IN" sz="3200" spc="-20" dirty="0">
                <a:solidFill>
                  <a:srgbClr val="404040"/>
                </a:solidFill>
                <a:latin typeface="Times New Roman"/>
                <a:cs typeface="Times New Roman"/>
              </a:rPr>
              <a:t>to</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rainfall.,”</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Environmental</a:t>
            </a:r>
            <a:r>
              <a:rPr lang="en-IN" sz="3200" spc="45" dirty="0">
                <a:solidFill>
                  <a:srgbClr val="404040"/>
                </a:solidFill>
                <a:latin typeface="Times New Roman"/>
                <a:cs typeface="Times New Roman"/>
              </a:rPr>
              <a:t> </a:t>
            </a:r>
            <a:r>
              <a:rPr lang="en-IN" sz="3200" spc="-5" dirty="0">
                <a:solidFill>
                  <a:srgbClr val="404040"/>
                </a:solidFill>
                <a:latin typeface="Times New Roman"/>
                <a:cs typeface="Times New Roman"/>
              </a:rPr>
              <a:t>Research,</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vol-202,</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2021,</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PP.</a:t>
            </a:r>
            <a:r>
              <a:rPr lang="en-IN" sz="3200" spc="-25" dirty="0">
                <a:solidFill>
                  <a:srgbClr val="404040"/>
                </a:solidFill>
                <a:latin typeface="Times New Roman"/>
                <a:cs typeface="Times New Roman"/>
              </a:rPr>
              <a:t> </a:t>
            </a:r>
            <a:r>
              <a:rPr lang="en-IN" sz="3200" dirty="0">
                <a:solidFill>
                  <a:srgbClr val="404040"/>
                </a:solidFill>
                <a:latin typeface="Times New Roman"/>
                <a:cs typeface="Times New Roman"/>
              </a:rPr>
              <a:t>1-5</a:t>
            </a:r>
            <a:endParaRPr lang="en-IN" sz="3200" dirty="0">
              <a:latin typeface="Times New Roman"/>
              <a:cs typeface="Times New Roman"/>
            </a:endParaRPr>
          </a:p>
          <a:p>
            <a:pPr marL="12065" indent="0">
              <a:lnSpc>
                <a:spcPts val="1360"/>
              </a:lnSpc>
              <a:spcBef>
                <a:spcPts val="885"/>
              </a:spcBef>
              <a:buNone/>
              <a:tabLst>
                <a:tab pos="241300" algn="l"/>
                <a:tab pos="241935" algn="l"/>
              </a:tabLst>
            </a:pPr>
            <a:r>
              <a:rPr lang="en-IN" sz="3200" spc="-5" dirty="0">
                <a:solidFill>
                  <a:srgbClr val="404040"/>
                </a:solidFill>
                <a:latin typeface="Times New Roman"/>
                <a:cs typeface="Times New Roman"/>
              </a:rPr>
              <a:t>[14]</a:t>
            </a:r>
            <a:r>
              <a:rPr lang="en-IN" sz="3200" spc="90" dirty="0">
                <a:solidFill>
                  <a:srgbClr val="404040"/>
                </a:solidFill>
                <a:latin typeface="Times New Roman"/>
                <a:cs typeface="Times New Roman"/>
              </a:rPr>
              <a:t> </a:t>
            </a:r>
            <a:r>
              <a:rPr lang="en-IN" sz="3200" dirty="0">
                <a:latin typeface="Times New Roman"/>
                <a:cs typeface="Times New Roman"/>
              </a:rPr>
              <a:t>Akash</a:t>
            </a:r>
            <a:r>
              <a:rPr lang="en-IN" sz="3200" spc="85" dirty="0">
                <a:latin typeface="Times New Roman"/>
                <a:cs typeface="Times New Roman"/>
              </a:rPr>
              <a:t> </a:t>
            </a:r>
            <a:r>
              <a:rPr lang="en-IN" sz="3200" spc="-5" dirty="0">
                <a:latin typeface="Times New Roman"/>
                <a:cs typeface="Times New Roman"/>
              </a:rPr>
              <a:t>Manish</a:t>
            </a:r>
            <a:r>
              <a:rPr lang="en-IN" sz="3200" spc="90" dirty="0">
                <a:latin typeface="Times New Roman"/>
                <a:cs typeface="Times New Roman"/>
              </a:rPr>
              <a:t> </a:t>
            </a:r>
            <a:r>
              <a:rPr lang="en-IN" sz="3200" dirty="0">
                <a:latin typeface="Times New Roman"/>
                <a:cs typeface="Times New Roman"/>
              </a:rPr>
              <a:t>Lad,</a:t>
            </a:r>
            <a:r>
              <a:rPr lang="en-IN" sz="3200" spc="95" dirty="0">
                <a:latin typeface="Times New Roman"/>
                <a:cs typeface="Times New Roman"/>
              </a:rPr>
              <a:t> </a:t>
            </a:r>
            <a:r>
              <a:rPr lang="en-IN" sz="3200" spc="-5" dirty="0">
                <a:latin typeface="Times New Roman"/>
                <a:cs typeface="Times New Roman"/>
              </a:rPr>
              <a:t>K.</a:t>
            </a:r>
            <a:r>
              <a:rPr lang="en-IN" sz="3200" spc="90" dirty="0">
                <a:latin typeface="Times New Roman"/>
                <a:cs typeface="Times New Roman"/>
              </a:rPr>
              <a:t> </a:t>
            </a:r>
            <a:r>
              <a:rPr lang="en-IN" sz="3200" spc="-10" dirty="0">
                <a:latin typeface="Times New Roman"/>
                <a:cs typeface="Times New Roman"/>
              </a:rPr>
              <a:t>Mani</a:t>
            </a:r>
            <a:r>
              <a:rPr lang="en-IN" sz="3200" spc="125" dirty="0">
                <a:latin typeface="Times New Roman"/>
                <a:cs typeface="Times New Roman"/>
              </a:rPr>
              <a:t> </a:t>
            </a:r>
            <a:r>
              <a:rPr lang="en-IN" sz="3200" spc="-5" dirty="0">
                <a:latin typeface="Times New Roman"/>
                <a:cs typeface="Times New Roman"/>
              </a:rPr>
              <a:t>Bharathi,</a:t>
            </a:r>
            <a:r>
              <a:rPr lang="en-IN" sz="3200" spc="125" dirty="0">
                <a:latin typeface="Times New Roman"/>
                <a:cs typeface="Times New Roman"/>
              </a:rPr>
              <a:t> </a:t>
            </a:r>
            <a:r>
              <a:rPr lang="en-IN" sz="3200" dirty="0">
                <a:latin typeface="Times New Roman"/>
                <a:cs typeface="Times New Roman"/>
              </a:rPr>
              <a:t>B.</a:t>
            </a:r>
            <a:r>
              <a:rPr lang="en-IN" sz="3200" spc="90" dirty="0">
                <a:latin typeface="Times New Roman"/>
                <a:cs typeface="Times New Roman"/>
              </a:rPr>
              <a:t> </a:t>
            </a:r>
            <a:r>
              <a:rPr lang="en-IN" sz="3200" dirty="0">
                <a:latin typeface="Times New Roman"/>
                <a:cs typeface="Times New Roman"/>
              </a:rPr>
              <a:t>Akash</a:t>
            </a:r>
            <a:r>
              <a:rPr lang="en-IN" sz="3200" spc="85" dirty="0">
                <a:latin typeface="Times New Roman"/>
                <a:cs typeface="Times New Roman"/>
              </a:rPr>
              <a:t> </a:t>
            </a:r>
            <a:r>
              <a:rPr lang="en-IN" sz="3200" dirty="0">
                <a:latin typeface="Times New Roman"/>
                <a:cs typeface="Times New Roman"/>
              </a:rPr>
              <a:t>Saravanan,</a:t>
            </a:r>
            <a:r>
              <a:rPr lang="en-IN" sz="3200" spc="60" dirty="0">
                <a:latin typeface="Times New Roman"/>
                <a:cs typeface="Times New Roman"/>
              </a:rPr>
              <a:t> </a:t>
            </a:r>
            <a:r>
              <a:rPr lang="en-IN" sz="3200" dirty="0">
                <a:latin typeface="Times New Roman"/>
                <a:cs typeface="Times New Roman"/>
              </a:rPr>
              <a:t>R.</a:t>
            </a:r>
            <a:r>
              <a:rPr lang="en-IN" sz="3200" spc="95" dirty="0">
                <a:latin typeface="Times New Roman"/>
                <a:cs typeface="Times New Roman"/>
              </a:rPr>
              <a:t> </a:t>
            </a:r>
            <a:r>
              <a:rPr lang="en-IN" sz="3200" spc="-5" dirty="0">
                <a:latin typeface="Times New Roman"/>
                <a:cs typeface="Times New Roman"/>
              </a:rPr>
              <a:t>Karthik</a:t>
            </a:r>
            <a:r>
              <a:rPr lang="en-IN" sz="3200" spc="-5" dirty="0">
                <a:solidFill>
                  <a:srgbClr val="404040"/>
                </a:solidFill>
                <a:latin typeface="Times New Roman"/>
                <a:cs typeface="Times New Roman"/>
              </a:rPr>
              <a:t>,</a:t>
            </a:r>
            <a:r>
              <a:rPr lang="en-IN" sz="3200" spc="90" dirty="0">
                <a:solidFill>
                  <a:srgbClr val="404040"/>
                </a:solidFill>
                <a:latin typeface="Times New Roman"/>
                <a:cs typeface="Times New Roman"/>
              </a:rPr>
              <a:t> </a:t>
            </a:r>
            <a:r>
              <a:rPr lang="en-IN" sz="3200" spc="-5" dirty="0">
                <a:solidFill>
                  <a:srgbClr val="404040"/>
                </a:solidFill>
                <a:latin typeface="Times New Roman"/>
                <a:cs typeface="Times New Roman"/>
              </a:rPr>
              <a:t>“</a:t>
            </a:r>
            <a:r>
              <a:rPr lang="en-IN" sz="3200" spc="-5" dirty="0">
                <a:solidFill>
                  <a:srgbClr val="505050"/>
                </a:solidFill>
                <a:latin typeface="Times New Roman"/>
                <a:cs typeface="Times New Roman"/>
              </a:rPr>
              <a:t>Factors</a:t>
            </a:r>
            <a:r>
              <a:rPr lang="en-IN" sz="3200" spc="95" dirty="0">
                <a:solidFill>
                  <a:srgbClr val="505050"/>
                </a:solidFill>
                <a:latin typeface="Times New Roman"/>
                <a:cs typeface="Times New Roman"/>
              </a:rPr>
              <a:t> </a:t>
            </a:r>
            <a:r>
              <a:rPr lang="en-IN" sz="3200" spc="-5" dirty="0">
                <a:solidFill>
                  <a:srgbClr val="505050"/>
                </a:solidFill>
                <a:latin typeface="Times New Roman"/>
                <a:cs typeface="Times New Roman"/>
              </a:rPr>
              <a:t>affecting</a:t>
            </a:r>
            <a:r>
              <a:rPr lang="en-IN" sz="3200" spc="105" dirty="0">
                <a:solidFill>
                  <a:srgbClr val="505050"/>
                </a:solidFill>
                <a:latin typeface="Times New Roman"/>
                <a:cs typeface="Times New Roman"/>
              </a:rPr>
              <a:t> </a:t>
            </a:r>
            <a:r>
              <a:rPr lang="en-IN" sz="3200" dirty="0">
                <a:solidFill>
                  <a:srgbClr val="505050"/>
                </a:solidFill>
                <a:latin typeface="Times New Roman"/>
                <a:cs typeface="Times New Roman"/>
              </a:rPr>
              <a:t>agriculture</a:t>
            </a:r>
            <a:r>
              <a:rPr lang="en-IN" sz="3200" spc="70" dirty="0">
                <a:solidFill>
                  <a:srgbClr val="505050"/>
                </a:solidFill>
                <a:latin typeface="Times New Roman"/>
                <a:cs typeface="Times New Roman"/>
              </a:rPr>
              <a:t> </a:t>
            </a:r>
            <a:r>
              <a:rPr lang="en-IN" sz="3200" spc="-5" dirty="0">
                <a:solidFill>
                  <a:srgbClr val="505050"/>
                </a:solidFill>
                <a:latin typeface="Times New Roman"/>
                <a:cs typeface="Times New Roman"/>
              </a:rPr>
              <a:t>and</a:t>
            </a:r>
            <a:r>
              <a:rPr lang="en-IN" sz="3200" spc="105" dirty="0">
                <a:solidFill>
                  <a:srgbClr val="505050"/>
                </a:solidFill>
                <a:latin typeface="Times New Roman"/>
                <a:cs typeface="Times New Roman"/>
              </a:rPr>
              <a:t> </a:t>
            </a:r>
            <a:r>
              <a:rPr lang="en-IN" sz="3200" dirty="0">
                <a:solidFill>
                  <a:srgbClr val="505050"/>
                </a:solidFill>
                <a:latin typeface="Times New Roman"/>
                <a:cs typeface="Times New Roman"/>
              </a:rPr>
              <a:t>estimation</a:t>
            </a:r>
            <a:r>
              <a:rPr lang="en-IN" sz="3200" spc="95" dirty="0">
                <a:solidFill>
                  <a:srgbClr val="505050"/>
                </a:solidFill>
                <a:latin typeface="Times New Roman"/>
                <a:cs typeface="Times New Roman"/>
              </a:rPr>
              <a:t> </a:t>
            </a:r>
            <a:r>
              <a:rPr lang="en-IN" sz="3200" dirty="0">
                <a:solidFill>
                  <a:srgbClr val="505050"/>
                </a:solidFill>
                <a:latin typeface="Times New Roman"/>
                <a:cs typeface="Times New Roman"/>
              </a:rPr>
              <a:t>of</a:t>
            </a:r>
            <a:r>
              <a:rPr lang="en-IN" sz="3200" spc="95" dirty="0">
                <a:solidFill>
                  <a:srgbClr val="505050"/>
                </a:solidFill>
                <a:latin typeface="Times New Roman"/>
                <a:cs typeface="Times New Roman"/>
              </a:rPr>
              <a:t> </a:t>
            </a:r>
            <a:r>
              <a:rPr lang="en-IN" sz="3200" spc="5" dirty="0">
                <a:solidFill>
                  <a:srgbClr val="505050"/>
                </a:solidFill>
                <a:latin typeface="Times New Roman"/>
                <a:cs typeface="Times New Roman"/>
              </a:rPr>
              <a:t>crop</a:t>
            </a:r>
            <a:r>
              <a:rPr lang="en-IN" sz="3200" spc="55" dirty="0">
                <a:solidFill>
                  <a:srgbClr val="505050"/>
                </a:solidFill>
                <a:latin typeface="Times New Roman"/>
                <a:cs typeface="Times New Roman"/>
              </a:rPr>
              <a:t> </a:t>
            </a:r>
            <a:r>
              <a:rPr lang="en-IN" sz="3200" spc="-5" dirty="0">
                <a:solidFill>
                  <a:srgbClr val="505050"/>
                </a:solidFill>
                <a:latin typeface="Times New Roman"/>
                <a:cs typeface="Times New Roman"/>
              </a:rPr>
              <a:t>yield</a:t>
            </a:r>
            <a:r>
              <a:rPr lang="en-IN" sz="3200" spc="110" dirty="0">
                <a:solidFill>
                  <a:srgbClr val="505050"/>
                </a:solidFill>
                <a:latin typeface="Times New Roman"/>
                <a:cs typeface="Times New Roman"/>
              </a:rPr>
              <a:t> </a:t>
            </a:r>
            <a:r>
              <a:rPr lang="en-IN" sz="3200" dirty="0">
                <a:solidFill>
                  <a:srgbClr val="505050"/>
                </a:solidFill>
                <a:latin typeface="Times New Roman"/>
                <a:cs typeface="Times New Roman"/>
              </a:rPr>
              <a:t>using</a:t>
            </a:r>
            <a:r>
              <a:rPr lang="en-IN" sz="3200" spc="65" dirty="0">
                <a:solidFill>
                  <a:srgbClr val="505050"/>
                </a:solidFill>
                <a:latin typeface="Times New Roman"/>
                <a:cs typeface="Times New Roman"/>
              </a:rPr>
              <a:t> </a:t>
            </a:r>
            <a:r>
              <a:rPr lang="en-IN" sz="3200" dirty="0">
                <a:solidFill>
                  <a:srgbClr val="505050"/>
                </a:solidFill>
                <a:latin typeface="Times New Roman"/>
                <a:cs typeface="Times New Roman"/>
              </a:rPr>
              <a:t>supervised</a:t>
            </a:r>
            <a:r>
              <a:rPr lang="en-IN" sz="3200" spc="60" dirty="0">
                <a:solidFill>
                  <a:srgbClr val="505050"/>
                </a:solidFill>
                <a:latin typeface="Times New Roman"/>
                <a:cs typeface="Times New Roman"/>
              </a:rPr>
              <a:t> </a:t>
            </a:r>
            <a:r>
              <a:rPr lang="en-IN" sz="3200" dirty="0">
                <a:solidFill>
                  <a:srgbClr val="505050"/>
                </a:solidFill>
                <a:latin typeface="Times New Roman"/>
                <a:cs typeface="Times New Roman"/>
              </a:rPr>
              <a:t>learning</a:t>
            </a:r>
            <a:endParaRPr lang="en-IN" sz="3200" dirty="0">
              <a:latin typeface="Times New Roman"/>
              <a:cs typeface="Times New Roman"/>
            </a:endParaRPr>
          </a:p>
          <a:p>
            <a:pPr marL="0" indent="0">
              <a:lnSpc>
                <a:spcPts val="1360"/>
              </a:lnSpc>
              <a:buNone/>
            </a:pPr>
            <a:r>
              <a:rPr lang="en-IN" sz="3200" spc="5" dirty="0">
                <a:solidFill>
                  <a:srgbClr val="505050"/>
                </a:solidFill>
                <a:latin typeface="Times New Roman"/>
                <a:cs typeface="Times New Roman"/>
              </a:rPr>
              <a:t>algorithms</a:t>
            </a:r>
            <a:r>
              <a:rPr lang="en-IN" sz="3200" spc="-35" dirty="0">
                <a:solidFill>
                  <a:srgbClr val="505050"/>
                </a:solidFill>
                <a:latin typeface="Times New Roman"/>
                <a:cs typeface="Times New Roman"/>
              </a:rPr>
              <a:t> </a:t>
            </a:r>
            <a:r>
              <a:rPr lang="en-IN" sz="3200" dirty="0">
                <a:solidFill>
                  <a:srgbClr val="404040"/>
                </a:solidFill>
                <a:latin typeface="Times New Roman"/>
                <a:cs typeface="Times New Roman"/>
              </a:rPr>
              <a:t>,” Materials</a:t>
            </a:r>
            <a:r>
              <a:rPr lang="en-IN" sz="3200" spc="-30" dirty="0">
                <a:solidFill>
                  <a:srgbClr val="404040"/>
                </a:solidFill>
                <a:latin typeface="Times New Roman"/>
                <a:cs typeface="Times New Roman"/>
              </a:rPr>
              <a:t> </a:t>
            </a:r>
            <a:r>
              <a:rPr lang="en-IN" sz="3200" dirty="0">
                <a:solidFill>
                  <a:srgbClr val="404040"/>
                </a:solidFill>
                <a:latin typeface="Times New Roman"/>
                <a:cs typeface="Times New Roman"/>
              </a:rPr>
              <a:t>Today: </a:t>
            </a:r>
            <a:r>
              <a:rPr lang="en-IN" sz="3200" spc="-5" dirty="0">
                <a:solidFill>
                  <a:srgbClr val="404040"/>
                </a:solidFill>
                <a:latin typeface="Times New Roman"/>
                <a:cs typeface="Times New Roman"/>
              </a:rPr>
              <a:t>Proceedings,,</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2022, </a:t>
            </a:r>
            <a:r>
              <a:rPr lang="en-IN" sz="3200" spc="-5" dirty="0">
                <a:solidFill>
                  <a:srgbClr val="404040"/>
                </a:solidFill>
                <a:latin typeface="Times New Roman"/>
                <a:cs typeface="Times New Roman"/>
              </a:rPr>
              <a:t>PP.</a:t>
            </a:r>
            <a:r>
              <a:rPr lang="en-IN" sz="3200" spc="5" dirty="0">
                <a:solidFill>
                  <a:srgbClr val="404040"/>
                </a:solidFill>
                <a:latin typeface="Times New Roman"/>
                <a:cs typeface="Times New Roman"/>
              </a:rPr>
              <a:t> </a:t>
            </a:r>
            <a:r>
              <a:rPr lang="en-IN" sz="3200" spc="-5" dirty="0">
                <a:solidFill>
                  <a:srgbClr val="404040"/>
                </a:solidFill>
                <a:latin typeface="Times New Roman"/>
                <a:cs typeface="Times New Roman"/>
              </a:rPr>
              <a:t>1-10</a:t>
            </a:r>
            <a:endParaRPr lang="en-IN" sz="3200" dirty="0">
              <a:latin typeface="Times New Roman"/>
              <a:cs typeface="Times New Roman"/>
            </a:endParaRPr>
          </a:p>
          <a:p>
            <a:pPr marL="12065" indent="0">
              <a:lnSpc>
                <a:spcPts val="1360"/>
              </a:lnSpc>
              <a:spcBef>
                <a:spcPts val="890"/>
              </a:spcBef>
              <a:buNone/>
              <a:tabLst>
                <a:tab pos="241300" algn="l"/>
                <a:tab pos="241935" algn="l"/>
              </a:tabLst>
            </a:pPr>
            <a:r>
              <a:rPr lang="en-IN" sz="3200" spc="-5" dirty="0">
                <a:solidFill>
                  <a:srgbClr val="404040"/>
                </a:solidFill>
                <a:latin typeface="Times New Roman"/>
                <a:cs typeface="Times New Roman"/>
              </a:rPr>
              <a:t>[15]</a:t>
            </a:r>
            <a:r>
              <a:rPr lang="en-IN" sz="3200" spc="-20" dirty="0">
                <a:solidFill>
                  <a:srgbClr val="404040"/>
                </a:solidFill>
                <a:latin typeface="Times New Roman"/>
                <a:cs typeface="Times New Roman"/>
              </a:rPr>
              <a:t> </a:t>
            </a:r>
            <a:r>
              <a:rPr lang="en-IN" sz="3200" dirty="0">
                <a:solidFill>
                  <a:srgbClr val="404040"/>
                </a:solidFill>
                <a:latin typeface="Times New Roman"/>
                <a:cs typeface="Times New Roman"/>
              </a:rPr>
              <a:t>Raves</a:t>
            </a:r>
            <a:r>
              <a:rPr lang="en-IN" sz="3200" spc="65" dirty="0">
                <a:solidFill>
                  <a:srgbClr val="404040"/>
                </a:solidFill>
                <a:latin typeface="Times New Roman"/>
                <a:cs typeface="Times New Roman"/>
              </a:rPr>
              <a:t> </a:t>
            </a:r>
            <a:r>
              <a:rPr lang="en-IN" sz="3200" spc="-10" dirty="0">
                <a:solidFill>
                  <a:srgbClr val="404040"/>
                </a:solidFill>
                <a:latin typeface="Times New Roman"/>
                <a:cs typeface="Times New Roman"/>
              </a:rPr>
              <a:t>Akhtar,</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Shabbir</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Ahmad</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Sofi,</a:t>
            </a:r>
            <a:r>
              <a:rPr lang="en-IN" sz="3200" spc="-50" dirty="0">
                <a:solidFill>
                  <a:srgbClr val="404040"/>
                </a:solidFill>
                <a:latin typeface="Times New Roman"/>
                <a:cs typeface="Times New Roman"/>
              </a:rPr>
              <a:t> </a:t>
            </a:r>
            <a:r>
              <a:rPr lang="en-IN" sz="3200" dirty="0">
                <a:solidFill>
                  <a:srgbClr val="404040"/>
                </a:solidFill>
                <a:latin typeface="Times New Roman"/>
                <a:cs typeface="Times New Roman"/>
              </a:rPr>
              <a:t>“Precision</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agriculture </a:t>
            </a:r>
            <a:r>
              <a:rPr lang="en-IN" sz="3200" dirty="0">
                <a:solidFill>
                  <a:srgbClr val="404040"/>
                </a:solidFill>
                <a:latin typeface="Times New Roman"/>
                <a:cs typeface="Times New Roman"/>
              </a:rPr>
              <a:t>using</a:t>
            </a:r>
            <a:r>
              <a:rPr lang="en-IN" sz="3200" spc="10" dirty="0">
                <a:solidFill>
                  <a:srgbClr val="404040"/>
                </a:solidFill>
                <a:latin typeface="Times New Roman"/>
                <a:cs typeface="Times New Roman"/>
              </a:rPr>
              <a:t> </a:t>
            </a:r>
            <a:r>
              <a:rPr lang="en-IN" sz="3200" spc="-10" dirty="0">
                <a:solidFill>
                  <a:srgbClr val="404040"/>
                </a:solidFill>
                <a:latin typeface="Times New Roman"/>
                <a:cs typeface="Times New Roman"/>
              </a:rPr>
              <a:t>IoT</a:t>
            </a:r>
            <a:r>
              <a:rPr lang="en-IN" sz="3200" spc="20" dirty="0">
                <a:solidFill>
                  <a:srgbClr val="404040"/>
                </a:solidFill>
                <a:latin typeface="Times New Roman"/>
                <a:cs typeface="Times New Roman"/>
              </a:rPr>
              <a:t> </a:t>
            </a:r>
            <a:r>
              <a:rPr lang="en-IN" sz="3200" spc="5" dirty="0">
                <a:solidFill>
                  <a:srgbClr val="404040"/>
                </a:solidFill>
                <a:latin typeface="Times New Roman"/>
                <a:cs typeface="Times New Roman"/>
              </a:rPr>
              <a:t>data</a:t>
            </a:r>
            <a:r>
              <a:rPr lang="en-IN" sz="3200" dirty="0">
                <a:solidFill>
                  <a:srgbClr val="404040"/>
                </a:solidFill>
                <a:latin typeface="Times New Roman"/>
                <a:cs typeface="Times New Roman"/>
              </a:rPr>
              <a:t> analytics</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and</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machine</a:t>
            </a:r>
            <a:r>
              <a:rPr lang="en-IN" sz="3200" dirty="0">
                <a:solidFill>
                  <a:srgbClr val="404040"/>
                </a:solidFill>
                <a:latin typeface="Times New Roman"/>
                <a:cs typeface="Times New Roman"/>
              </a:rPr>
              <a:t> learning,”</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Journal</a:t>
            </a:r>
            <a:r>
              <a:rPr lang="en-IN" sz="3200" spc="-30" dirty="0">
                <a:solidFill>
                  <a:srgbClr val="404040"/>
                </a:solidFill>
                <a:latin typeface="Times New Roman"/>
                <a:cs typeface="Times New Roman"/>
              </a:rPr>
              <a:t> </a:t>
            </a:r>
            <a:r>
              <a:rPr lang="en-IN" sz="3200" dirty="0">
                <a:solidFill>
                  <a:srgbClr val="404040"/>
                </a:solidFill>
                <a:latin typeface="Times New Roman"/>
                <a:cs typeface="Times New Roman"/>
              </a:rPr>
              <a:t>of</a:t>
            </a:r>
            <a:r>
              <a:rPr lang="en-IN" sz="3200" spc="60" dirty="0">
                <a:solidFill>
                  <a:srgbClr val="404040"/>
                </a:solidFill>
                <a:latin typeface="Times New Roman"/>
                <a:cs typeface="Times New Roman"/>
              </a:rPr>
              <a:t> </a:t>
            </a:r>
            <a:r>
              <a:rPr lang="en-IN" sz="3200" dirty="0">
                <a:solidFill>
                  <a:srgbClr val="404040"/>
                </a:solidFill>
                <a:latin typeface="Times New Roman"/>
                <a:cs typeface="Times New Roman"/>
              </a:rPr>
              <a:t>King</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Saud</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University</a:t>
            </a:r>
            <a:r>
              <a:rPr lang="en-IN" sz="3200" spc="-40" dirty="0">
                <a:solidFill>
                  <a:srgbClr val="404040"/>
                </a:solidFill>
                <a:latin typeface="Times New Roman"/>
                <a:cs typeface="Times New Roman"/>
              </a:rPr>
              <a:t> </a:t>
            </a:r>
            <a:r>
              <a:rPr lang="en-IN" sz="3200" dirty="0">
                <a:solidFill>
                  <a:srgbClr val="404040"/>
                </a:solidFill>
                <a:latin typeface="Times New Roman"/>
                <a:cs typeface="Times New Roman"/>
              </a:rPr>
              <a:t>-</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Computer</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and</a:t>
            </a:r>
            <a:endParaRPr lang="en-IN" sz="3200" dirty="0">
              <a:latin typeface="Times New Roman"/>
              <a:cs typeface="Times New Roman"/>
            </a:endParaRPr>
          </a:p>
          <a:p>
            <a:pPr marL="0" indent="0">
              <a:lnSpc>
                <a:spcPts val="1360"/>
              </a:lnSpc>
              <a:buNone/>
            </a:pPr>
            <a:r>
              <a:rPr lang="en-IN" sz="3200" dirty="0">
                <a:solidFill>
                  <a:srgbClr val="404040"/>
                </a:solidFill>
                <a:latin typeface="Times New Roman"/>
                <a:cs typeface="Times New Roman"/>
              </a:rPr>
              <a:t>Information</a:t>
            </a:r>
            <a:r>
              <a:rPr lang="en-IN" sz="3200" spc="-5" dirty="0">
                <a:solidFill>
                  <a:srgbClr val="404040"/>
                </a:solidFill>
                <a:latin typeface="Times New Roman"/>
                <a:cs typeface="Times New Roman"/>
              </a:rPr>
              <a:t> Sciences, </a:t>
            </a:r>
            <a:r>
              <a:rPr lang="en-IN" sz="3200" dirty="0">
                <a:solidFill>
                  <a:srgbClr val="404040"/>
                </a:solidFill>
                <a:latin typeface="Times New Roman"/>
                <a:cs typeface="Times New Roman"/>
              </a:rPr>
              <a:t>2021,</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PP.</a:t>
            </a:r>
            <a:r>
              <a:rPr lang="en-IN" sz="3200" spc="-30" dirty="0">
                <a:solidFill>
                  <a:srgbClr val="404040"/>
                </a:solidFill>
                <a:latin typeface="Times New Roman"/>
                <a:cs typeface="Times New Roman"/>
              </a:rPr>
              <a:t> </a:t>
            </a:r>
            <a:r>
              <a:rPr lang="en-IN" sz="3200" spc="-5" dirty="0">
                <a:solidFill>
                  <a:srgbClr val="404040"/>
                </a:solidFill>
                <a:latin typeface="Times New Roman"/>
                <a:cs typeface="Times New Roman"/>
              </a:rPr>
              <a:t>1-17</a:t>
            </a:r>
            <a:endParaRPr lang="en-IN" sz="3200" dirty="0">
              <a:latin typeface="Times New Roman"/>
              <a:cs typeface="Times New Roman"/>
            </a:endParaRPr>
          </a:p>
          <a:p>
            <a:pPr marL="12065" indent="0">
              <a:lnSpc>
                <a:spcPct val="100000"/>
              </a:lnSpc>
              <a:spcBef>
                <a:spcPts val="810"/>
              </a:spcBef>
              <a:buNone/>
              <a:tabLst>
                <a:tab pos="241300" algn="l"/>
                <a:tab pos="241935" algn="l"/>
              </a:tabLst>
            </a:pPr>
            <a:r>
              <a:rPr lang="en-IN" sz="3200" spc="-5" dirty="0">
                <a:solidFill>
                  <a:srgbClr val="404040"/>
                </a:solidFill>
                <a:latin typeface="Times New Roman"/>
                <a:cs typeface="Times New Roman"/>
              </a:rPr>
              <a:t>[16]</a:t>
            </a:r>
            <a:r>
              <a:rPr lang="en-IN" sz="3200" spc="10" dirty="0">
                <a:solidFill>
                  <a:srgbClr val="404040"/>
                </a:solidFill>
                <a:latin typeface="Times New Roman"/>
                <a:cs typeface="Times New Roman"/>
              </a:rPr>
              <a:t> </a:t>
            </a:r>
            <a:r>
              <a:rPr lang="en-IN" sz="3200" spc="-5" dirty="0">
                <a:latin typeface="Times New Roman"/>
                <a:cs typeface="Times New Roman"/>
              </a:rPr>
              <a:t>Fang-</a:t>
            </a:r>
            <a:r>
              <a:rPr lang="en-IN" sz="3200" spc="-5" dirty="0" err="1">
                <a:latin typeface="Times New Roman"/>
                <a:cs typeface="Times New Roman"/>
              </a:rPr>
              <a:t>binQIAOJi</a:t>
            </a:r>
            <a:r>
              <a:rPr lang="en-IN" sz="3200" spc="-5" dirty="0">
                <a:latin typeface="Times New Roman"/>
                <a:cs typeface="Times New Roman"/>
              </a:rPr>
              <a:t>-</a:t>
            </a:r>
            <a:r>
              <a:rPr lang="en-IN" sz="3200" spc="-5" dirty="0" err="1">
                <a:latin typeface="Times New Roman"/>
                <a:cs typeface="Times New Roman"/>
              </a:rPr>
              <a:t>kunHUANG</a:t>
            </a:r>
            <a:r>
              <a:rPr lang="en-IN" sz="3200" spc="-5" dirty="0">
                <a:latin typeface="Times New Roman"/>
                <a:cs typeface="Times New Roman"/>
              </a:rPr>
              <a:t>,</a:t>
            </a:r>
            <a:r>
              <a:rPr lang="en-IN" sz="3200" spc="5" dirty="0">
                <a:latin typeface="Times New Roman"/>
                <a:cs typeface="Times New Roman"/>
              </a:rPr>
              <a:t> </a:t>
            </a:r>
            <a:r>
              <a:rPr lang="en-IN" sz="3200" dirty="0">
                <a:latin typeface="Times New Roman"/>
                <a:cs typeface="Times New Roman"/>
              </a:rPr>
              <a:t>“</a:t>
            </a:r>
            <a:r>
              <a:rPr lang="en-IN" sz="3200" dirty="0">
                <a:solidFill>
                  <a:srgbClr val="505050"/>
                </a:solidFill>
                <a:latin typeface="Times New Roman"/>
                <a:cs typeface="Times New Roman"/>
              </a:rPr>
              <a:t>Farmers'</a:t>
            </a:r>
            <a:r>
              <a:rPr lang="en-IN" sz="3200" spc="-65" dirty="0">
                <a:solidFill>
                  <a:srgbClr val="505050"/>
                </a:solidFill>
                <a:latin typeface="Times New Roman"/>
                <a:cs typeface="Times New Roman"/>
              </a:rPr>
              <a:t> </a:t>
            </a:r>
            <a:r>
              <a:rPr lang="en-IN" sz="3200" spc="-5" dirty="0">
                <a:solidFill>
                  <a:srgbClr val="505050"/>
                </a:solidFill>
                <a:latin typeface="Times New Roman"/>
                <a:cs typeface="Times New Roman"/>
              </a:rPr>
              <a:t>risk</a:t>
            </a:r>
            <a:r>
              <a:rPr lang="en-IN" sz="3200" spc="10" dirty="0">
                <a:solidFill>
                  <a:srgbClr val="505050"/>
                </a:solidFill>
                <a:latin typeface="Times New Roman"/>
                <a:cs typeface="Times New Roman"/>
              </a:rPr>
              <a:t> </a:t>
            </a:r>
            <a:r>
              <a:rPr lang="en-IN" sz="3200" spc="5" dirty="0">
                <a:solidFill>
                  <a:srgbClr val="505050"/>
                </a:solidFill>
                <a:latin typeface="Times New Roman"/>
                <a:cs typeface="Times New Roman"/>
              </a:rPr>
              <a:t>preference</a:t>
            </a:r>
            <a:r>
              <a:rPr lang="en-IN" sz="3200" dirty="0">
                <a:solidFill>
                  <a:srgbClr val="505050"/>
                </a:solidFill>
                <a:latin typeface="Times New Roman"/>
                <a:cs typeface="Times New Roman"/>
              </a:rPr>
              <a:t> </a:t>
            </a:r>
            <a:r>
              <a:rPr lang="en-IN" sz="3200" spc="-5" dirty="0">
                <a:solidFill>
                  <a:srgbClr val="505050"/>
                </a:solidFill>
                <a:latin typeface="Times New Roman"/>
                <a:cs typeface="Times New Roman"/>
              </a:rPr>
              <a:t>and</a:t>
            </a:r>
            <a:r>
              <a:rPr lang="en-IN" sz="3200" spc="10" dirty="0">
                <a:solidFill>
                  <a:srgbClr val="505050"/>
                </a:solidFill>
                <a:latin typeface="Times New Roman"/>
                <a:cs typeface="Times New Roman"/>
              </a:rPr>
              <a:t> </a:t>
            </a:r>
            <a:r>
              <a:rPr lang="en-IN" sz="3200" spc="5" dirty="0">
                <a:solidFill>
                  <a:srgbClr val="505050"/>
                </a:solidFill>
                <a:latin typeface="Times New Roman"/>
                <a:cs typeface="Times New Roman"/>
              </a:rPr>
              <a:t>fertilizer</a:t>
            </a:r>
            <a:r>
              <a:rPr lang="en-IN" sz="3200" spc="-15" dirty="0">
                <a:solidFill>
                  <a:srgbClr val="505050"/>
                </a:solidFill>
                <a:latin typeface="Times New Roman"/>
                <a:cs typeface="Times New Roman"/>
              </a:rPr>
              <a:t> use,”</a:t>
            </a:r>
            <a:r>
              <a:rPr lang="en-IN" sz="3200" spc="10" dirty="0">
                <a:solidFill>
                  <a:srgbClr val="505050"/>
                </a:solidFill>
                <a:latin typeface="Times New Roman"/>
                <a:cs typeface="Times New Roman"/>
              </a:rPr>
              <a:t> </a:t>
            </a:r>
            <a:r>
              <a:rPr lang="en-IN" sz="3200" dirty="0">
                <a:solidFill>
                  <a:srgbClr val="404040"/>
                </a:solidFill>
                <a:latin typeface="Times New Roman"/>
                <a:cs typeface="Times New Roman"/>
              </a:rPr>
              <a:t>Journal</a:t>
            </a:r>
            <a:r>
              <a:rPr lang="en-IN" sz="3200" spc="-25" dirty="0">
                <a:solidFill>
                  <a:srgbClr val="404040"/>
                </a:solidFill>
                <a:latin typeface="Times New Roman"/>
                <a:cs typeface="Times New Roman"/>
              </a:rPr>
              <a:t> </a:t>
            </a:r>
            <a:r>
              <a:rPr lang="en-IN" sz="3200" dirty="0">
                <a:solidFill>
                  <a:srgbClr val="404040"/>
                </a:solidFill>
                <a:latin typeface="Times New Roman"/>
                <a:cs typeface="Times New Roman"/>
              </a:rPr>
              <a:t>of</a:t>
            </a:r>
            <a:r>
              <a:rPr lang="en-IN" sz="3200" spc="60" dirty="0">
                <a:solidFill>
                  <a:srgbClr val="404040"/>
                </a:solidFill>
                <a:latin typeface="Times New Roman"/>
                <a:cs typeface="Times New Roman"/>
              </a:rPr>
              <a:t> </a:t>
            </a:r>
            <a:r>
              <a:rPr lang="en-IN" sz="3200" spc="-5" dirty="0">
                <a:solidFill>
                  <a:srgbClr val="404040"/>
                </a:solidFill>
                <a:latin typeface="Times New Roman"/>
                <a:cs typeface="Times New Roman"/>
              </a:rPr>
              <a:t>Integrative</a:t>
            </a:r>
            <a:r>
              <a:rPr lang="en-IN" sz="3200" dirty="0">
                <a:solidFill>
                  <a:srgbClr val="404040"/>
                </a:solidFill>
                <a:latin typeface="Times New Roman"/>
                <a:cs typeface="Times New Roman"/>
              </a:rPr>
              <a:t> Agriculture,vol-20,</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PP.</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1987-1995</a:t>
            </a:r>
            <a:endParaRPr lang="en-IN" sz="3200" dirty="0">
              <a:latin typeface="Times New Roman"/>
              <a:cs typeface="Times New Roman"/>
            </a:endParaRPr>
          </a:p>
          <a:p>
            <a:pPr marL="12065" marR="27940" indent="0">
              <a:lnSpc>
                <a:spcPct val="120000"/>
              </a:lnSpc>
              <a:spcBef>
                <a:spcPts val="1015"/>
              </a:spcBef>
              <a:buNone/>
              <a:tabLst>
                <a:tab pos="241300" algn="l"/>
                <a:tab pos="241935" algn="l"/>
              </a:tabLst>
            </a:pPr>
            <a:r>
              <a:rPr lang="en-IN" sz="3200" spc="-5" dirty="0">
                <a:solidFill>
                  <a:srgbClr val="404040"/>
                </a:solidFill>
                <a:latin typeface="Times New Roman"/>
                <a:cs typeface="Times New Roman"/>
              </a:rPr>
              <a:t>[17]</a:t>
            </a:r>
            <a:r>
              <a:rPr lang="en-IN" sz="3200" spc="-15" dirty="0">
                <a:solidFill>
                  <a:srgbClr val="404040"/>
                </a:solidFill>
                <a:latin typeface="Times New Roman"/>
                <a:cs typeface="Times New Roman"/>
              </a:rPr>
              <a:t> </a:t>
            </a:r>
            <a:r>
              <a:rPr lang="en-IN" sz="3200" spc="5" dirty="0" err="1">
                <a:solidFill>
                  <a:srgbClr val="404040"/>
                </a:solidFill>
                <a:latin typeface="Times New Roman"/>
                <a:cs typeface="Times New Roman"/>
              </a:rPr>
              <a:t>Saheed</a:t>
            </a:r>
            <a:r>
              <a:rPr lang="en-IN" sz="3200" spc="-20" dirty="0">
                <a:solidFill>
                  <a:srgbClr val="404040"/>
                </a:solidFill>
                <a:latin typeface="Times New Roman"/>
                <a:cs typeface="Times New Roman"/>
              </a:rPr>
              <a:t> </a:t>
            </a:r>
            <a:r>
              <a:rPr lang="en-IN" sz="3200" spc="-5" dirty="0" err="1">
                <a:solidFill>
                  <a:srgbClr val="404040"/>
                </a:solidFill>
                <a:latin typeface="Times New Roman"/>
                <a:cs typeface="Times New Roman"/>
              </a:rPr>
              <a:t>Garnaik</a:t>
            </a:r>
            <a:r>
              <a:rPr lang="en-IN" sz="3200" spc="-5" dirty="0">
                <a:solidFill>
                  <a:srgbClr val="404040"/>
                </a:solidFill>
                <a:latin typeface="Times New Roman"/>
                <a:cs typeface="Times New Roman"/>
              </a:rPr>
              <a:t>,</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Prasanna </a:t>
            </a:r>
            <a:r>
              <a:rPr lang="en-IN" sz="3200" spc="-5" dirty="0">
                <a:solidFill>
                  <a:srgbClr val="404040"/>
                </a:solidFill>
                <a:latin typeface="Times New Roman"/>
                <a:cs typeface="Times New Roman"/>
              </a:rPr>
              <a:t>Kumar</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Samant,</a:t>
            </a:r>
            <a:r>
              <a:rPr lang="en-IN" sz="3200" spc="15" dirty="0">
                <a:solidFill>
                  <a:srgbClr val="404040"/>
                </a:solidFill>
                <a:latin typeface="Times New Roman"/>
                <a:cs typeface="Times New Roman"/>
              </a:rPr>
              <a:t> </a:t>
            </a:r>
            <a:r>
              <a:rPr lang="en-IN" sz="3200" spc="-15" dirty="0">
                <a:solidFill>
                  <a:srgbClr val="404040"/>
                </a:solidFill>
                <a:latin typeface="Times New Roman"/>
                <a:cs typeface="Times New Roman"/>
              </a:rPr>
              <a:t>Mitali</a:t>
            </a:r>
            <a:r>
              <a:rPr lang="en-IN" sz="3200" spc="55" dirty="0">
                <a:solidFill>
                  <a:srgbClr val="404040"/>
                </a:solidFill>
                <a:latin typeface="Times New Roman"/>
                <a:cs typeface="Times New Roman"/>
              </a:rPr>
              <a:t> </a:t>
            </a:r>
            <a:r>
              <a:rPr lang="en-IN" sz="3200" spc="-5" dirty="0">
                <a:solidFill>
                  <a:srgbClr val="404040"/>
                </a:solidFill>
                <a:latin typeface="Times New Roman"/>
                <a:cs typeface="Times New Roman"/>
              </a:rPr>
              <a:t>Mandal,</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Tushar</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Ranjan</a:t>
            </a:r>
            <a:r>
              <a:rPr lang="en-IN" sz="3200" spc="15" dirty="0">
                <a:solidFill>
                  <a:srgbClr val="404040"/>
                </a:solidFill>
                <a:latin typeface="Times New Roman"/>
                <a:cs typeface="Times New Roman"/>
              </a:rPr>
              <a:t> </a:t>
            </a:r>
            <a:r>
              <a:rPr lang="en-IN" sz="3200" dirty="0">
                <a:solidFill>
                  <a:srgbClr val="404040"/>
                </a:solidFill>
                <a:latin typeface="Times New Roman"/>
                <a:cs typeface="Times New Roman"/>
              </a:rPr>
              <a:t>Mohanty,</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Sanat</a:t>
            </a:r>
            <a:r>
              <a:rPr lang="en-IN" sz="3200" spc="-25" dirty="0">
                <a:solidFill>
                  <a:srgbClr val="404040"/>
                </a:solidFill>
                <a:latin typeface="Times New Roman"/>
                <a:cs typeface="Times New Roman"/>
              </a:rPr>
              <a:t> </a:t>
            </a:r>
            <a:r>
              <a:rPr lang="en-IN" sz="3200" spc="10" dirty="0">
                <a:solidFill>
                  <a:srgbClr val="404040"/>
                </a:solidFill>
                <a:latin typeface="Times New Roman"/>
                <a:cs typeface="Times New Roman"/>
              </a:rPr>
              <a:t>Kumar</a:t>
            </a:r>
            <a:r>
              <a:rPr lang="en-IN" sz="3200" spc="15" dirty="0">
                <a:solidFill>
                  <a:srgbClr val="404040"/>
                </a:solidFill>
                <a:latin typeface="Times New Roman"/>
                <a:cs typeface="Times New Roman"/>
              </a:rPr>
              <a:t> </a:t>
            </a:r>
            <a:r>
              <a:rPr lang="en-IN" sz="3200" spc="-5" dirty="0" err="1">
                <a:solidFill>
                  <a:srgbClr val="404040"/>
                </a:solidFill>
                <a:latin typeface="Times New Roman"/>
                <a:cs typeface="Times New Roman"/>
              </a:rPr>
              <a:t>Dwibedi</a:t>
            </a:r>
            <a:r>
              <a:rPr lang="en-IN" sz="3200" spc="-5" dirty="0">
                <a:solidFill>
                  <a:srgbClr val="404040"/>
                </a:solidFill>
                <a:latin typeface="Times New Roman"/>
                <a:cs typeface="Times New Roman"/>
              </a:rPr>
              <a:t>,</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Ranjan</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Kumar</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Patra,</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Kiran</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Kumar</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Mohapatra,</a:t>
            </a:r>
            <a:r>
              <a:rPr lang="en-IN" sz="3200" spc="10" dirty="0">
                <a:solidFill>
                  <a:srgbClr val="404040"/>
                </a:solidFill>
                <a:latin typeface="Times New Roman"/>
                <a:cs typeface="Times New Roman"/>
              </a:rPr>
              <a:t> </a:t>
            </a:r>
            <a:r>
              <a:rPr lang="en-IN" sz="3200" spc="-10" dirty="0">
                <a:solidFill>
                  <a:srgbClr val="404040"/>
                </a:solidFill>
                <a:latin typeface="Times New Roman"/>
                <a:cs typeface="Times New Roman"/>
              </a:rPr>
              <a:t>R.H. </a:t>
            </a:r>
            <a:r>
              <a:rPr lang="en-IN" sz="3200" spc="-285" dirty="0">
                <a:solidFill>
                  <a:srgbClr val="404040"/>
                </a:solidFill>
                <a:latin typeface="Times New Roman"/>
                <a:cs typeface="Times New Roman"/>
              </a:rPr>
              <a:t> </a:t>
            </a:r>
            <a:r>
              <a:rPr lang="en-IN" sz="3200" dirty="0" err="1">
                <a:solidFill>
                  <a:srgbClr val="404040"/>
                </a:solidFill>
                <a:latin typeface="Times New Roman"/>
                <a:cs typeface="Times New Roman"/>
              </a:rPr>
              <a:t>Wanjari</a:t>
            </a:r>
            <a:r>
              <a:rPr lang="en-IN" sz="3200" dirty="0">
                <a:solidFill>
                  <a:srgbClr val="404040"/>
                </a:solidFill>
                <a:latin typeface="Times New Roman"/>
                <a:cs typeface="Times New Roman"/>
              </a:rPr>
              <a:t>,</a:t>
            </a:r>
            <a:r>
              <a:rPr lang="en-IN" sz="3200" spc="5" dirty="0">
                <a:solidFill>
                  <a:srgbClr val="404040"/>
                </a:solidFill>
                <a:latin typeface="Times New Roman"/>
                <a:cs typeface="Times New Roman"/>
              </a:rPr>
              <a:t> </a:t>
            </a:r>
            <a:r>
              <a:rPr lang="en-IN" sz="3200" dirty="0" err="1">
                <a:solidFill>
                  <a:srgbClr val="404040"/>
                </a:solidFill>
                <a:latin typeface="Times New Roman"/>
                <a:cs typeface="Times New Roman"/>
              </a:rPr>
              <a:t>Debadatta</a:t>
            </a:r>
            <a:r>
              <a:rPr lang="en-IN" sz="3200" spc="-5" dirty="0">
                <a:solidFill>
                  <a:srgbClr val="404040"/>
                </a:solidFill>
                <a:latin typeface="Times New Roman"/>
                <a:cs typeface="Times New Roman"/>
              </a:rPr>
              <a:t> Sethi,</a:t>
            </a:r>
            <a:r>
              <a:rPr lang="en-IN" sz="3200" spc="5" dirty="0">
                <a:solidFill>
                  <a:srgbClr val="404040"/>
                </a:solidFill>
                <a:latin typeface="Times New Roman"/>
                <a:cs typeface="Times New Roman"/>
              </a:rPr>
              <a:t> </a:t>
            </a:r>
            <a:r>
              <a:rPr lang="en-IN" sz="3200" spc="-5" dirty="0" err="1">
                <a:solidFill>
                  <a:srgbClr val="404040"/>
                </a:solidFill>
                <a:latin typeface="Times New Roman"/>
                <a:cs typeface="Times New Roman"/>
              </a:rPr>
              <a:t>Dipaka</a:t>
            </a:r>
            <a:r>
              <a:rPr lang="en-IN" sz="3200" spc="-5" dirty="0">
                <a:solidFill>
                  <a:srgbClr val="404040"/>
                </a:solidFill>
                <a:latin typeface="Times New Roman"/>
                <a:cs typeface="Times New Roman"/>
              </a:rPr>
              <a:t> </a:t>
            </a:r>
            <a:r>
              <a:rPr lang="en-IN" sz="3200" spc="5" dirty="0">
                <a:solidFill>
                  <a:srgbClr val="404040"/>
                </a:solidFill>
                <a:latin typeface="Times New Roman"/>
                <a:cs typeface="Times New Roman"/>
              </a:rPr>
              <a:t>Ranjan </a:t>
            </a:r>
            <a:r>
              <a:rPr lang="en-IN" sz="3200" spc="-5" dirty="0">
                <a:solidFill>
                  <a:srgbClr val="404040"/>
                </a:solidFill>
                <a:latin typeface="Times New Roman"/>
                <a:cs typeface="Times New Roman"/>
              </a:rPr>
              <a:t>Sena,</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Tek</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Bahadur</a:t>
            </a:r>
            <a:r>
              <a:rPr lang="en-IN" sz="3200" spc="-25" dirty="0">
                <a:solidFill>
                  <a:srgbClr val="404040"/>
                </a:solidFill>
                <a:latin typeface="Times New Roman"/>
                <a:cs typeface="Times New Roman"/>
              </a:rPr>
              <a:t> </a:t>
            </a:r>
            <a:r>
              <a:rPr lang="en-IN" sz="3200" dirty="0">
                <a:solidFill>
                  <a:srgbClr val="404040"/>
                </a:solidFill>
                <a:latin typeface="Times New Roman"/>
                <a:cs typeface="Times New Roman"/>
              </a:rPr>
              <a:t>Sapkota,</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Jagmohan</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Nayak,</a:t>
            </a:r>
            <a:r>
              <a:rPr lang="en-IN" sz="3200" spc="5" dirty="0">
                <a:solidFill>
                  <a:srgbClr val="404040"/>
                </a:solidFill>
                <a:latin typeface="Times New Roman"/>
                <a:cs typeface="Times New Roman"/>
              </a:rPr>
              <a:t> </a:t>
            </a:r>
            <a:r>
              <a:rPr lang="en-IN" sz="3200" spc="-5" dirty="0">
                <a:solidFill>
                  <a:srgbClr val="404040"/>
                </a:solidFill>
                <a:latin typeface="Times New Roman"/>
                <a:cs typeface="Times New Roman"/>
              </a:rPr>
              <a:t>Sridhar</a:t>
            </a:r>
            <a:r>
              <a:rPr lang="en-IN" sz="3200" spc="-20" dirty="0">
                <a:solidFill>
                  <a:srgbClr val="404040"/>
                </a:solidFill>
                <a:latin typeface="Times New Roman"/>
                <a:cs typeface="Times New Roman"/>
              </a:rPr>
              <a:t> </a:t>
            </a:r>
            <a:r>
              <a:rPr lang="en-IN" sz="3200" spc="-5" dirty="0">
                <a:solidFill>
                  <a:srgbClr val="404040"/>
                </a:solidFill>
                <a:latin typeface="Times New Roman"/>
                <a:cs typeface="Times New Roman"/>
              </a:rPr>
              <a:t>Patra,</a:t>
            </a:r>
            <a:r>
              <a:rPr lang="en-IN" sz="3200" spc="10" dirty="0">
                <a:solidFill>
                  <a:srgbClr val="404040"/>
                </a:solidFill>
                <a:latin typeface="Times New Roman"/>
                <a:cs typeface="Times New Roman"/>
              </a:rPr>
              <a:t> </a:t>
            </a:r>
            <a:r>
              <a:rPr lang="en-IN" sz="3200" dirty="0" err="1">
                <a:solidFill>
                  <a:srgbClr val="404040"/>
                </a:solidFill>
                <a:latin typeface="Times New Roman"/>
                <a:cs typeface="Times New Roman"/>
              </a:rPr>
              <a:t>Chiter</a:t>
            </a:r>
            <a:r>
              <a:rPr lang="en-IN" sz="3200" spc="-20" dirty="0">
                <a:solidFill>
                  <a:srgbClr val="404040"/>
                </a:solidFill>
                <a:latin typeface="Times New Roman"/>
                <a:cs typeface="Times New Roman"/>
              </a:rPr>
              <a:t> </a:t>
            </a:r>
            <a:r>
              <a:rPr lang="en-IN" sz="3200" spc="15" dirty="0">
                <a:solidFill>
                  <a:srgbClr val="404040"/>
                </a:solidFill>
                <a:latin typeface="Times New Roman"/>
                <a:cs typeface="Times New Roman"/>
              </a:rPr>
              <a:t>Mal</a:t>
            </a:r>
            <a:r>
              <a:rPr lang="en-IN" sz="3200" spc="-30" dirty="0">
                <a:solidFill>
                  <a:srgbClr val="404040"/>
                </a:solidFill>
                <a:latin typeface="Times New Roman"/>
                <a:cs typeface="Times New Roman"/>
              </a:rPr>
              <a:t> </a:t>
            </a:r>
            <a:r>
              <a:rPr lang="en-IN" sz="3200" spc="-5" dirty="0">
                <a:solidFill>
                  <a:srgbClr val="404040"/>
                </a:solidFill>
                <a:latin typeface="Times New Roman"/>
                <a:cs typeface="Times New Roman"/>
              </a:rPr>
              <a:t>Parihar,</a:t>
            </a:r>
            <a:r>
              <a:rPr lang="en-IN" sz="3200" spc="5" dirty="0">
                <a:solidFill>
                  <a:srgbClr val="404040"/>
                </a:solidFill>
                <a:latin typeface="Times New Roman"/>
                <a:cs typeface="Times New Roman"/>
              </a:rPr>
              <a:t> </a:t>
            </a:r>
            <a:r>
              <a:rPr lang="en-IN" sz="3200" spc="-5" dirty="0">
                <a:solidFill>
                  <a:srgbClr val="404040"/>
                </a:solidFill>
                <a:latin typeface="Times New Roman"/>
                <a:cs typeface="Times New Roman"/>
              </a:rPr>
              <a:t>Hari</a:t>
            </a:r>
            <a:r>
              <a:rPr lang="en-IN" sz="3200" spc="45" dirty="0">
                <a:solidFill>
                  <a:srgbClr val="404040"/>
                </a:solidFill>
                <a:latin typeface="Times New Roman"/>
                <a:cs typeface="Times New Roman"/>
              </a:rPr>
              <a:t> </a:t>
            </a:r>
            <a:r>
              <a:rPr lang="en-IN" sz="3200" spc="5" dirty="0">
                <a:solidFill>
                  <a:srgbClr val="404040"/>
                </a:solidFill>
                <a:latin typeface="Times New Roman"/>
                <a:cs typeface="Times New Roman"/>
              </a:rPr>
              <a:t>Sankar</a:t>
            </a:r>
            <a:r>
              <a:rPr lang="en-IN" sz="3200" spc="-20" dirty="0">
                <a:solidFill>
                  <a:srgbClr val="404040"/>
                </a:solidFill>
                <a:latin typeface="Times New Roman"/>
                <a:cs typeface="Times New Roman"/>
              </a:rPr>
              <a:t> </a:t>
            </a:r>
            <a:r>
              <a:rPr lang="en-IN" sz="3200" dirty="0">
                <a:solidFill>
                  <a:srgbClr val="404040"/>
                </a:solidFill>
                <a:latin typeface="Times New Roman"/>
                <a:cs typeface="Times New Roman"/>
              </a:rPr>
              <a:t>Nayak,</a:t>
            </a:r>
            <a:r>
              <a:rPr lang="en-IN" sz="3200" spc="15" dirty="0">
                <a:solidFill>
                  <a:srgbClr val="404040"/>
                </a:solidFill>
                <a:latin typeface="Times New Roman"/>
                <a:cs typeface="Times New Roman"/>
              </a:rPr>
              <a:t> </a:t>
            </a:r>
            <a:r>
              <a:rPr lang="en-IN" sz="3200" dirty="0">
                <a:solidFill>
                  <a:srgbClr val="404040"/>
                </a:solidFill>
                <a:latin typeface="Times New Roman"/>
                <a:cs typeface="Times New Roman"/>
              </a:rPr>
              <a:t>“Untangling</a:t>
            </a:r>
            <a:r>
              <a:rPr lang="en-IN" sz="3200" spc="5" dirty="0">
                <a:solidFill>
                  <a:srgbClr val="404040"/>
                </a:solidFill>
                <a:latin typeface="Times New Roman"/>
                <a:cs typeface="Times New Roman"/>
              </a:rPr>
              <a:t> </a:t>
            </a:r>
            <a:r>
              <a:rPr lang="en-IN" sz="3200" spc="10" dirty="0">
                <a:solidFill>
                  <a:srgbClr val="404040"/>
                </a:solidFill>
                <a:latin typeface="Times New Roman"/>
                <a:cs typeface="Times New Roman"/>
              </a:rPr>
              <a:t>the </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effect</a:t>
            </a:r>
            <a:r>
              <a:rPr lang="en-IN" sz="3200" spc="45" dirty="0">
                <a:solidFill>
                  <a:srgbClr val="404040"/>
                </a:solidFill>
                <a:latin typeface="Times New Roman"/>
                <a:cs typeface="Times New Roman"/>
              </a:rPr>
              <a:t> </a:t>
            </a:r>
            <a:r>
              <a:rPr lang="en-IN" sz="3200" dirty="0">
                <a:solidFill>
                  <a:srgbClr val="404040"/>
                </a:solidFill>
                <a:latin typeface="Times New Roman"/>
                <a:cs typeface="Times New Roman"/>
              </a:rPr>
              <a:t>of</a:t>
            </a:r>
            <a:r>
              <a:rPr lang="en-IN" sz="3200" spc="-20" dirty="0">
                <a:solidFill>
                  <a:srgbClr val="404040"/>
                </a:solidFill>
                <a:latin typeface="Times New Roman"/>
                <a:cs typeface="Times New Roman"/>
              </a:rPr>
              <a:t> </a:t>
            </a:r>
            <a:r>
              <a:rPr lang="en-IN" sz="3200" spc="5" dirty="0">
                <a:solidFill>
                  <a:srgbClr val="404040"/>
                </a:solidFill>
                <a:latin typeface="Times New Roman"/>
                <a:cs typeface="Times New Roman"/>
              </a:rPr>
              <a:t>soil</a:t>
            </a:r>
            <a:r>
              <a:rPr lang="en-IN" sz="3200" spc="-30" dirty="0">
                <a:solidFill>
                  <a:srgbClr val="404040"/>
                </a:solidFill>
                <a:latin typeface="Times New Roman"/>
                <a:cs typeface="Times New Roman"/>
              </a:rPr>
              <a:t> </a:t>
            </a:r>
            <a:r>
              <a:rPr lang="en-IN" sz="3200" spc="5" dirty="0">
                <a:solidFill>
                  <a:srgbClr val="404040"/>
                </a:solidFill>
                <a:latin typeface="Times New Roman"/>
                <a:cs typeface="Times New Roman"/>
              </a:rPr>
              <a:t>quality </a:t>
            </a:r>
            <a:r>
              <a:rPr lang="en-IN" sz="3200" dirty="0">
                <a:solidFill>
                  <a:srgbClr val="404040"/>
                </a:solidFill>
                <a:latin typeface="Times New Roman"/>
                <a:cs typeface="Times New Roman"/>
              </a:rPr>
              <a:t>on</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rice</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productivity</a:t>
            </a:r>
            <a:r>
              <a:rPr lang="en-IN" sz="3200" spc="5" dirty="0">
                <a:solidFill>
                  <a:srgbClr val="404040"/>
                </a:solidFill>
                <a:latin typeface="Times New Roman"/>
                <a:cs typeface="Times New Roman"/>
              </a:rPr>
              <a:t> </a:t>
            </a:r>
            <a:r>
              <a:rPr lang="en-IN" sz="3200" spc="-5" dirty="0">
                <a:solidFill>
                  <a:srgbClr val="404040"/>
                </a:solidFill>
                <a:latin typeface="Times New Roman"/>
                <a:cs typeface="Times New Roman"/>
              </a:rPr>
              <a:t>under</a:t>
            </a:r>
            <a:r>
              <a:rPr lang="en-IN" sz="3200" spc="-25" dirty="0">
                <a:solidFill>
                  <a:srgbClr val="404040"/>
                </a:solidFill>
                <a:latin typeface="Times New Roman"/>
                <a:cs typeface="Times New Roman"/>
              </a:rPr>
              <a:t> </a:t>
            </a:r>
            <a:r>
              <a:rPr lang="en-IN" sz="3200" dirty="0">
                <a:solidFill>
                  <a:srgbClr val="404040"/>
                </a:solidFill>
                <a:latin typeface="Times New Roman"/>
                <a:cs typeface="Times New Roman"/>
              </a:rPr>
              <a:t>a</a:t>
            </a:r>
            <a:r>
              <a:rPr lang="en-IN" sz="3200" spc="35" dirty="0">
                <a:solidFill>
                  <a:srgbClr val="404040"/>
                </a:solidFill>
                <a:latin typeface="Times New Roman"/>
                <a:cs typeface="Times New Roman"/>
              </a:rPr>
              <a:t> </a:t>
            </a:r>
            <a:r>
              <a:rPr lang="en-IN" sz="3200" dirty="0">
                <a:solidFill>
                  <a:srgbClr val="404040"/>
                </a:solidFill>
                <a:latin typeface="Times New Roman"/>
                <a:cs typeface="Times New Roman"/>
              </a:rPr>
              <a:t>16-years</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long-term</a:t>
            </a:r>
            <a:r>
              <a:rPr lang="en-IN" sz="3200" spc="50" dirty="0">
                <a:solidFill>
                  <a:srgbClr val="404040"/>
                </a:solidFill>
                <a:latin typeface="Times New Roman"/>
                <a:cs typeface="Times New Roman"/>
              </a:rPr>
              <a:t> </a:t>
            </a:r>
            <a:r>
              <a:rPr lang="en-IN" sz="3200" spc="-5" dirty="0">
                <a:solidFill>
                  <a:srgbClr val="404040"/>
                </a:solidFill>
                <a:latin typeface="Times New Roman"/>
                <a:cs typeface="Times New Roman"/>
              </a:rPr>
              <a:t>fertilizer</a:t>
            </a:r>
            <a:r>
              <a:rPr lang="en-IN" sz="3200" spc="-25" dirty="0">
                <a:solidFill>
                  <a:srgbClr val="404040"/>
                </a:solidFill>
                <a:latin typeface="Times New Roman"/>
                <a:cs typeface="Times New Roman"/>
              </a:rPr>
              <a:t> </a:t>
            </a:r>
            <a:r>
              <a:rPr lang="en-IN" sz="3200" dirty="0">
                <a:solidFill>
                  <a:srgbClr val="404040"/>
                </a:solidFill>
                <a:latin typeface="Times New Roman"/>
                <a:cs typeface="Times New Roman"/>
              </a:rPr>
              <a:t>experiment</a:t>
            </a:r>
            <a:r>
              <a:rPr lang="en-IN" sz="3200" spc="-30" dirty="0">
                <a:solidFill>
                  <a:srgbClr val="404040"/>
                </a:solidFill>
                <a:latin typeface="Times New Roman"/>
                <a:cs typeface="Times New Roman"/>
              </a:rPr>
              <a:t> </a:t>
            </a:r>
            <a:r>
              <a:rPr lang="en-IN" sz="3200" dirty="0">
                <a:solidFill>
                  <a:srgbClr val="404040"/>
                </a:solidFill>
                <a:latin typeface="Times New Roman"/>
                <a:cs typeface="Times New Roman"/>
              </a:rPr>
              <a:t>using</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conditional</a:t>
            </a:r>
            <a:r>
              <a:rPr lang="en-IN" sz="3200" spc="-30" dirty="0">
                <a:solidFill>
                  <a:srgbClr val="404040"/>
                </a:solidFill>
                <a:latin typeface="Times New Roman"/>
                <a:cs typeface="Times New Roman"/>
              </a:rPr>
              <a:t> </a:t>
            </a:r>
            <a:r>
              <a:rPr lang="en-IN" sz="3200" spc="5" dirty="0">
                <a:solidFill>
                  <a:srgbClr val="404040"/>
                </a:solidFill>
                <a:latin typeface="Times New Roman"/>
                <a:cs typeface="Times New Roman"/>
              </a:rPr>
              <a:t>random</a:t>
            </a:r>
            <a:r>
              <a:rPr lang="en-IN" sz="3200" spc="-30" dirty="0">
                <a:solidFill>
                  <a:srgbClr val="404040"/>
                </a:solidFill>
                <a:latin typeface="Times New Roman"/>
                <a:cs typeface="Times New Roman"/>
              </a:rPr>
              <a:t> </a:t>
            </a:r>
            <a:r>
              <a:rPr lang="en-IN" sz="3200" spc="5" dirty="0">
                <a:solidFill>
                  <a:srgbClr val="404040"/>
                </a:solidFill>
                <a:latin typeface="Times New Roman"/>
                <a:cs typeface="Times New Roman"/>
              </a:rPr>
              <a:t>forest,” </a:t>
            </a:r>
            <a:r>
              <a:rPr lang="en-IN" sz="3200" spc="-5" dirty="0">
                <a:solidFill>
                  <a:srgbClr val="404040"/>
                </a:solidFill>
                <a:latin typeface="Times New Roman"/>
                <a:cs typeface="Times New Roman"/>
              </a:rPr>
              <a:t>Computers</a:t>
            </a:r>
            <a:r>
              <a:rPr lang="en-IN" sz="3200" spc="-15" dirty="0">
                <a:solidFill>
                  <a:srgbClr val="404040"/>
                </a:solidFill>
                <a:latin typeface="Times New Roman"/>
                <a:cs typeface="Times New Roman"/>
              </a:rPr>
              <a:t> </a:t>
            </a:r>
            <a:r>
              <a:rPr lang="en-IN" sz="3200" spc="20" dirty="0">
                <a:solidFill>
                  <a:srgbClr val="404040"/>
                </a:solidFill>
                <a:latin typeface="Times New Roman"/>
                <a:cs typeface="Times New Roman"/>
              </a:rPr>
              <a:t>and</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Electronics</a:t>
            </a:r>
            <a:r>
              <a:rPr lang="en-IN" sz="3200" spc="-15" dirty="0">
                <a:solidFill>
                  <a:srgbClr val="404040"/>
                </a:solidFill>
                <a:latin typeface="Times New Roman"/>
                <a:cs typeface="Times New Roman"/>
              </a:rPr>
              <a:t> </a:t>
            </a:r>
            <a:r>
              <a:rPr lang="en-IN" sz="3200" spc="-20" dirty="0">
                <a:solidFill>
                  <a:srgbClr val="404040"/>
                </a:solidFill>
                <a:latin typeface="Times New Roman"/>
                <a:cs typeface="Times New Roman"/>
              </a:rPr>
              <a:t>in</a:t>
            </a:r>
            <a:endParaRPr lang="en-IN" sz="3200" dirty="0">
              <a:latin typeface="Times New Roman"/>
              <a:cs typeface="Times New Roman"/>
            </a:endParaRPr>
          </a:p>
          <a:p>
            <a:pPr marL="0" indent="0">
              <a:lnSpc>
                <a:spcPct val="120000"/>
              </a:lnSpc>
              <a:buNone/>
            </a:pPr>
            <a:r>
              <a:rPr lang="en-IN" sz="3200" spc="-5" dirty="0">
                <a:solidFill>
                  <a:srgbClr val="404040"/>
                </a:solidFill>
                <a:latin typeface="Times New Roman"/>
                <a:cs typeface="Times New Roman"/>
              </a:rPr>
              <a:t>Agriculture,</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vol-197,2022,</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PP.</a:t>
            </a:r>
            <a:r>
              <a:rPr lang="en-IN" sz="3200" spc="-35" dirty="0">
                <a:solidFill>
                  <a:srgbClr val="404040"/>
                </a:solidFill>
                <a:latin typeface="Times New Roman"/>
                <a:cs typeface="Times New Roman"/>
              </a:rPr>
              <a:t> </a:t>
            </a:r>
            <a:r>
              <a:rPr lang="en-IN" sz="3200" spc="-5" dirty="0">
                <a:solidFill>
                  <a:srgbClr val="404040"/>
                </a:solidFill>
                <a:latin typeface="Times New Roman"/>
                <a:cs typeface="Times New Roman"/>
              </a:rPr>
              <a:t>1-10</a:t>
            </a:r>
            <a:endParaRPr lang="en-IN" sz="3200" dirty="0">
              <a:latin typeface="Times New Roman"/>
              <a:cs typeface="Times New Roman"/>
            </a:endParaRPr>
          </a:p>
          <a:p>
            <a:pPr marL="12065" marR="139700" indent="0">
              <a:lnSpc>
                <a:spcPct val="120000"/>
              </a:lnSpc>
              <a:spcBef>
                <a:spcPts val="1055"/>
              </a:spcBef>
              <a:buNone/>
              <a:tabLst>
                <a:tab pos="241300" algn="l"/>
                <a:tab pos="241935" algn="l"/>
              </a:tabLst>
            </a:pPr>
            <a:r>
              <a:rPr lang="en-IN" sz="3200" spc="-5" dirty="0">
                <a:solidFill>
                  <a:srgbClr val="404040"/>
                </a:solidFill>
                <a:latin typeface="Times New Roman"/>
                <a:cs typeface="Times New Roman"/>
              </a:rPr>
              <a:t>[18] </a:t>
            </a:r>
            <a:r>
              <a:rPr lang="en-IN" sz="3200" spc="5" dirty="0">
                <a:solidFill>
                  <a:srgbClr val="404040"/>
                </a:solidFill>
                <a:latin typeface="Times New Roman"/>
                <a:cs typeface="Times New Roman"/>
              </a:rPr>
              <a:t>Rubby </a:t>
            </a:r>
            <a:r>
              <a:rPr lang="en-IN" sz="3200" spc="-5" dirty="0" err="1">
                <a:solidFill>
                  <a:srgbClr val="404040"/>
                </a:solidFill>
                <a:latin typeface="Times New Roman"/>
                <a:cs typeface="Times New Roman"/>
              </a:rPr>
              <a:t>Aworka</a:t>
            </a:r>
            <a:r>
              <a:rPr lang="en-IN" sz="3200" spc="-5" dirty="0">
                <a:solidFill>
                  <a:srgbClr val="404040"/>
                </a:solidFill>
                <a:latin typeface="Times New Roman"/>
                <a:cs typeface="Times New Roman"/>
              </a:rPr>
              <a:t>, </a:t>
            </a:r>
            <a:r>
              <a:rPr lang="en-IN" sz="3200" spc="5" dirty="0" err="1">
                <a:solidFill>
                  <a:srgbClr val="404040"/>
                </a:solidFill>
                <a:latin typeface="Times New Roman"/>
                <a:cs typeface="Times New Roman"/>
              </a:rPr>
              <a:t>Lontsi</a:t>
            </a:r>
            <a:r>
              <a:rPr lang="en-IN" sz="3200" spc="5" dirty="0">
                <a:solidFill>
                  <a:srgbClr val="404040"/>
                </a:solidFill>
                <a:latin typeface="Times New Roman"/>
                <a:cs typeface="Times New Roman"/>
              </a:rPr>
              <a:t> </a:t>
            </a:r>
            <a:r>
              <a:rPr lang="en-IN" sz="3200" dirty="0" err="1">
                <a:solidFill>
                  <a:srgbClr val="404040"/>
                </a:solidFill>
                <a:latin typeface="Times New Roman"/>
                <a:cs typeface="Times New Roman"/>
              </a:rPr>
              <a:t>Saadio</a:t>
            </a:r>
            <a:r>
              <a:rPr lang="en-IN" sz="3200" dirty="0">
                <a:solidFill>
                  <a:srgbClr val="404040"/>
                </a:solidFill>
                <a:latin typeface="Times New Roman"/>
                <a:cs typeface="Times New Roman"/>
              </a:rPr>
              <a:t> Cedric, </a:t>
            </a:r>
            <a:r>
              <a:rPr lang="en-IN" sz="3200" spc="-5" dirty="0">
                <a:solidFill>
                  <a:srgbClr val="404040"/>
                </a:solidFill>
                <a:latin typeface="Times New Roman"/>
                <a:cs typeface="Times New Roman"/>
              </a:rPr>
              <a:t>Wilfried </a:t>
            </a:r>
            <a:r>
              <a:rPr lang="en-IN" sz="3200" spc="5" dirty="0">
                <a:solidFill>
                  <a:srgbClr val="404040"/>
                </a:solidFill>
                <a:latin typeface="Times New Roman"/>
                <a:cs typeface="Times New Roman"/>
              </a:rPr>
              <a:t>Yves </a:t>
            </a:r>
            <a:r>
              <a:rPr lang="en-IN" sz="3200" dirty="0">
                <a:solidFill>
                  <a:srgbClr val="404040"/>
                </a:solidFill>
                <a:latin typeface="Times New Roman"/>
                <a:cs typeface="Times New Roman"/>
              </a:rPr>
              <a:t>Hamilton </a:t>
            </a:r>
            <a:r>
              <a:rPr lang="en-IN" sz="3200" spc="-5" dirty="0" err="1">
                <a:solidFill>
                  <a:srgbClr val="404040"/>
                </a:solidFill>
                <a:latin typeface="Times New Roman"/>
                <a:cs typeface="Times New Roman"/>
              </a:rPr>
              <a:t>Adoni</a:t>
            </a:r>
            <a:r>
              <a:rPr lang="en-IN" sz="3200" spc="-5" dirty="0">
                <a:solidFill>
                  <a:srgbClr val="404040"/>
                </a:solidFill>
                <a:latin typeface="Times New Roman"/>
                <a:cs typeface="Times New Roman"/>
              </a:rPr>
              <a:t>, </a:t>
            </a:r>
            <a:r>
              <a:rPr lang="en-IN" sz="3200" dirty="0" err="1">
                <a:solidFill>
                  <a:srgbClr val="404040"/>
                </a:solidFill>
                <a:latin typeface="Times New Roman"/>
                <a:cs typeface="Times New Roman"/>
              </a:rPr>
              <a:t>Jérémie</a:t>
            </a:r>
            <a:r>
              <a:rPr lang="en-IN" sz="3200" dirty="0">
                <a:solidFill>
                  <a:srgbClr val="404040"/>
                </a:solidFill>
                <a:latin typeface="Times New Roman"/>
                <a:cs typeface="Times New Roman"/>
              </a:rPr>
              <a:t> </a:t>
            </a:r>
            <a:r>
              <a:rPr lang="en-IN" sz="3200" dirty="0" err="1">
                <a:solidFill>
                  <a:srgbClr val="404040"/>
                </a:solidFill>
                <a:latin typeface="Times New Roman"/>
                <a:cs typeface="Times New Roman"/>
              </a:rPr>
              <a:t>Thouakesseh</a:t>
            </a:r>
            <a:r>
              <a:rPr lang="en-IN" sz="3200" dirty="0">
                <a:solidFill>
                  <a:srgbClr val="404040"/>
                </a:solidFill>
                <a:latin typeface="Times New Roman"/>
                <a:cs typeface="Times New Roman"/>
              </a:rPr>
              <a:t> </a:t>
            </a:r>
            <a:r>
              <a:rPr lang="en-IN" sz="3200" dirty="0" err="1">
                <a:solidFill>
                  <a:srgbClr val="404040"/>
                </a:solidFill>
                <a:latin typeface="Times New Roman"/>
                <a:cs typeface="Times New Roman"/>
              </a:rPr>
              <a:t>Zoueu</a:t>
            </a:r>
            <a:r>
              <a:rPr lang="en-IN" sz="3200" dirty="0">
                <a:solidFill>
                  <a:srgbClr val="404040"/>
                </a:solidFill>
                <a:latin typeface="Times New Roman"/>
                <a:cs typeface="Times New Roman"/>
              </a:rPr>
              <a:t>, </a:t>
            </a:r>
            <a:r>
              <a:rPr lang="en-IN" sz="3200" spc="5" dirty="0">
                <a:solidFill>
                  <a:srgbClr val="404040"/>
                </a:solidFill>
                <a:latin typeface="Times New Roman"/>
                <a:cs typeface="Times New Roman"/>
              </a:rPr>
              <a:t>Franck </a:t>
            </a:r>
            <a:r>
              <a:rPr lang="en-IN" sz="3200" spc="-10" dirty="0" err="1">
                <a:solidFill>
                  <a:srgbClr val="404040"/>
                </a:solidFill>
                <a:latin typeface="Times New Roman"/>
                <a:cs typeface="Times New Roman"/>
              </a:rPr>
              <a:t>Kalala</a:t>
            </a:r>
            <a:r>
              <a:rPr lang="en-IN" sz="3200" spc="-5" dirty="0">
                <a:solidFill>
                  <a:srgbClr val="404040"/>
                </a:solidFill>
                <a:latin typeface="Times New Roman"/>
                <a:cs typeface="Times New Roman"/>
              </a:rPr>
              <a:t> Mutombo, </a:t>
            </a:r>
            <a:r>
              <a:rPr lang="en-IN" sz="3200" dirty="0">
                <a:solidFill>
                  <a:srgbClr val="404040"/>
                </a:solidFill>
                <a:latin typeface="Times New Roman"/>
                <a:cs typeface="Times New Roman"/>
              </a:rPr>
              <a:t>Charles </a:t>
            </a:r>
            <a:r>
              <a:rPr lang="en-IN" sz="3200" dirty="0" err="1">
                <a:solidFill>
                  <a:srgbClr val="404040"/>
                </a:solidFill>
                <a:latin typeface="Times New Roman"/>
                <a:cs typeface="Times New Roman"/>
              </a:rPr>
              <a:t>Lebon</a:t>
            </a:r>
            <a:r>
              <a:rPr lang="en-IN" sz="3200" dirty="0">
                <a:solidFill>
                  <a:srgbClr val="404040"/>
                </a:solidFill>
                <a:latin typeface="Times New Roman"/>
                <a:cs typeface="Times New Roman"/>
              </a:rPr>
              <a:t> </a:t>
            </a:r>
            <a:r>
              <a:rPr lang="en-IN" sz="3200" spc="-10" dirty="0" err="1">
                <a:solidFill>
                  <a:srgbClr val="404040"/>
                </a:solidFill>
                <a:latin typeface="Times New Roman"/>
                <a:cs typeface="Times New Roman"/>
              </a:rPr>
              <a:t>Mberi</a:t>
            </a:r>
            <a:r>
              <a:rPr lang="en-IN" sz="3200" spc="-10" dirty="0">
                <a:solidFill>
                  <a:srgbClr val="404040"/>
                </a:solidFill>
                <a:latin typeface="Times New Roman"/>
                <a:cs typeface="Times New Roman"/>
              </a:rPr>
              <a:t> </a:t>
            </a:r>
            <a:r>
              <a:rPr lang="en-IN" sz="3200" dirty="0" err="1">
                <a:solidFill>
                  <a:srgbClr val="404040"/>
                </a:solidFill>
                <a:latin typeface="Times New Roman"/>
                <a:cs typeface="Times New Roman"/>
              </a:rPr>
              <a:t>Kimpolo</a:t>
            </a:r>
            <a:r>
              <a:rPr lang="en-IN" sz="3200" dirty="0">
                <a:solidFill>
                  <a:srgbClr val="404040"/>
                </a:solidFill>
                <a:latin typeface="Times New Roman"/>
                <a:cs typeface="Times New Roman"/>
              </a:rPr>
              <a:t>, </a:t>
            </a:r>
            <a:r>
              <a:rPr lang="en-IN" sz="3200" spc="-285" dirty="0">
                <a:solidFill>
                  <a:srgbClr val="404040"/>
                </a:solidFill>
                <a:latin typeface="Times New Roman"/>
                <a:cs typeface="Times New Roman"/>
              </a:rPr>
              <a:t> </a:t>
            </a:r>
            <a:r>
              <a:rPr lang="en-IN" sz="3200" dirty="0">
                <a:solidFill>
                  <a:srgbClr val="404040"/>
                </a:solidFill>
                <a:latin typeface="Times New Roman"/>
                <a:cs typeface="Times New Roman"/>
              </a:rPr>
              <a:t>Tarik</a:t>
            </a:r>
            <a:r>
              <a:rPr lang="en-IN" sz="3200" spc="-10" dirty="0">
                <a:solidFill>
                  <a:srgbClr val="404040"/>
                </a:solidFill>
                <a:latin typeface="Times New Roman"/>
                <a:cs typeface="Times New Roman"/>
              </a:rPr>
              <a:t> </a:t>
            </a:r>
            <a:r>
              <a:rPr lang="en-IN" sz="3200" spc="-5" dirty="0" err="1">
                <a:solidFill>
                  <a:srgbClr val="404040"/>
                </a:solidFill>
                <a:latin typeface="Times New Roman"/>
                <a:cs typeface="Times New Roman"/>
              </a:rPr>
              <a:t>Nahhal</a:t>
            </a:r>
            <a:r>
              <a:rPr lang="en-IN" sz="3200" spc="-5" dirty="0">
                <a:solidFill>
                  <a:srgbClr val="404040"/>
                </a:solidFill>
                <a:latin typeface="Times New Roman"/>
                <a:cs typeface="Times New Roman"/>
              </a:rPr>
              <a:t>,</a:t>
            </a:r>
            <a:r>
              <a:rPr lang="en-IN" sz="3200" spc="5" dirty="0">
                <a:solidFill>
                  <a:srgbClr val="404040"/>
                </a:solidFill>
                <a:latin typeface="Times New Roman"/>
                <a:cs typeface="Times New Roman"/>
              </a:rPr>
              <a:t> </a:t>
            </a:r>
            <a:r>
              <a:rPr lang="en-IN" sz="3200" spc="-10" dirty="0">
                <a:solidFill>
                  <a:srgbClr val="404040"/>
                </a:solidFill>
                <a:latin typeface="Times New Roman"/>
                <a:cs typeface="Times New Roman"/>
              </a:rPr>
              <a:t>Moez</a:t>
            </a:r>
            <a:r>
              <a:rPr lang="en-IN" sz="3200" spc="40" dirty="0">
                <a:solidFill>
                  <a:srgbClr val="404040"/>
                </a:solidFill>
                <a:latin typeface="Times New Roman"/>
                <a:cs typeface="Times New Roman"/>
              </a:rPr>
              <a:t> </a:t>
            </a:r>
            <a:r>
              <a:rPr lang="en-IN" sz="3200" spc="-5" dirty="0" err="1">
                <a:solidFill>
                  <a:srgbClr val="404040"/>
                </a:solidFill>
                <a:latin typeface="Times New Roman"/>
                <a:cs typeface="Times New Roman"/>
              </a:rPr>
              <a:t>Krichen</a:t>
            </a:r>
            <a:r>
              <a:rPr lang="en-IN" sz="3200" spc="-5" dirty="0">
                <a:solidFill>
                  <a:srgbClr val="404040"/>
                </a:solidFill>
                <a:latin typeface="Times New Roman"/>
                <a:cs typeface="Times New Roman"/>
              </a:rPr>
              <a:t>,</a:t>
            </a:r>
            <a:r>
              <a:rPr lang="en-IN" sz="3200" dirty="0">
                <a:solidFill>
                  <a:srgbClr val="404040"/>
                </a:solidFill>
                <a:latin typeface="Times New Roman"/>
                <a:cs typeface="Times New Roman"/>
              </a:rPr>
              <a:t> “Agricultural</a:t>
            </a:r>
            <a:r>
              <a:rPr lang="en-IN" sz="3200" spc="45" dirty="0">
                <a:solidFill>
                  <a:srgbClr val="404040"/>
                </a:solidFill>
                <a:latin typeface="Times New Roman"/>
                <a:cs typeface="Times New Roman"/>
              </a:rPr>
              <a:t> </a:t>
            </a:r>
            <a:r>
              <a:rPr lang="en-IN" sz="3200" spc="-5" dirty="0">
                <a:solidFill>
                  <a:srgbClr val="404040"/>
                </a:solidFill>
                <a:latin typeface="Times New Roman"/>
                <a:cs typeface="Times New Roman"/>
              </a:rPr>
              <a:t>decision</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system</a:t>
            </a:r>
            <a:r>
              <a:rPr lang="en-IN" sz="3200" spc="45" dirty="0">
                <a:solidFill>
                  <a:srgbClr val="404040"/>
                </a:solidFill>
                <a:latin typeface="Times New Roman"/>
                <a:cs typeface="Times New Roman"/>
              </a:rPr>
              <a:t> </a:t>
            </a:r>
            <a:r>
              <a:rPr lang="en-IN" sz="3200" spc="-5" dirty="0">
                <a:solidFill>
                  <a:srgbClr val="404040"/>
                </a:solidFill>
                <a:latin typeface="Times New Roman"/>
                <a:cs typeface="Times New Roman"/>
              </a:rPr>
              <a:t>based</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on</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advanced </a:t>
            </a:r>
            <a:r>
              <a:rPr lang="en-IN" sz="3200" spc="-5" dirty="0">
                <a:solidFill>
                  <a:srgbClr val="404040"/>
                </a:solidFill>
                <a:latin typeface="Times New Roman"/>
                <a:cs typeface="Times New Roman"/>
              </a:rPr>
              <a:t>machine</a:t>
            </a:r>
            <a:r>
              <a:rPr lang="en-IN" sz="3200" dirty="0">
                <a:solidFill>
                  <a:srgbClr val="404040"/>
                </a:solidFill>
                <a:latin typeface="Times New Roman"/>
                <a:cs typeface="Times New Roman"/>
              </a:rPr>
              <a:t> </a:t>
            </a:r>
            <a:r>
              <a:rPr lang="en-IN" sz="3200" spc="5" dirty="0">
                <a:solidFill>
                  <a:srgbClr val="404040"/>
                </a:solidFill>
                <a:latin typeface="Times New Roman"/>
                <a:cs typeface="Times New Roman"/>
              </a:rPr>
              <a:t>learning</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models</a:t>
            </a:r>
            <a:r>
              <a:rPr lang="en-IN" sz="3200" spc="-15" dirty="0">
                <a:solidFill>
                  <a:srgbClr val="404040"/>
                </a:solidFill>
                <a:latin typeface="Times New Roman"/>
                <a:cs typeface="Times New Roman"/>
              </a:rPr>
              <a:t> </a:t>
            </a:r>
            <a:r>
              <a:rPr lang="en-IN" sz="3200" spc="15" dirty="0">
                <a:solidFill>
                  <a:srgbClr val="404040"/>
                </a:solidFill>
                <a:latin typeface="Times New Roman"/>
                <a:cs typeface="Times New Roman"/>
              </a:rPr>
              <a:t>for</a:t>
            </a:r>
            <a:r>
              <a:rPr lang="en-IN" sz="3200" spc="-20" dirty="0">
                <a:solidFill>
                  <a:srgbClr val="404040"/>
                </a:solidFill>
                <a:latin typeface="Times New Roman"/>
                <a:cs typeface="Times New Roman"/>
              </a:rPr>
              <a:t> </a:t>
            </a:r>
            <a:r>
              <a:rPr lang="en-IN" sz="3200" dirty="0">
                <a:solidFill>
                  <a:srgbClr val="404040"/>
                </a:solidFill>
                <a:latin typeface="Times New Roman"/>
                <a:cs typeface="Times New Roman"/>
              </a:rPr>
              <a:t>yield</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prediction:</a:t>
            </a:r>
            <a:r>
              <a:rPr lang="en-IN" sz="3200" spc="55" dirty="0">
                <a:solidFill>
                  <a:srgbClr val="404040"/>
                </a:solidFill>
                <a:latin typeface="Times New Roman"/>
                <a:cs typeface="Times New Roman"/>
              </a:rPr>
              <a:t> </a:t>
            </a:r>
            <a:r>
              <a:rPr lang="en-IN" sz="3200" dirty="0">
                <a:solidFill>
                  <a:srgbClr val="404040"/>
                </a:solidFill>
                <a:latin typeface="Times New Roman"/>
                <a:cs typeface="Times New Roman"/>
              </a:rPr>
              <a:t>Case</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of</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East</a:t>
            </a:r>
            <a:r>
              <a:rPr lang="en-IN" sz="3200" spc="50" dirty="0">
                <a:solidFill>
                  <a:srgbClr val="404040"/>
                </a:solidFill>
                <a:latin typeface="Times New Roman"/>
                <a:cs typeface="Times New Roman"/>
              </a:rPr>
              <a:t> </a:t>
            </a:r>
            <a:r>
              <a:rPr lang="en-IN" sz="3200" dirty="0">
                <a:solidFill>
                  <a:srgbClr val="404040"/>
                </a:solidFill>
                <a:latin typeface="Times New Roman"/>
                <a:cs typeface="Times New Roman"/>
              </a:rPr>
              <a:t>African</a:t>
            </a:r>
            <a:r>
              <a:rPr lang="en-IN" sz="3200" spc="5" dirty="0">
                <a:solidFill>
                  <a:srgbClr val="404040"/>
                </a:solidFill>
                <a:latin typeface="Times New Roman"/>
                <a:cs typeface="Times New Roman"/>
              </a:rPr>
              <a:t> </a:t>
            </a:r>
            <a:r>
              <a:rPr lang="en-IN" sz="3200" spc="-25" dirty="0">
                <a:solidFill>
                  <a:srgbClr val="404040"/>
                </a:solidFill>
                <a:latin typeface="Times New Roman"/>
                <a:cs typeface="Times New Roman"/>
              </a:rPr>
              <a:t>countries,” </a:t>
            </a:r>
            <a:r>
              <a:rPr lang="en-IN" sz="3200" spc="-20" dirty="0">
                <a:solidFill>
                  <a:srgbClr val="404040"/>
                </a:solidFill>
                <a:latin typeface="Times New Roman"/>
                <a:cs typeface="Times New Roman"/>
              </a:rPr>
              <a:t> </a:t>
            </a:r>
            <a:r>
              <a:rPr lang="en-IN" sz="3200" dirty="0">
                <a:solidFill>
                  <a:srgbClr val="404040"/>
                </a:solidFill>
                <a:latin typeface="Times New Roman"/>
                <a:cs typeface="Times New Roman"/>
              </a:rPr>
              <a:t>Smart</a:t>
            </a:r>
            <a:r>
              <a:rPr lang="en-IN" sz="3200" spc="-35" dirty="0">
                <a:solidFill>
                  <a:srgbClr val="404040"/>
                </a:solidFill>
                <a:latin typeface="Times New Roman"/>
                <a:cs typeface="Times New Roman"/>
              </a:rPr>
              <a:t> </a:t>
            </a:r>
            <a:r>
              <a:rPr lang="en-IN" sz="3200" spc="-5" dirty="0">
                <a:solidFill>
                  <a:srgbClr val="404040"/>
                </a:solidFill>
                <a:latin typeface="Times New Roman"/>
                <a:cs typeface="Times New Roman"/>
              </a:rPr>
              <a:t>Agricultural</a:t>
            </a:r>
            <a:r>
              <a:rPr lang="en-IN" sz="3200" spc="40" dirty="0">
                <a:solidFill>
                  <a:srgbClr val="404040"/>
                </a:solidFill>
                <a:latin typeface="Times New Roman"/>
                <a:cs typeface="Times New Roman"/>
              </a:rPr>
              <a:t> </a:t>
            </a:r>
            <a:r>
              <a:rPr lang="en-IN" sz="3200" dirty="0">
                <a:solidFill>
                  <a:srgbClr val="404040"/>
                </a:solidFill>
                <a:latin typeface="Times New Roman"/>
                <a:cs typeface="Times New Roman"/>
              </a:rPr>
              <a:t>Technology, </a:t>
            </a:r>
            <a:r>
              <a:rPr lang="en-IN" sz="3200" spc="-5" dirty="0">
                <a:solidFill>
                  <a:srgbClr val="404040"/>
                </a:solidFill>
                <a:latin typeface="Times New Roman"/>
                <a:cs typeface="Times New Roman"/>
              </a:rPr>
              <a:t>vol-3,</a:t>
            </a:r>
            <a:r>
              <a:rPr lang="en-IN" sz="3200" dirty="0">
                <a:solidFill>
                  <a:srgbClr val="404040"/>
                </a:solidFill>
                <a:latin typeface="Times New Roman"/>
                <a:cs typeface="Times New Roman"/>
              </a:rPr>
              <a:t> </a:t>
            </a:r>
            <a:r>
              <a:rPr lang="en-IN" sz="3200" spc="-5" dirty="0">
                <a:solidFill>
                  <a:srgbClr val="404040"/>
                </a:solidFill>
                <a:latin typeface="Times New Roman"/>
                <a:cs typeface="Times New Roman"/>
              </a:rPr>
              <a:t>2022,</a:t>
            </a:r>
            <a:r>
              <a:rPr lang="en-IN" sz="3200" dirty="0">
                <a:solidFill>
                  <a:srgbClr val="404040"/>
                </a:solidFill>
                <a:latin typeface="Times New Roman"/>
                <a:cs typeface="Times New Roman"/>
              </a:rPr>
              <a:t> PP.</a:t>
            </a:r>
            <a:r>
              <a:rPr lang="en-IN" sz="3200" spc="-25" dirty="0">
                <a:solidFill>
                  <a:srgbClr val="404040"/>
                </a:solidFill>
                <a:latin typeface="Times New Roman"/>
                <a:cs typeface="Times New Roman"/>
              </a:rPr>
              <a:t> </a:t>
            </a:r>
            <a:r>
              <a:rPr lang="en-IN" sz="3200" spc="-5" dirty="0">
                <a:solidFill>
                  <a:srgbClr val="404040"/>
                </a:solidFill>
                <a:latin typeface="Times New Roman"/>
                <a:cs typeface="Times New Roman"/>
              </a:rPr>
              <a:t>1-9</a:t>
            </a:r>
            <a:endParaRPr lang="en-IN" sz="3200" dirty="0">
              <a:latin typeface="Times New Roman"/>
              <a:cs typeface="Times New Roman"/>
            </a:endParaRPr>
          </a:p>
          <a:p>
            <a:pPr marL="12065" marR="118745" indent="0">
              <a:lnSpc>
                <a:spcPts val="1280"/>
              </a:lnSpc>
              <a:spcBef>
                <a:spcPts val="1060"/>
              </a:spcBef>
              <a:buNone/>
              <a:tabLst>
                <a:tab pos="241300" algn="l"/>
                <a:tab pos="241935" algn="l"/>
              </a:tabLst>
            </a:pPr>
            <a:r>
              <a:rPr lang="en-IN" sz="3200" spc="-5" dirty="0">
                <a:solidFill>
                  <a:srgbClr val="404040"/>
                </a:solidFill>
                <a:latin typeface="Times New Roman"/>
                <a:cs typeface="Times New Roman"/>
              </a:rPr>
              <a:t>[19]</a:t>
            </a:r>
            <a:r>
              <a:rPr lang="en-IN" sz="3200" spc="-20" dirty="0">
                <a:solidFill>
                  <a:srgbClr val="404040"/>
                </a:solidFill>
                <a:latin typeface="Times New Roman"/>
                <a:cs typeface="Times New Roman"/>
              </a:rPr>
              <a:t> </a:t>
            </a:r>
            <a:r>
              <a:rPr lang="en-IN" sz="3200" dirty="0">
                <a:solidFill>
                  <a:srgbClr val="404040"/>
                </a:solidFill>
                <a:latin typeface="Times New Roman"/>
                <a:cs typeface="Times New Roman"/>
              </a:rPr>
              <a:t>Senthil</a:t>
            </a:r>
            <a:r>
              <a:rPr lang="en-IN" sz="3200" spc="50" dirty="0">
                <a:solidFill>
                  <a:srgbClr val="404040"/>
                </a:solidFill>
                <a:latin typeface="Times New Roman"/>
                <a:cs typeface="Times New Roman"/>
              </a:rPr>
              <a:t> </a:t>
            </a:r>
            <a:r>
              <a:rPr lang="en-IN" sz="3200" spc="-5" dirty="0">
                <a:solidFill>
                  <a:srgbClr val="404040"/>
                </a:solidFill>
                <a:latin typeface="Times New Roman"/>
                <a:cs typeface="Times New Roman"/>
              </a:rPr>
              <a:t>Kumar</a:t>
            </a:r>
            <a:r>
              <a:rPr lang="en-IN" sz="3200" spc="-15" dirty="0">
                <a:solidFill>
                  <a:srgbClr val="404040"/>
                </a:solidFill>
                <a:latin typeface="Times New Roman"/>
                <a:cs typeface="Times New Roman"/>
              </a:rPr>
              <a:t> </a:t>
            </a:r>
            <a:r>
              <a:rPr lang="en-IN" sz="3200" spc="-5" dirty="0">
                <a:solidFill>
                  <a:srgbClr val="404040"/>
                </a:solidFill>
                <a:latin typeface="Times New Roman"/>
                <a:cs typeface="Times New Roman"/>
              </a:rPr>
              <a:t>Swami</a:t>
            </a:r>
            <a:r>
              <a:rPr lang="en-IN" sz="3200" spc="50" dirty="0">
                <a:solidFill>
                  <a:srgbClr val="404040"/>
                </a:solidFill>
                <a:latin typeface="Times New Roman"/>
                <a:cs typeface="Times New Roman"/>
              </a:rPr>
              <a:t> </a:t>
            </a:r>
            <a:r>
              <a:rPr lang="en-IN" sz="3200" spc="-10" dirty="0" err="1">
                <a:solidFill>
                  <a:srgbClr val="404040"/>
                </a:solidFill>
                <a:latin typeface="Times New Roman"/>
                <a:cs typeface="Times New Roman"/>
              </a:rPr>
              <a:t>Durai</a:t>
            </a:r>
            <a:r>
              <a:rPr lang="en-IN" sz="3200" spc="-10" dirty="0">
                <a:solidFill>
                  <a:srgbClr val="404040"/>
                </a:solidFill>
                <a:latin typeface="Times New Roman"/>
                <a:cs typeface="Times New Roman"/>
              </a:rPr>
              <a:t>,</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Mary</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Divya </a:t>
            </a:r>
            <a:r>
              <a:rPr lang="en-IN" sz="3200" dirty="0" err="1">
                <a:solidFill>
                  <a:srgbClr val="404040"/>
                </a:solidFill>
                <a:latin typeface="Times New Roman"/>
                <a:cs typeface="Times New Roman"/>
              </a:rPr>
              <a:t>Shamili</a:t>
            </a:r>
            <a:r>
              <a:rPr lang="en-IN" sz="3200" dirty="0">
                <a:solidFill>
                  <a:srgbClr val="404040"/>
                </a:solidFill>
                <a:latin typeface="Times New Roman"/>
                <a:cs typeface="Times New Roman"/>
              </a:rPr>
              <a:t>,</a:t>
            </a:r>
            <a:r>
              <a:rPr lang="en-IN" sz="3200" spc="-15" dirty="0">
                <a:solidFill>
                  <a:srgbClr val="404040"/>
                </a:solidFill>
                <a:latin typeface="Times New Roman"/>
                <a:cs typeface="Times New Roman"/>
              </a:rPr>
              <a:t> </a:t>
            </a:r>
            <a:r>
              <a:rPr lang="en-IN" sz="3200" dirty="0">
                <a:solidFill>
                  <a:srgbClr val="404040"/>
                </a:solidFill>
                <a:latin typeface="Times New Roman"/>
                <a:cs typeface="Times New Roman"/>
              </a:rPr>
              <a:t>“Smart</a:t>
            </a:r>
            <a:r>
              <a:rPr lang="en-IN" sz="3200" spc="-25" dirty="0">
                <a:solidFill>
                  <a:srgbClr val="404040"/>
                </a:solidFill>
                <a:latin typeface="Times New Roman"/>
                <a:cs typeface="Times New Roman"/>
              </a:rPr>
              <a:t> </a:t>
            </a:r>
            <a:r>
              <a:rPr lang="en-IN" sz="3200" dirty="0">
                <a:solidFill>
                  <a:srgbClr val="404040"/>
                </a:solidFill>
                <a:latin typeface="Times New Roman"/>
                <a:cs typeface="Times New Roman"/>
              </a:rPr>
              <a:t>farming</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using </a:t>
            </a:r>
            <a:r>
              <a:rPr lang="en-IN" sz="3200" dirty="0">
                <a:solidFill>
                  <a:srgbClr val="404040"/>
                </a:solidFill>
                <a:latin typeface="Times New Roman"/>
                <a:cs typeface="Times New Roman"/>
              </a:rPr>
              <a:t>Machine</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Learning</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and</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Deep</a:t>
            </a:r>
            <a:r>
              <a:rPr lang="en-IN" sz="3200" spc="10" dirty="0">
                <a:solidFill>
                  <a:srgbClr val="404040"/>
                </a:solidFill>
                <a:latin typeface="Times New Roman"/>
                <a:cs typeface="Times New Roman"/>
              </a:rPr>
              <a:t> </a:t>
            </a:r>
            <a:r>
              <a:rPr lang="en-IN" sz="3200" dirty="0">
                <a:solidFill>
                  <a:srgbClr val="404040"/>
                </a:solidFill>
                <a:latin typeface="Times New Roman"/>
                <a:cs typeface="Times New Roman"/>
              </a:rPr>
              <a:t>Learning</a:t>
            </a:r>
            <a:r>
              <a:rPr lang="en-IN" sz="3200" spc="5" dirty="0">
                <a:solidFill>
                  <a:srgbClr val="404040"/>
                </a:solidFill>
                <a:latin typeface="Times New Roman"/>
                <a:cs typeface="Times New Roman"/>
              </a:rPr>
              <a:t> </a:t>
            </a:r>
            <a:r>
              <a:rPr lang="en-IN" sz="3200" spc="-5" dirty="0">
                <a:solidFill>
                  <a:srgbClr val="404040"/>
                </a:solidFill>
                <a:latin typeface="Times New Roman"/>
                <a:cs typeface="Times New Roman"/>
              </a:rPr>
              <a:t>techniques,”</a:t>
            </a:r>
            <a:r>
              <a:rPr lang="en-IN" sz="3200" spc="30" dirty="0">
                <a:solidFill>
                  <a:srgbClr val="404040"/>
                </a:solidFill>
                <a:latin typeface="Times New Roman"/>
                <a:cs typeface="Times New Roman"/>
              </a:rPr>
              <a:t> </a:t>
            </a:r>
            <a:r>
              <a:rPr lang="en-IN" sz="3200" spc="-5" dirty="0">
                <a:solidFill>
                  <a:srgbClr val="404040"/>
                </a:solidFill>
                <a:latin typeface="Times New Roman"/>
                <a:cs typeface="Times New Roman"/>
              </a:rPr>
              <a:t>Decision</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Analytics</a:t>
            </a:r>
            <a:r>
              <a:rPr lang="en-IN" sz="3200" spc="65" dirty="0">
                <a:solidFill>
                  <a:srgbClr val="404040"/>
                </a:solidFill>
                <a:latin typeface="Times New Roman"/>
                <a:cs typeface="Times New Roman"/>
              </a:rPr>
              <a:t> </a:t>
            </a:r>
            <a:r>
              <a:rPr lang="en-IN" sz="3200" spc="-5" dirty="0">
                <a:solidFill>
                  <a:srgbClr val="404040"/>
                </a:solidFill>
                <a:latin typeface="Times New Roman"/>
                <a:cs typeface="Times New Roman"/>
              </a:rPr>
              <a:t>Journal,</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vol- </a:t>
            </a:r>
            <a:r>
              <a:rPr lang="en-IN" sz="3200" spc="-285" dirty="0">
                <a:solidFill>
                  <a:srgbClr val="404040"/>
                </a:solidFill>
                <a:latin typeface="Times New Roman"/>
                <a:cs typeface="Times New Roman"/>
              </a:rPr>
              <a:t> </a:t>
            </a:r>
            <a:r>
              <a:rPr lang="en-IN" sz="3200" spc="-5" dirty="0">
                <a:solidFill>
                  <a:srgbClr val="404040"/>
                </a:solidFill>
                <a:latin typeface="Times New Roman"/>
                <a:cs typeface="Times New Roman"/>
              </a:rPr>
              <a:t>2,</a:t>
            </a:r>
            <a:r>
              <a:rPr lang="en-IN" sz="3200" spc="-10" dirty="0">
                <a:solidFill>
                  <a:srgbClr val="404040"/>
                </a:solidFill>
                <a:latin typeface="Times New Roman"/>
                <a:cs typeface="Times New Roman"/>
              </a:rPr>
              <a:t> </a:t>
            </a:r>
            <a:r>
              <a:rPr lang="en-IN" sz="3200" spc="-5" dirty="0">
                <a:solidFill>
                  <a:srgbClr val="404040"/>
                </a:solidFill>
                <a:latin typeface="Times New Roman"/>
                <a:cs typeface="Times New Roman"/>
              </a:rPr>
              <a:t>2022,</a:t>
            </a:r>
            <a:r>
              <a:rPr lang="en-IN" sz="3200" dirty="0">
                <a:solidFill>
                  <a:srgbClr val="404040"/>
                </a:solidFill>
                <a:latin typeface="Times New Roman"/>
                <a:cs typeface="Times New Roman"/>
              </a:rPr>
              <a:t> PP.</a:t>
            </a:r>
            <a:r>
              <a:rPr lang="en-IN" sz="3200" spc="-20" dirty="0">
                <a:solidFill>
                  <a:srgbClr val="404040"/>
                </a:solidFill>
                <a:latin typeface="Times New Roman"/>
                <a:cs typeface="Times New Roman"/>
              </a:rPr>
              <a:t> </a:t>
            </a:r>
            <a:r>
              <a:rPr lang="en-IN" sz="3200" spc="-5" dirty="0">
                <a:solidFill>
                  <a:srgbClr val="404040"/>
                </a:solidFill>
                <a:latin typeface="Times New Roman"/>
                <a:cs typeface="Times New Roman"/>
              </a:rPr>
              <a:t>1-30</a:t>
            </a:r>
            <a:endParaRPr lang="en-IN" sz="3200" dirty="0">
              <a:latin typeface="Times New Roman"/>
              <a:cs typeface="Times New Roman"/>
            </a:endParaRPr>
          </a:p>
          <a:p>
            <a:pPr marL="12065" marR="1515745" indent="0">
              <a:lnSpc>
                <a:spcPts val="1280"/>
              </a:lnSpc>
              <a:spcBef>
                <a:spcPts val="1045"/>
              </a:spcBef>
              <a:buNone/>
              <a:tabLst>
                <a:tab pos="241300" algn="l"/>
                <a:tab pos="241935" algn="l"/>
              </a:tabLst>
            </a:pPr>
            <a:r>
              <a:rPr lang="en-IN" sz="3200" spc="-5" dirty="0">
                <a:solidFill>
                  <a:srgbClr val="404040"/>
                </a:solidFill>
                <a:latin typeface="Times New Roman"/>
                <a:cs typeface="Times New Roman"/>
              </a:rPr>
              <a:t>[20] M.S. </a:t>
            </a:r>
            <a:r>
              <a:rPr lang="en-IN" sz="3200" spc="5" dirty="0" err="1">
                <a:solidFill>
                  <a:srgbClr val="404040"/>
                </a:solidFill>
                <a:latin typeface="Times New Roman"/>
                <a:cs typeface="Times New Roman"/>
              </a:rPr>
              <a:t>Suchithra</a:t>
            </a:r>
            <a:r>
              <a:rPr lang="en-IN" sz="3200" spc="5" dirty="0">
                <a:solidFill>
                  <a:srgbClr val="404040"/>
                </a:solidFill>
                <a:latin typeface="Times New Roman"/>
                <a:cs typeface="Times New Roman"/>
              </a:rPr>
              <a:t>, </a:t>
            </a:r>
            <a:r>
              <a:rPr lang="en-IN" sz="3200" spc="-10" dirty="0">
                <a:solidFill>
                  <a:srgbClr val="404040"/>
                </a:solidFill>
                <a:latin typeface="Times New Roman"/>
                <a:cs typeface="Times New Roman"/>
              </a:rPr>
              <a:t>Maya </a:t>
            </a:r>
            <a:r>
              <a:rPr lang="en-IN" sz="3200" spc="5" dirty="0">
                <a:solidFill>
                  <a:srgbClr val="404040"/>
                </a:solidFill>
                <a:latin typeface="Times New Roman"/>
                <a:cs typeface="Times New Roman"/>
              </a:rPr>
              <a:t>L. Pai, </a:t>
            </a:r>
            <a:r>
              <a:rPr lang="en-IN" sz="3200" dirty="0">
                <a:solidFill>
                  <a:srgbClr val="404040"/>
                </a:solidFill>
                <a:latin typeface="Times New Roman"/>
                <a:cs typeface="Times New Roman"/>
              </a:rPr>
              <a:t>“Improving </a:t>
            </a:r>
            <a:r>
              <a:rPr lang="en-IN" sz="3200" spc="-15" dirty="0">
                <a:solidFill>
                  <a:srgbClr val="404040"/>
                </a:solidFill>
                <a:latin typeface="Times New Roman"/>
                <a:cs typeface="Times New Roman"/>
              </a:rPr>
              <a:t>the </a:t>
            </a:r>
            <a:r>
              <a:rPr lang="en-IN" sz="3200" spc="5" dirty="0">
                <a:solidFill>
                  <a:srgbClr val="404040"/>
                </a:solidFill>
                <a:latin typeface="Times New Roman"/>
                <a:cs typeface="Times New Roman"/>
              </a:rPr>
              <a:t>prediction </a:t>
            </a:r>
            <a:r>
              <a:rPr lang="en-IN" sz="3200" spc="-5" dirty="0">
                <a:solidFill>
                  <a:srgbClr val="404040"/>
                </a:solidFill>
                <a:latin typeface="Times New Roman"/>
                <a:cs typeface="Times New Roman"/>
              </a:rPr>
              <a:t>accuracy </a:t>
            </a:r>
            <a:r>
              <a:rPr lang="en-IN" sz="3200" dirty="0">
                <a:solidFill>
                  <a:srgbClr val="404040"/>
                </a:solidFill>
                <a:latin typeface="Times New Roman"/>
                <a:cs typeface="Times New Roman"/>
              </a:rPr>
              <a:t>of soil nutrient classification </a:t>
            </a:r>
            <a:r>
              <a:rPr lang="en-IN" sz="3200" spc="-5" dirty="0">
                <a:solidFill>
                  <a:srgbClr val="404040"/>
                </a:solidFill>
                <a:latin typeface="Times New Roman"/>
                <a:cs typeface="Times New Roman"/>
              </a:rPr>
              <a:t>by </a:t>
            </a:r>
            <a:r>
              <a:rPr lang="en-IN" sz="3200" dirty="0">
                <a:solidFill>
                  <a:srgbClr val="404040"/>
                </a:solidFill>
                <a:latin typeface="Times New Roman"/>
                <a:cs typeface="Times New Roman"/>
              </a:rPr>
              <a:t>optimizing </a:t>
            </a:r>
            <a:r>
              <a:rPr lang="en-IN" sz="3200" spc="-10" dirty="0">
                <a:solidFill>
                  <a:srgbClr val="404040"/>
                </a:solidFill>
                <a:latin typeface="Times New Roman"/>
                <a:cs typeface="Times New Roman"/>
              </a:rPr>
              <a:t>extreme</a:t>
            </a:r>
            <a:r>
              <a:rPr lang="en-IN" sz="3200" spc="-5" dirty="0">
                <a:solidFill>
                  <a:srgbClr val="404040"/>
                </a:solidFill>
                <a:latin typeface="Times New Roman"/>
                <a:cs typeface="Times New Roman"/>
              </a:rPr>
              <a:t> </a:t>
            </a:r>
            <a:r>
              <a:rPr lang="en-IN" sz="3200" spc="-10" dirty="0">
                <a:solidFill>
                  <a:srgbClr val="404040"/>
                </a:solidFill>
                <a:latin typeface="Times New Roman"/>
                <a:cs typeface="Times New Roman"/>
              </a:rPr>
              <a:t>learning </a:t>
            </a:r>
            <a:r>
              <a:rPr lang="en-IN" sz="3200" spc="5" dirty="0">
                <a:solidFill>
                  <a:srgbClr val="404040"/>
                </a:solidFill>
                <a:latin typeface="Times New Roman"/>
                <a:cs typeface="Times New Roman"/>
              </a:rPr>
              <a:t>machine </a:t>
            </a:r>
            <a:r>
              <a:rPr lang="en-IN" sz="3200" spc="-285" dirty="0">
                <a:solidFill>
                  <a:srgbClr val="404040"/>
                </a:solidFill>
                <a:latin typeface="Times New Roman"/>
                <a:cs typeface="Times New Roman"/>
              </a:rPr>
              <a:t> </a:t>
            </a:r>
            <a:r>
              <a:rPr lang="en-IN" sz="3200" dirty="0">
                <a:solidFill>
                  <a:srgbClr val="404040"/>
                </a:solidFill>
                <a:latin typeface="Times New Roman"/>
                <a:cs typeface="Times New Roman"/>
              </a:rPr>
              <a:t>parameters,”</a:t>
            </a:r>
            <a:r>
              <a:rPr lang="en-IN" sz="3200" spc="5" dirty="0">
                <a:solidFill>
                  <a:srgbClr val="404040"/>
                </a:solidFill>
                <a:latin typeface="Times New Roman"/>
                <a:cs typeface="Times New Roman"/>
              </a:rPr>
              <a:t> </a:t>
            </a:r>
            <a:r>
              <a:rPr lang="en-IN" sz="3200" dirty="0">
                <a:solidFill>
                  <a:srgbClr val="404040"/>
                </a:solidFill>
                <a:latin typeface="Times New Roman"/>
                <a:cs typeface="Times New Roman"/>
              </a:rPr>
              <a:t>Information </a:t>
            </a:r>
            <a:r>
              <a:rPr lang="en-IN" sz="3200" spc="-5" dirty="0">
                <a:solidFill>
                  <a:srgbClr val="404040"/>
                </a:solidFill>
                <a:latin typeface="Times New Roman"/>
                <a:cs typeface="Times New Roman"/>
              </a:rPr>
              <a:t>Processing</a:t>
            </a:r>
            <a:r>
              <a:rPr lang="en-IN" sz="3200" dirty="0">
                <a:solidFill>
                  <a:srgbClr val="404040"/>
                </a:solidFill>
                <a:latin typeface="Times New Roman"/>
                <a:cs typeface="Times New Roman"/>
              </a:rPr>
              <a:t> </a:t>
            </a:r>
            <a:r>
              <a:rPr lang="en-IN" sz="3200" spc="15" dirty="0">
                <a:solidFill>
                  <a:srgbClr val="404040"/>
                </a:solidFill>
                <a:latin typeface="Times New Roman"/>
                <a:cs typeface="Times New Roman"/>
              </a:rPr>
              <a:t>in</a:t>
            </a:r>
            <a:r>
              <a:rPr lang="en-IN" sz="3200" dirty="0">
                <a:solidFill>
                  <a:srgbClr val="404040"/>
                </a:solidFill>
                <a:latin typeface="Times New Roman"/>
                <a:cs typeface="Times New Roman"/>
              </a:rPr>
              <a:t> </a:t>
            </a:r>
            <a:r>
              <a:rPr lang="en-IN" sz="3200" spc="-5" dirty="0">
                <a:solidFill>
                  <a:srgbClr val="404040"/>
                </a:solidFill>
                <a:latin typeface="Times New Roman"/>
                <a:cs typeface="Times New Roman"/>
              </a:rPr>
              <a:t>Agriculture,</a:t>
            </a:r>
            <a:r>
              <a:rPr lang="en-IN" sz="3200" dirty="0">
                <a:solidFill>
                  <a:srgbClr val="404040"/>
                </a:solidFill>
                <a:latin typeface="Times New Roman"/>
                <a:cs typeface="Times New Roman"/>
              </a:rPr>
              <a:t> </a:t>
            </a:r>
            <a:r>
              <a:rPr lang="en-IN" sz="3200" spc="-5" dirty="0">
                <a:solidFill>
                  <a:srgbClr val="404040"/>
                </a:solidFill>
                <a:latin typeface="Times New Roman"/>
                <a:cs typeface="Times New Roman"/>
              </a:rPr>
              <a:t>vol-7,</a:t>
            </a:r>
            <a:r>
              <a:rPr lang="en-IN" sz="3200" dirty="0">
                <a:solidFill>
                  <a:srgbClr val="404040"/>
                </a:solidFill>
                <a:latin typeface="Times New Roman"/>
                <a:cs typeface="Times New Roman"/>
              </a:rPr>
              <a:t> </a:t>
            </a:r>
            <a:r>
              <a:rPr lang="en-IN" sz="3200" spc="-5" dirty="0">
                <a:solidFill>
                  <a:srgbClr val="404040"/>
                </a:solidFill>
                <a:latin typeface="Times New Roman"/>
                <a:cs typeface="Times New Roman"/>
              </a:rPr>
              <a:t>2022,</a:t>
            </a:r>
            <a:r>
              <a:rPr lang="en-IN" sz="3200" dirty="0">
                <a:solidFill>
                  <a:srgbClr val="404040"/>
                </a:solidFill>
                <a:latin typeface="Times New Roman"/>
                <a:cs typeface="Times New Roman"/>
              </a:rPr>
              <a:t> PP.</a:t>
            </a:r>
            <a:r>
              <a:rPr lang="en-IN" sz="3200" spc="-30" dirty="0">
                <a:solidFill>
                  <a:srgbClr val="404040"/>
                </a:solidFill>
                <a:latin typeface="Times New Roman"/>
                <a:cs typeface="Times New Roman"/>
              </a:rPr>
              <a:t> </a:t>
            </a:r>
            <a:r>
              <a:rPr lang="en-IN" sz="3200" spc="-5" dirty="0">
                <a:solidFill>
                  <a:srgbClr val="404040"/>
                </a:solidFill>
                <a:latin typeface="Times New Roman"/>
                <a:cs typeface="Times New Roman"/>
              </a:rPr>
              <a:t>1-11</a:t>
            </a:r>
            <a:endParaRPr lang="en-IN" sz="3200" dirty="0">
              <a:latin typeface="Times New Roman"/>
              <a:cs typeface="Times New Roman"/>
            </a:endParaRPr>
          </a:p>
          <a:p>
            <a:pPr marL="342900" lvl="0" indent="-139700" algn="l" rtl="0">
              <a:spcBef>
                <a:spcPts val="640"/>
              </a:spcBef>
              <a:spcAft>
                <a:spcPts val="0"/>
              </a:spcAft>
              <a:buClr>
                <a:schemeClr val="dk1"/>
              </a:buClr>
              <a:buSzPct val="100000"/>
              <a:buNone/>
            </a:pPr>
            <a:endParaRPr b="1" u="sng" dirty="0"/>
          </a:p>
        </p:txBody>
      </p:sp>
    </p:spTree>
    <p:extLst>
      <p:ext uri="{BB962C8B-B14F-4D97-AF65-F5344CB8AC3E}">
        <p14:creationId xmlns:p14="http://schemas.microsoft.com/office/powerpoint/2010/main" val="49671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88" name="Google Shape;188;p29"/>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342900" indent="-342900">
              <a:spcBef>
                <a:spcPts val="518"/>
              </a:spcBef>
            </a:pPr>
            <a:r>
              <a:rPr lang="en-US" sz="2100" dirty="0">
                <a:latin typeface="Times New Roman" panose="02020603050405020304" pitchFamily="18" charset="0"/>
                <a:cs typeface="Times New Roman" panose="02020603050405020304" pitchFamily="18" charset="0"/>
              </a:rPr>
              <a:t>Agriculture plays a very important role in national economic growth. Agriculture contributes 17-18% to India's GDP and ranks second worldwide in farm outputs. </a:t>
            </a:r>
          </a:p>
          <a:p>
            <a:pPr marL="342900" indent="-342900">
              <a:spcBef>
                <a:spcPts val="518"/>
              </a:spcBef>
            </a:pPr>
            <a:r>
              <a:rPr lang="en-US" sz="2100" dirty="0">
                <a:latin typeface="Times New Roman" panose="02020603050405020304" pitchFamily="18" charset="0"/>
                <a:cs typeface="Times New Roman" panose="02020603050405020304" pitchFamily="18" charset="0"/>
              </a:rPr>
              <a:t>Plants need fertilizers and fertilizers replace the nutrients which crops take from the top layer of the soil. The absence of fertilizers can cause a drastic reduction in the volume of crop output. But fertilization requires precise action. </a:t>
            </a:r>
          </a:p>
          <a:p>
            <a:pPr marL="342900" indent="-342900">
              <a:spcBef>
                <a:spcPts val="518"/>
              </a:spcBef>
            </a:pPr>
            <a:r>
              <a:rPr lang="en-US" sz="2100" dirty="0">
                <a:latin typeface="Times New Roman" panose="02020603050405020304" pitchFamily="18" charset="0"/>
                <a:cs typeface="Times New Roman" panose="02020603050405020304" pitchFamily="18" charset="0"/>
              </a:rPr>
              <a:t>Rainfall patterns and the amount of nutrients needed for a certain crop must be considered when using fertilizers.</a:t>
            </a:r>
          </a:p>
          <a:p>
            <a:pPr marL="342900" indent="-342900">
              <a:spcBef>
                <a:spcPts val="518"/>
              </a:spcBef>
            </a:pPr>
            <a:r>
              <a:rPr lang="en-US" sz="2100" dirty="0">
                <a:latin typeface="Times New Roman" panose="02020603050405020304" pitchFamily="18" charset="0"/>
                <a:cs typeface="Times New Roman" panose="02020603050405020304" pitchFamily="18" charset="0"/>
              </a:rPr>
              <a:t>The proposed model also uses a machine learning algorithm (random forest algorithm with k-fold cross validation technique) and takes two inputs from the user that are crop and location. After applying the algorithm, the model predicts the amount of nutrients required along with the best time to use fertilizers. The website is built using Flask Python (web framework) to provide access on all platforms and can be shared among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94" name="Google Shape;194;p30"/>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0000" lnSpcReduction="20000"/>
          </a:bodyPr>
          <a:lstStyle/>
          <a:p>
            <a:pPr marL="342900" indent="-342900">
              <a:spcBef>
                <a:spcPts val="518"/>
              </a:spcBef>
            </a:pPr>
            <a:r>
              <a:rPr lang="en-US" sz="3200" dirty="0">
                <a:latin typeface="Times New Roman" panose="02020603050405020304" pitchFamily="18" charset="0"/>
                <a:cs typeface="Times New Roman" panose="02020603050405020304" pitchFamily="18" charset="0"/>
              </a:rPr>
              <a:t>Fertilizer use is typically under the limited control of farmers. For the farmers to achieve higher yields and reduce fertilizer loss, competent guidance is required for the best use of these fertilizers.</a:t>
            </a:r>
          </a:p>
          <a:p>
            <a:pPr marL="342900" indent="-342900">
              <a:spcBef>
                <a:spcPts val="518"/>
              </a:spcBef>
            </a:pPr>
            <a:r>
              <a:rPr lang="en-US" sz="3200" dirty="0">
                <a:latin typeface="Times New Roman" panose="02020603050405020304" pitchFamily="18" charset="0"/>
                <a:cs typeface="Times New Roman" panose="02020603050405020304" pitchFamily="18" charset="0"/>
              </a:rPr>
              <a:t>There is a connection between rainfall volume and nutrient loss for various fertilizer applications after each rainfall event. Rainfall that is moderate and falls at the right moment can help nutrients penetrate the soil's rooting zone and dissolve dry fertilizer. </a:t>
            </a:r>
          </a:p>
          <a:p>
            <a:pPr marL="342900" indent="-342900">
              <a:spcBef>
                <a:spcPts val="518"/>
              </a:spcBef>
            </a:pPr>
            <a:r>
              <a:rPr lang="en-US" sz="3200" dirty="0">
                <a:latin typeface="Times New Roman" panose="02020603050405020304" pitchFamily="18" charset="0"/>
                <a:cs typeface="Times New Roman" panose="02020603050405020304" pitchFamily="18" charset="0"/>
              </a:rPr>
              <a:t>However, too much rain can increase the possibility of runoff and the pace at which nutrients like nitrogen (N) which is quintessential, phosphorus (P), and potassium (K) which are crucial, manganese (Mn), and boron (B) that are present in the soil. This research presents nutrient recommendations using an updated iteration of the random forest algorithm which is based on time-series data to forecast the required quantity of nutrients for various crops by examining rainfall patterns and crop fertility.</a:t>
            </a:r>
            <a:endParaRPr lang="en-US" sz="3200" dirty="0">
              <a:solidFill>
                <a:prstClr val="black">
                  <a:lumMod val="75000"/>
                  <a:lumOff val="25000"/>
                </a:prstClr>
              </a:solidFill>
              <a:latin typeface="Times New Roman" panose="02020603050405020304" pitchFamily="18" charset="0"/>
              <a:cs typeface="Times New Roman" panose="02020603050405020304" pitchFamily="18" charset="0"/>
            </a:endParaRPr>
          </a:p>
          <a:p>
            <a:pPr marL="342900" lvl="0" indent="-342900" algn="l" rtl="0">
              <a:spcBef>
                <a:spcPts val="518"/>
              </a:spcBef>
              <a:spcAft>
                <a:spcPts val="0"/>
              </a:spcAft>
              <a:buSzPts val="32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Purpose of the project</a:t>
            </a:r>
            <a:endParaRPr dirty="0">
              <a:latin typeface="Times New Roman" panose="02020603050405020304" pitchFamily="18" charset="0"/>
              <a:cs typeface="Times New Roman" panose="02020603050405020304" pitchFamily="18" charset="0"/>
            </a:endParaRPr>
          </a:p>
        </p:txBody>
      </p:sp>
      <p:sp>
        <p:nvSpPr>
          <p:cNvPr id="200" name="Google Shape;200;p31"/>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241300" marR="116205" indent="-229235">
              <a:lnSpc>
                <a:spcPct val="92200"/>
              </a:lnSpc>
              <a:spcBef>
                <a:spcPts val="1030"/>
              </a:spcBef>
              <a:buFont typeface="Arial MT"/>
              <a:buChar char="•"/>
              <a:tabLst>
                <a:tab pos="241300" algn="l"/>
                <a:tab pos="241935" algn="l"/>
              </a:tabLst>
            </a:pPr>
            <a:r>
              <a:rPr lang="en-US" sz="2500" spc="10" dirty="0">
                <a:latin typeface="Times New Roman" panose="02020603050405020304" pitchFamily="18" charset="0"/>
                <a:cs typeface="Times New Roman" panose="02020603050405020304" pitchFamily="18" charset="0"/>
              </a:rPr>
              <a:t>In</a:t>
            </a:r>
            <a:r>
              <a:rPr lang="en-US" sz="2500" spc="-210" dirty="0">
                <a:latin typeface="Times New Roman" panose="02020603050405020304" pitchFamily="18" charset="0"/>
                <a:cs typeface="Times New Roman" panose="02020603050405020304" pitchFamily="18" charset="0"/>
              </a:rPr>
              <a:t> </a:t>
            </a:r>
            <a:r>
              <a:rPr lang="en-US" sz="2500" spc="5" dirty="0">
                <a:latin typeface="Times New Roman" panose="02020603050405020304" pitchFamily="18" charset="0"/>
                <a:cs typeface="Times New Roman" panose="02020603050405020304" pitchFamily="18" charset="0"/>
              </a:rPr>
              <a:t>this</a:t>
            </a:r>
            <a:r>
              <a:rPr lang="en-US" sz="2500" spc="-200" dirty="0">
                <a:latin typeface="Times New Roman" panose="02020603050405020304" pitchFamily="18" charset="0"/>
                <a:cs typeface="Times New Roman" panose="02020603050405020304" pitchFamily="18" charset="0"/>
              </a:rPr>
              <a:t> </a:t>
            </a:r>
            <a:r>
              <a:rPr lang="en-US" sz="2500" spc="-40" dirty="0">
                <a:latin typeface="Times New Roman" panose="02020603050405020304" pitchFamily="18" charset="0"/>
                <a:cs typeface="Times New Roman" panose="02020603050405020304" pitchFamily="18" charset="0"/>
              </a:rPr>
              <a:t>study,</a:t>
            </a:r>
            <a:r>
              <a:rPr lang="en-US" sz="2500" spc="-220" dirty="0">
                <a:latin typeface="Times New Roman" panose="02020603050405020304" pitchFamily="18" charset="0"/>
                <a:cs typeface="Times New Roman" panose="02020603050405020304" pitchFamily="18" charset="0"/>
              </a:rPr>
              <a:t> </a:t>
            </a:r>
            <a:r>
              <a:rPr lang="en-US" sz="2500" spc="25" dirty="0">
                <a:latin typeface="Times New Roman" panose="02020603050405020304" pitchFamily="18" charset="0"/>
                <a:cs typeface="Times New Roman" panose="02020603050405020304" pitchFamily="18" charset="0"/>
              </a:rPr>
              <a:t>a</a:t>
            </a:r>
            <a:r>
              <a:rPr lang="en-US" sz="2500" spc="-160" dirty="0">
                <a:latin typeface="Times New Roman" panose="02020603050405020304" pitchFamily="18" charset="0"/>
                <a:cs typeface="Times New Roman" panose="02020603050405020304" pitchFamily="18" charset="0"/>
              </a:rPr>
              <a:t> </a:t>
            </a:r>
            <a:r>
              <a:rPr lang="en-US" sz="2500" spc="-50" dirty="0">
                <a:latin typeface="Times New Roman" panose="02020603050405020304" pitchFamily="18" charset="0"/>
                <a:cs typeface="Times New Roman" panose="02020603050405020304" pitchFamily="18" charset="0"/>
              </a:rPr>
              <a:t>predictive</a:t>
            </a:r>
            <a:r>
              <a:rPr lang="en-US" sz="2500" spc="-150" dirty="0">
                <a:latin typeface="Times New Roman" panose="02020603050405020304" pitchFamily="18" charset="0"/>
                <a:cs typeface="Times New Roman" panose="02020603050405020304" pitchFamily="18" charset="0"/>
              </a:rPr>
              <a:t> </a:t>
            </a:r>
            <a:r>
              <a:rPr lang="en-US" sz="2500" spc="15" dirty="0">
                <a:latin typeface="Times New Roman" panose="02020603050405020304" pitchFamily="18" charset="0"/>
                <a:cs typeface="Times New Roman" panose="02020603050405020304" pitchFamily="18" charset="0"/>
              </a:rPr>
              <a:t>model</a:t>
            </a:r>
            <a:r>
              <a:rPr lang="en-US" sz="2500" spc="-170" dirty="0">
                <a:latin typeface="Times New Roman" panose="02020603050405020304" pitchFamily="18" charset="0"/>
                <a:cs typeface="Times New Roman" panose="02020603050405020304" pitchFamily="18" charset="0"/>
              </a:rPr>
              <a:t> </a:t>
            </a:r>
            <a:r>
              <a:rPr lang="en-US" sz="2500" spc="-90" dirty="0">
                <a:latin typeface="Times New Roman" panose="02020603050405020304" pitchFamily="18" charset="0"/>
                <a:cs typeface="Times New Roman" panose="02020603050405020304" pitchFamily="18" charset="0"/>
              </a:rPr>
              <a:t>for</a:t>
            </a:r>
            <a:r>
              <a:rPr lang="en-US" sz="2500" spc="-180" dirty="0">
                <a:latin typeface="Times New Roman" panose="02020603050405020304" pitchFamily="18" charset="0"/>
                <a:cs typeface="Times New Roman" panose="02020603050405020304" pitchFamily="18" charset="0"/>
              </a:rPr>
              <a:t> </a:t>
            </a:r>
            <a:r>
              <a:rPr lang="en-US" sz="2500" spc="-40" dirty="0">
                <a:latin typeface="Times New Roman" panose="02020603050405020304" pitchFamily="18" charset="0"/>
                <a:cs typeface="Times New Roman" panose="02020603050405020304" pitchFamily="18" charset="0"/>
              </a:rPr>
              <a:t>the</a:t>
            </a:r>
            <a:r>
              <a:rPr lang="en-US" sz="2500" spc="-225" dirty="0">
                <a:latin typeface="Times New Roman" panose="02020603050405020304" pitchFamily="18" charset="0"/>
                <a:cs typeface="Times New Roman" panose="02020603050405020304" pitchFamily="18" charset="0"/>
              </a:rPr>
              <a:t> </a:t>
            </a:r>
            <a:r>
              <a:rPr lang="en-US" sz="2500" spc="-25" dirty="0">
                <a:latin typeface="Times New Roman" panose="02020603050405020304" pitchFamily="18" charset="0"/>
                <a:cs typeface="Times New Roman" panose="02020603050405020304" pitchFamily="18" charset="0"/>
              </a:rPr>
              <a:t>nutrients</a:t>
            </a:r>
            <a:r>
              <a:rPr lang="en-US" sz="2500" spc="-135" dirty="0">
                <a:latin typeface="Times New Roman" panose="02020603050405020304" pitchFamily="18" charset="0"/>
                <a:cs typeface="Times New Roman" panose="02020603050405020304" pitchFamily="18" charset="0"/>
              </a:rPr>
              <a:t> </a:t>
            </a:r>
            <a:r>
              <a:rPr lang="en-US" sz="2500" spc="-40" dirty="0">
                <a:latin typeface="Times New Roman" panose="02020603050405020304" pitchFamily="18" charset="0"/>
                <a:cs typeface="Times New Roman" panose="02020603050405020304" pitchFamily="18" charset="0"/>
              </a:rPr>
              <a:t>required</a:t>
            </a:r>
            <a:r>
              <a:rPr lang="en-US" sz="2500" spc="-145" dirty="0">
                <a:latin typeface="Times New Roman" panose="02020603050405020304" pitchFamily="18" charset="0"/>
                <a:cs typeface="Times New Roman" panose="02020603050405020304" pitchFamily="18" charset="0"/>
              </a:rPr>
              <a:t> </a:t>
            </a:r>
            <a:r>
              <a:rPr lang="en-US" sz="2500" spc="-90" dirty="0">
                <a:latin typeface="Times New Roman" panose="02020603050405020304" pitchFamily="18" charset="0"/>
                <a:cs typeface="Times New Roman" panose="02020603050405020304" pitchFamily="18" charset="0"/>
              </a:rPr>
              <a:t>for</a:t>
            </a:r>
            <a:r>
              <a:rPr lang="en-US" sz="2500" spc="-180" dirty="0">
                <a:latin typeface="Times New Roman" panose="02020603050405020304" pitchFamily="18" charset="0"/>
                <a:cs typeface="Times New Roman" panose="02020603050405020304" pitchFamily="18" charset="0"/>
              </a:rPr>
              <a:t> </a:t>
            </a:r>
            <a:r>
              <a:rPr lang="en-US" sz="2500" spc="55" dirty="0">
                <a:latin typeface="Times New Roman" panose="02020603050405020304" pitchFamily="18" charset="0"/>
                <a:cs typeface="Times New Roman" panose="02020603050405020304" pitchFamily="18" charset="0"/>
              </a:rPr>
              <a:t>crops</a:t>
            </a:r>
            <a:r>
              <a:rPr lang="en-US" sz="2500" spc="-204" dirty="0">
                <a:latin typeface="Times New Roman" panose="02020603050405020304" pitchFamily="18" charset="0"/>
                <a:cs typeface="Times New Roman" panose="02020603050405020304" pitchFamily="18" charset="0"/>
              </a:rPr>
              <a:t> </a:t>
            </a:r>
            <a:r>
              <a:rPr lang="en-US" sz="2500" spc="75" dirty="0">
                <a:latin typeface="Times New Roman" panose="02020603050405020304" pitchFamily="18" charset="0"/>
                <a:cs typeface="Times New Roman" panose="02020603050405020304" pitchFamily="18" charset="0"/>
              </a:rPr>
              <a:t>was</a:t>
            </a:r>
            <a:r>
              <a:rPr lang="en-US" sz="2500" spc="-204" dirty="0">
                <a:latin typeface="Times New Roman" panose="02020603050405020304" pitchFamily="18" charset="0"/>
                <a:cs typeface="Times New Roman" panose="02020603050405020304" pitchFamily="18" charset="0"/>
              </a:rPr>
              <a:t> </a:t>
            </a:r>
            <a:r>
              <a:rPr lang="en-US" sz="2500" spc="-15" dirty="0">
                <a:latin typeface="Times New Roman" panose="02020603050405020304" pitchFamily="18" charset="0"/>
                <a:cs typeface="Times New Roman" panose="02020603050405020304" pitchFamily="18" charset="0"/>
              </a:rPr>
              <a:t>obtained </a:t>
            </a:r>
            <a:r>
              <a:rPr lang="en-US" sz="2500" spc="-10" dirty="0">
                <a:latin typeface="Times New Roman" panose="02020603050405020304" pitchFamily="18" charset="0"/>
                <a:cs typeface="Times New Roman" panose="02020603050405020304" pitchFamily="18" charset="0"/>
              </a:rPr>
              <a:t> </a:t>
            </a:r>
            <a:r>
              <a:rPr lang="en-US" sz="2500" spc="20" dirty="0">
                <a:latin typeface="Times New Roman" panose="02020603050405020304" pitchFamily="18" charset="0"/>
                <a:cs typeface="Times New Roman" panose="02020603050405020304" pitchFamily="18" charset="0"/>
              </a:rPr>
              <a:t>u</a:t>
            </a:r>
            <a:r>
              <a:rPr lang="en-US" sz="2500" spc="250" dirty="0">
                <a:latin typeface="Times New Roman" panose="02020603050405020304" pitchFamily="18" charset="0"/>
                <a:cs typeface="Times New Roman" panose="02020603050405020304" pitchFamily="18" charset="0"/>
              </a:rPr>
              <a:t>s</a:t>
            </a:r>
            <a:r>
              <a:rPr lang="en-US" sz="2500" spc="-35" dirty="0">
                <a:latin typeface="Times New Roman" panose="02020603050405020304" pitchFamily="18" charset="0"/>
                <a:cs typeface="Times New Roman" panose="02020603050405020304" pitchFamily="18" charset="0"/>
              </a:rPr>
              <a:t>ing</a:t>
            </a:r>
            <a:r>
              <a:rPr lang="en-US" sz="2500" spc="-200" dirty="0">
                <a:latin typeface="Times New Roman" panose="02020603050405020304" pitchFamily="18" charset="0"/>
                <a:cs typeface="Times New Roman" panose="02020603050405020304" pitchFamily="18" charset="0"/>
              </a:rPr>
              <a:t> </a:t>
            </a:r>
            <a:r>
              <a:rPr lang="en-US" sz="2500" spc="-165" dirty="0">
                <a:latin typeface="Times New Roman" panose="02020603050405020304" pitchFamily="18" charset="0"/>
                <a:cs typeface="Times New Roman" panose="02020603050405020304" pitchFamily="18" charset="0"/>
              </a:rPr>
              <a:t>r</a:t>
            </a:r>
            <a:r>
              <a:rPr lang="en-US" sz="2500" spc="65" dirty="0">
                <a:latin typeface="Times New Roman" panose="02020603050405020304" pitchFamily="18" charset="0"/>
                <a:cs typeface="Times New Roman" panose="02020603050405020304" pitchFamily="18" charset="0"/>
              </a:rPr>
              <a:t>a</a:t>
            </a:r>
            <a:r>
              <a:rPr lang="en-US" sz="2500" spc="15" dirty="0">
                <a:latin typeface="Times New Roman" panose="02020603050405020304" pitchFamily="18" charset="0"/>
                <a:cs typeface="Times New Roman" panose="02020603050405020304" pitchFamily="18" charset="0"/>
              </a:rPr>
              <a:t>n</a:t>
            </a:r>
            <a:r>
              <a:rPr lang="en-US" sz="2500" spc="-5" dirty="0">
                <a:latin typeface="Times New Roman" panose="02020603050405020304" pitchFamily="18" charset="0"/>
                <a:cs typeface="Times New Roman" panose="02020603050405020304" pitchFamily="18" charset="0"/>
              </a:rPr>
              <a:t>d</a:t>
            </a:r>
            <a:r>
              <a:rPr lang="en-US" sz="2500" spc="60" dirty="0">
                <a:latin typeface="Times New Roman" panose="02020603050405020304" pitchFamily="18" charset="0"/>
                <a:cs typeface="Times New Roman" panose="02020603050405020304" pitchFamily="18" charset="0"/>
              </a:rPr>
              <a:t>om</a:t>
            </a:r>
            <a:r>
              <a:rPr lang="en-US" sz="2500" spc="-190" dirty="0">
                <a:latin typeface="Times New Roman" panose="02020603050405020304" pitchFamily="18" charset="0"/>
                <a:cs typeface="Times New Roman" panose="02020603050405020304" pitchFamily="18" charset="0"/>
              </a:rPr>
              <a:t> </a:t>
            </a:r>
            <a:r>
              <a:rPr lang="en-US" sz="2500" spc="-125" dirty="0">
                <a:latin typeface="Times New Roman" panose="02020603050405020304" pitchFamily="18" charset="0"/>
                <a:cs typeface="Times New Roman" panose="02020603050405020304" pitchFamily="18" charset="0"/>
              </a:rPr>
              <a:t>f</a:t>
            </a:r>
            <a:r>
              <a:rPr lang="en-US" sz="2500" spc="-35" dirty="0">
                <a:latin typeface="Times New Roman" panose="02020603050405020304" pitchFamily="18" charset="0"/>
                <a:cs typeface="Times New Roman" panose="02020603050405020304" pitchFamily="18" charset="0"/>
              </a:rPr>
              <a:t>o</a:t>
            </a:r>
            <a:r>
              <a:rPr lang="en-US" sz="2500" spc="-5" dirty="0">
                <a:latin typeface="Times New Roman" panose="02020603050405020304" pitchFamily="18" charset="0"/>
                <a:cs typeface="Times New Roman" panose="02020603050405020304" pitchFamily="18" charset="0"/>
              </a:rPr>
              <a:t>r</a:t>
            </a:r>
            <a:r>
              <a:rPr lang="en-US" sz="2500" spc="-55" dirty="0">
                <a:latin typeface="Times New Roman" panose="02020603050405020304" pitchFamily="18" charset="0"/>
                <a:cs typeface="Times New Roman" panose="02020603050405020304" pitchFamily="18" charset="0"/>
              </a:rPr>
              <a:t>e</a:t>
            </a:r>
            <a:r>
              <a:rPr lang="en-US" sz="2500" spc="175" dirty="0">
                <a:latin typeface="Times New Roman" panose="02020603050405020304" pitchFamily="18" charset="0"/>
                <a:cs typeface="Times New Roman" panose="02020603050405020304" pitchFamily="18" charset="0"/>
              </a:rPr>
              <a:t>s</a:t>
            </a:r>
            <a:r>
              <a:rPr lang="en-US" sz="2500" spc="-110" dirty="0">
                <a:latin typeface="Times New Roman" panose="02020603050405020304" pitchFamily="18" charset="0"/>
                <a:cs typeface="Times New Roman" panose="02020603050405020304" pitchFamily="18" charset="0"/>
              </a:rPr>
              <a:t>t</a:t>
            </a:r>
            <a:r>
              <a:rPr lang="en-US" sz="2500" spc="-170" dirty="0">
                <a:latin typeface="Times New Roman" panose="02020603050405020304" pitchFamily="18" charset="0"/>
                <a:cs typeface="Times New Roman" panose="02020603050405020304" pitchFamily="18" charset="0"/>
              </a:rPr>
              <a:t>.</a:t>
            </a:r>
            <a:r>
              <a:rPr lang="en-US" sz="2500" spc="-225" dirty="0">
                <a:latin typeface="Times New Roman" panose="02020603050405020304" pitchFamily="18" charset="0"/>
                <a:cs typeface="Times New Roman" panose="02020603050405020304" pitchFamily="18" charset="0"/>
              </a:rPr>
              <a:t> </a:t>
            </a:r>
            <a:r>
              <a:rPr lang="en-US" sz="2500" spc="90" dirty="0">
                <a:latin typeface="Times New Roman" panose="02020603050405020304" pitchFamily="18" charset="0"/>
                <a:cs typeface="Times New Roman" panose="02020603050405020304" pitchFamily="18" charset="0"/>
              </a:rPr>
              <a:t>R</a:t>
            </a:r>
            <a:r>
              <a:rPr lang="en-US" sz="2500" spc="65" dirty="0">
                <a:latin typeface="Times New Roman" panose="02020603050405020304" pitchFamily="18" charset="0"/>
                <a:cs typeface="Times New Roman" panose="02020603050405020304" pitchFamily="18" charset="0"/>
              </a:rPr>
              <a:t>a</a:t>
            </a:r>
            <a:r>
              <a:rPr lang="en-US" sz="2500" spc="15" dirty="0">
                <a:latin typeface="Times New Roman" panose="02020603050405020304" pitchFamily="18" charset="0"/>
                <a:cs typeface="Times New Roman" panose="02020603050405020304" pitchFamily="18" charset="0"/>
              </a:rPr>
              <a:t>n</a:t>
            </a:r>
            <a:r>
              <a:rPr lang="en-US" sz="2500" spc="-5" dirty="0">
                <a:latin typeface="Times New Roman" panose="02020603050405020304" pitchFamily="18" charset="0"/>
                <a:cs typeface="Times New Roman" panose="02020603050405020304" pitchFamily="18" charset="0"/>
              </a:rPr>
              <a:t>d</a:t>
            </a:r>
            <a:r>
              <a:rPr lang="en-US" sz="2500" spc="114" dirty="0">
                <a:latin typeface="Times New Roman" panose="02020603050405020304" pitchFamily="18" charset="0"/>
                <a:cs typeface="Times New Roman" panose="02020603050405020304" pitchFamily="18" charset="0"/>
              </a:rPr>
              <a:t>o</a:t>
            </a:r>
            <a:r>
              <a:rPr lang="en-US" sz="2500" spc="70" dirty="0">
                <a:latin typeface="Times New Roman" panose="02020603050405020304" pitchFamily="18" charset="0"/>
                <a:cs typeface="Times New Roman" panose="02020603050405020304" pitchFamily="18" charset="0"/>
              </a:rPr>
              <a:t>m</a:t>
            </a:r>
            <a:r>
              <a:rPr lang="en-US" sz="2500" spc="-185" dirty="0">
                <a:latin typeface="Times New Roman" panose="02020603050405020304" pitchFamily="18" charset="0"/>
                <a:cs typeface="Times New Roman" panose="02020603050405020304" pitchFamily="18" charset="0"/>
              </a:rPr>
              <a:t> </a:t>
            </a:r>
            <a:r>
              <a:rPr lang="en-US" sz="2500" spc="-85" dirty="0">
                <a:latin typeface="Times New Roman" panose="02020603050405020304" pitchFamily="18" charset="0"/>
                <a:cs typeface="Times New Roman" panose="02020603050405020304" pitchFamily="18" charset="0"/>
              </a:rPr>
              <a:t>F</a:t>
            </a:r>
            <a:r>
              <a:rPr lang="en-US" sz="2500" spc="114" dirty="0">
                <a:latin typeface="Times New Roman" panose="02020603050405020304" pitchFamily="18" charset="0"/>
                <a:cs typeface="Times New Roman" panose="02020603050405020304" pitchFamily="18" charset="0"/>
              </a:rPr>
              <a:t>o</a:t>
            </a:r>
            <a:r>
              <a:rPr lang="en-US" sz="2500" spc="-165" dirty="0">
                <a:latin typeface="Times New Roman" panose="02020603050405020304" pitchFamily="18" charset="0"/>
                <a:cs typeface="Times New Roman" panose="02020603050405020304" pitchFamily="18" charset="0"/>
              </a:rPr>
              <a:t>r</a:t>
            </a:r>
            <a:r>
              <a:rPr lang="en-US" sz="2500" spc="20" dirty="0">
                <a:latin typeface="Times New Roman" panose="02020603050405020304" pitchFamily="18" charset="0"/>
                <a:cs typeface="Times New Roman" panose="02020603050405020304" pitchFamily="18" charset="0"/>
              </a:rPr>
              <a:t>e</a:t>
            </a:r>
            <a:r>
              <a:rPr lang="en-US" sz="2500" spc="175" dirty="0">
                <a:latin typeface="Times New Roman" panose="02020603050405020304" pitchFamily="18" charset="0"/>
                <a:cs typeface="Times New Roman" panose="02020603050405020304" pitchFamily="18" charset="0"/>
              </a:rPr>
              <a:t>s</a:t>
            </a:r>
            <a:r>
              <a:rPr lang="en-US" sz="2500" spc="-150" dirty="0">
                <a:latin typeface="Times New Roman" panose="02020603050405020304" pitchFamily="18" charset="0"/>
                <a:cs typeface="Times New Roman" panose="02020603050405020304" pitchFamily="18" charset="0"/>
              </a:rPr>
              <a:t>t</a:t>
            </a:r>
            <a:r>
              <a:rPr lang="en-US" sz="2500" spc="-229" dirty="0">
                <a:latin typeface="Times New Roman" panose="02020603050405020304" pitchFamily="18" charset="0"/>
                <a:cs typeface="Times New Roman" panose="02020603050405020304" pitchFamily="18" charset="0"/>
              </a:rPr>
              <a:t> </a:t>
            </a:r>
            <a:r>
              <a:rPr lang="en-US" sz="2500" spc="90" dirty="0">
                <a:latin typeface="Times New Roman" panose="02020603050405020304" pitchFamily="18" charset="0"/>
                <a:cs typeface="Times New Roman" panose="02020603050405020304" pitchFamily="18" charset="0"/>
              </a:rPr>
              <a:t>R</a:t>
            </a:r>
            <a:r>
              <a:rPr lang="en-US" sz="2500" spc="20" dirty="0">
                <a:latin typeface="Times New Roman" panose="02020603050405020304" pitchFamily="18" charset="0"/>
                <a:cs typeface="Times New Roman" panose="02020603050405020304" pitchFamily="18" charset="0"/>
              </a:rPr>
              <a:t>e</a:t>
            </a:r>
            <a:r>
              <a:rPr lang="en-US" sz="2500" spc="-80" dirty="0">
                <a:latin typeface="Times New Roman" panose="02020603050405020304" pitchFamily="18" charset="0"/>
                <a:cs typeface="Times New Roman" panose="02020603050405020304" pitchFamily="18" charset="0"/>
              </a:rPr>
              <a:t>g</a:t>
            </a:r>
            <a:r>
              <a:rPr lang="en-US" sz="2500" spc="-120" dirty="0">
                <a:latin typeface="Times New Roman" panose="02020603050405020304" pitchFamily="18" charset="0"/>
                <a:cs typeface="Times New Roman" panose="02020603050405020304" pitchFamily="18" charset="0"/>
              </a:rPr>
              <a:t>r</a:t>
            </a:r>
            <a:r>
              <a:rPr lang="en-US" sz="2500" spc="20" dirty="0">
                <a:latin typeface="Times New Roman" panose="02020603050405020304" pitchFamily="18" charset="0"/>
                <a:cs typeface="Times New Roman" panose="02020603050405020304" pitchFamily="18" charset="0"/>
              </a:rPr>
              <a:t>e</a:t>
            </a:r>
            <a:r>
              <a:rPr lang="en-US" sz="2500" spc="175" dirty="0">
                <a:latin typeface="Times New Roman" panose="02020603050405020304" pitchFamily="18" charset="0"/>
                <a:cs typeface="Times New Roman" panose="02020603050405020304" pitchFamily="18" charset="0"/>
              </a:rPr>
              <a:t>ss</a:t>
            </a:r>
            <a:r>
              <a:rPr lang="en-US" sz="2500" spc="-20" dirty="0">
                <a:latin typeface="Times New Roman" panose="02020603050405020304" pitchFamily="18" charset="0"/>
                <a:cs typeface="Times New Roman" panose="02020603050405020304" pitchFamily="18" charset="0"/>
              </a:rPr>
              <a:t>i</a:t>
            </a:r>
            <a:r>
              <a:rPr lang="en-US" sz="2500" spc="45" dirty="0">
                <a:latin typeface="Times New Roman" panose="02020603050405020304" pitchFamily="18" charset="0"/>
                <a:cs typeface="Times New Roman" panose="02020603050405020304" pitchFamily="18" charset="0"/>
              </a:rPr>
              <a:t>o</a:t>
            </a:r>
            <a:r>
              <a:rPr lang="en-US" sz="2500" spc="25" dirty="0">
                <a:latin typeface="Times New Roman" panose="02020603050405020304" pitchFamily="18" charset="0"/>
                <a:cs typeface="Times New Roman" panose="02020603050405020304" pitchFamily="18" charset="0"/>
              </a:rPr>
              <a:t>n</a:t>
            </a:r>
            <a:r>
              <a:rPr lang="en-US" sz="2500" spc="-204" dirty="0">
                <a:latin typeface="Times New Roman" panose="02020603050405020304" pitchFamily="18" charset="0"/>
                <a:cs typeface="Times New Roman" panose="02020603050405020304" pitchFamily="18" charset="0"/>
              </a:rPr>
              <a:t> </a:t>
            </a:r>
            <a:r>
              <a:rPr lang="en-US" sz="2500" spc="-165" dirty="0">
                <a:latin typeface="Times New Roman" panose="02020603050405020304" pitchFamily="18" charset="0"/>
                <a:cs typeface="Times New Roman" panose="02020603050405020304" pitchFamily="18" charset="0"/>
              </a:rPr>
              <a:t>r</a:t>
            </a:r>
            <a:r>
              <a:rPr lang="en-US" sz="2500" spc="20" dirty="0">
                <a:latin typeface="Times New Roman" panose="02020603050405020304" pitchFamily="18" charset="0"/>
                <a:cs typeface="Times New Roman" panose="02020603050405020304" pitchFamily="18" charset="0"/>
              </a:rPr>
              <a:t>e</a:t>
            </a:r>
            <a:r>
              <a:rPr lang="en-US" sz="2500" spc="-5" dirty="0">
                <a:latin typeface="Times New Roman" panose="02020603050405020304" pitchFamily="18" charset="0"/>
                <a:cs typeface="Times New Roman" panose="02020603050405020304" pitchFamily="18" charset="0"/>
              </a:rPr>
              <a:t>p</a:t>
            </a:r>
            <a:r>
              <a:rPr lang="en-US" sz="2500" spc="-95" dirty="0">
                <a:latin typeface="Times New Roman" panose="02020603050405020304" pitchFamily="18" charset="0"/>
                <a:cs typeface="Times New Roman" panose="02020603050405020304" pitchFamily="18" charset="0"/>
              </a:rPr>
              <a:t>r</a:t>
            </a:r>
            <a:r>
              <a:rPr lang="en-US" sz="2500" spc="-55" dirty="0">
                <a:latin typeface="Times New Roman" panose="02020603050405020304" pitchFamily="18" charset="0"/>
                <a:cs typeface="Times New Roman" panose="02020603050405020304" pitchFamily="18" charset="0"/>
              </a:rPr>
              <a:t>e</a:t>
            </a:r>
            <a:r>
              <a:rPr lang="en-US" sz="2500" spc="175" dirty="0">
                <a:latin typeface="Times New Roman" panose="02020603050405020304" pitchFamily="18" charset="0"/>
                <a:cs typeface="Times New Roman" panose="02020603050405020304" pitchFamily="18" charset="0"/>
              </a:rPr>
              <a:t>s</a:t>
            </a:r>
            <a:r>
              <a:rPr lang="en-US" sz="2500" spc="20" dirty="0">
                <a:latin typeface="Times New Roman" panose="02020603050405020304" pitchFamily="18" charset="0"/>
                <a:cs typeface="Times New Roman" panose="02020603050405020304" pitchFamily="18" charset="0"/>
              </a:rPr>
              <a:t>e</a:t>
            </a:r>
            <a:r>
              <a:rPr lang="en-US" sz="2500" spc="-80" dirty="0">
                <a:latin typeface="Times New Roman" panose="02020603050405020304" pitchFamily="18" charset="0"/>
                <a:cs typeface="Times New Roman" panose="02020603050405020304" pitchFamily="18" charset="0"/>
              </a:rPr>
              <a:t>n</a:t>
            </a:r>
            <a:r>
              <a:rPr lang="en-US" sz="2500" spc="-85" dirty="0">
                <a:latin typeface="Times New Roman" panose="02020603050405020304" pitchFamily="18" charset="0"/>
                <a:cs typeface="Times New Roman" panose="02020603050405020304" pitchFamily="18" charset="0"/>
              </a:rPr>
              <a:t>t</a:t>
            </a:r>
            <a:r>
              <a:rPr lang="en-US" sz="2500" spc="185" dirty="0">
                <a:latin typeface="Times New Roman" panose="02020603050405020304" pitchFamily="18" charset="0"/>
                <a:cs typeface="Times New Roman" panose="02020603050405020304" pitchFamily="18" charset="0"/>
              </a:rPr>
              <a:t>s</a:t>
            </a:r>
            <a:r>
              <a:rPr lang="en-US" sz="2500" spc="-135" dirty="0">
                <a:latin typeface="Times New Roman" panose="02020603050405020304" pitchFamily="18" charset="0"/>
                <a:cs typeface="Times New Roman" panose="02020603050405020304" pitchFamily="18" charset="0"/>
              </a:rPr>
              <a:t> </a:t>
            </a:r>
            <a:r>
              <a:rPr lang="en-US" sz="2500" spc="-180" dirty="0">
                <a:latin typeface="Times New Roman" panose="02020603050405020304" pitchFamily="18" charset="0"/>
                <a:cs typeface="Times New Roman" panose="02020603050405020304" pitchFamily="18" charset="0"/>
              </a:rPr>
              <a:t>t</a:t>
            </a:r>
            <a:r>
              <a:rPr lang="en-US" sz="2500" spc="-5" dirty="0">
                <a:latin typeface="Times New Roman" panose="02020603050405020304" pitchFamily="18" charset="0"/>
                <a:cs typeface="Times New Roman" panose="02020603050405020304" pitchFamily="18" charset="0"/>
              </a:rPr>
              <a:t>h</a:t>
            </a:r>
            <a:r>
              <a:rPr lang="en-US" sz="2500" dirty="0">
                <a:latin typeface="Times New Roman" panose="02020603050405020304" pitchFamily="18" charset="0"/>
                <a:cs typeface="Times New Roman" panose="02020603050405020304" pitchFamily="18" charset="0"/>
              </a:rPr>
              <a:t>e</a:t>
            </a:r>
            <a:r>
              <a:rPr lang="en-US" sz="2500" spc="-150" dirty="0">
                <a:latin typeface="Times New Roman" panose="02020603050405020304" pitchFamily="18" charset="0"/>
                <a:cs typeface="Times New Roman" panose="02020603050405020304" pitchFamily="18" charset="0"/>
              </a:rPr>
              <a:t> </a:t>
            </a:r>
            <a:r>
              <a:rPr lang="en-US" sz="2500" spc="85" dirty="0">
                <a:latin typeface="Times New Roman" panose="02020603050405020304" pitchFamily="18" charset="0"/>
                <a:cs typeface="Times New Roman" panose="02020603050405020304" pitchFamily="18" charset="0"/>
              </a:rPr>
              <a:t>m</a:t>
            </a:r>
            <a:r>
              <a:rPr lang="en-US" sz="2500" spc="30" dirty="0">
                <a:latin typeface="Times New Roman" panose="02020603050405020304" pitchFamily="18" charset="0"/>
                <a:cs typeface="Times New Roman" panose="02020603050405020304" pitchFamily="18" charset="0"/>
              </a:rPr>
              <a:t>o</a:t>
            </a:r>
            <a:r>
              <a:rPr lang="en-US" sz="2500" spc="85" dirty="0">
                <a:latin typeface="Times New Roman" panose="02020603050405020304" pitchFamily="18" charset="0"/>
                <a:cs typeface="Times New Roman" panose="02020603050405020304" pitchFamily="18" charset="0"/>
              </a:rPr>
              <a:t>d</a:t>
            </a:r>
            <a:r>
              <a:rPr lang="en-US" sz="2500" spc="-55" dirty="0">
                <a:latin typeface="Times New Roman" panose="02020603050405020304" pitchFamily="18" charset="0"/>
                <a:cs typeface="Times New Roman" panose="02020603050405020304" pitchFamily="18" charset="0"/>
              </a:rPr>
              <a:t>e</a:t>
            </a:r>
            <a:r>
              <a:rPr lang="en-US" sz="2500" spc="-70" dirty="0">
                <a:latin typeface="Times New Roman" panose="02020603050405020304" pitchFamily="18" charset="0"/>
                <a:cs typeface="Times New Roman" panose="02020603050405020304" pitchFamily="18" charset="0"/>
              </a:rPr>
              <a:t>l</a:t>
            </a:r>
            <a:r>
              <a:rPr lang="en-US" sz="2500" spc="-170" dirty="0">
                <a:latin typeface="Times New Roman" panose="02020603050405020304" pitchFamily="18" charset="0"/>
                <a:cs typeface="Times New Roman" panose="02020603050405020304" pitchFamily="18" charset="0"/>
              </a:rPr>
              <a:t> </a:t>
            </a:r>
            <a:r>
              <a:rPr lang="en-US" sz="2500" spc="-90" dirty="0">
                <a:latin typeface="Times New Roman" panose="02020603050405020304" pitchFamily="18" charset="0"/>
                <a:cs typeface="Times New Roman" panose="02020603050405020304" pitchFamily="18" charset="0"/>
              </a:rPr>
              <a:t>w</a:t>
            </a:r>
            <a:r>
              <a:rPr lang="en-US" sz="2500" spc="-30" dirty="0">
                <a:latin typeface="Times New Roman" panose="02020603050405020304" pitchFamily="18" charset="0"/>
                <a:cs typeface="Times New Roman" panose="02020603050405020304" pitchFamily="18" charset="0"/>
              </a:rPr>
              <a:t>i</a:t>
            </a:r>
            <a:r>
              <a:rPr lang="en-US" sz="2500" spc="-180" dirty="0">
                <a:latin typeface="Times New Roman" panose="02020603050405020304" pitchFamily="18" charset="0"/>
                <a:cs typeface="Times New Roman" panose="02020603050405020304" pitchFamily="18" charset="0"/>
              </a:rPr>
              <a:t>t</a:t>
            </a:r>
            <a:r>
              <a:rPr lang="en-US" sz="2500" spc="25" dirty="0">
                <a:latin typeface="Times New Roman" panose="02020603050405020304" pitchFamily="18" charset="0"/>
                <a:cs typeface="Times New Roman" panose="02020603050405020304" pitchFamily="18" charset="0"/>
              </a:rPr>
              <a:t>h</a:t>
            </a:r>
            <a:r>
              <a:rPr lang="en-US" sz="2500" spc="-130" dirty="0">
                <a:latin typeface="Times New Roman" panose="02020603050405020304" pitchFamily="18" charset="0"/>
                <a:cs typeface="Times New Roman" panose="02020603050405020304" pitchFamily="18" charset="0"/>
              </a:rPr>
              <a:t> </a:t>
            </a:r>
            <a:r>
              <a:rPr lang="en-US" sz="2500" spc="20" dirty="0">
                <a:latin typeface="Times New Roman" panose="02020603050405020304" pitchFamily="18" charset="0"/>
                <a:cs typeface="Times New Roman" panose="02020603050405020304" pitchFamily="18" charset="0"/>
              </a:rPr>
              <a:t>K</a:t>
            </a:r>
            <a:r>
              <a:rPr lang="en-US" sz="2500" spc="-45" dirty="0">
                <a:latin typeface="Times New Roman" panose="02020603050405020304" pitchFamily="18" charset="0"/>
                <a:cs typeface="Times New Roman" panose="02020603050405020304" pitchFamily="18" charset="0"/>
              </a:rPr>
              <a:t>-</a:t>
            </a:r>
            <a:r>
              <a:rPr lang="en-US" sz="2500" spc="-10" dirty="0">
                <a:latin typeface="Times New Roman" panose="02020603050405020304" pitchFamily="18" charset="0"/>
                <a:cs typeface="Times New Roman" panose="02020603050405020304" pitchFamily="18" charset="0"/>
              </a:rPr>
              <a:t>F</a:t>
            </a:r>
            <a:r>
              <a:rPr lang="en-US" sz="2500" spc="-15" dirty="0">
                <a:latin typeface="Times New Roman" panose="02020603050405020304" pitchFamily="18" charset="0"/>
                <a:cs typeface="Times New Roman" panose="02020603050405020304" pitchFamily="18" charset="0"/>
              </a:rPr>
              <a:t>o</a:t>
            </a:r>
            <a:r>
              <a:rPr lang="en-US" sz="2500" spc="20" dirty="0">
                <a:latin typeface="Times New Roman" panose="02020603050405020304" pitchFamily="18" charset="0"/>
                <a:cs typeface="Times New Roman" panose="02020603050405020304" pitchFamily="18" charset="0"/>
              </a:rPr>
              <a:t>l</a:t>
            </a:r>
            <a:r>
              <a:rPr lang="en-US" sz="2500" spc="15" dirty="0">
                <a:latin typeface="Times New Roman" panose="02020603050405020304" pitchFamily="18" charset="0"/>
                <a:cs typeface="Times New Roman" panose="02020603050405020304" pitchFamily="18" charset="0"/>
              </a:rPr>
              <a:t>d  </a:t>
            </a:r>
            <a:r>
              <a:rPr lang="en-US" sz="2500" spc="105" dirty="0">
                <a:latin typeface="Times New Roman" panose="02020603050405020304" pitchFamily="18" charset="0"/>
                <a:cs typeface="Times New Roman" panose="02020603050405020304" pitchFamily="18" charset="0"/>
              </a:rPr>
              <a:t>Cross </a:t>
            </a:r>
            <a:r>
              <a:rPr lang="en-US" sz="2500" spc="-35" dirty="0">
                <a:latin typeface="Times New Roman" panose="02020603050405020304" pitchFamily="18" charset="0"/>
                <a:cs typeface="Times New Roman" panose="02020603050405020304" pitchFamily="18" charset="0"/>
              </a:rPr>
              <a:t>Validation </a:t>
            </a:r>
            <a:r>
              <a:rPr lang="en-US" sz="2500" spc="-5" dirty="0">
                <a:latin typeface="Times New Roman" panose="02020603050405020304" pitchFamily="18" charset="0"/>
                <a:cs typeface="Times New Roman" panose="02020603050405020304" pitchFamily="18" charset="0"/>
              </a:rPr>
              <a:t>technique </a:t>
            </a:r>
            <a:r>
              <a:rPr lang="en-US" sz="2500" spc="35" dirty="0">
                <a:latin typeface="Times New Roman" panose="02020603050405020304" pitchFamily="18" charset="0"/>
                <a:cs typeface="Times New Roman" panose="02020603050405020304" pitchFamily="18" charset="0"/>
              </a:rPr>
              <a:t>and </a:t>
            </a:r>
            <a:r>
              <a:rPr lang="en-US" sz="2500" spc="-65" dirty="0">
                <a:latin typeface="Times New Roman" panose="02020603050405020304" pitchFamily="18" charset="0"/>
                <a:cs typeface="Times New Roman" panose="02020603050405020304" pitchFamily="18" charset="0"/>
              </a:rPr>
              <a:t>the </a:t>
            </a:r>
            <a:r>
              <a:rPr lang="en-US" sz="2500" spc="15" dirty="0">
                <a:latin typeface="Times New Roman" panose="02020603050405020304" pitchFamily="18" charset="0"/>
                <a:cs typeface="Times New Roman" panose="02020603050405020304" pitchFamily="18" charset="0"/>
              </a:rPr>
              <a:t>model </a:t>
            </a:r>
            <a:r>
              <a:rPr lang="en-US" sz="2500" spc="-70" dirty="0">
                <a:latin typeface="Times New Roman" panose="02020603050405020304" pitchFamily="18" charset="0"/>
                <a:cs typeface="Times New Roman" panose="02020603050405020304" pitchFamily="18" charset="0"/>
              </a:rPr>
              <a:t>with </a:t>
            </a:r>
            <a:r>
              <a:rPr lang="en-US" sz="2500" spc="10" dirty="0">
                <a:latin typeface="Times New Roman" panose="02020603050405020304" pitchFamily="18" charset="0"/>
                <a:cs typeface="Times New Roman" panose="02020603050405020304" pitchFamily="18" charset="0"/>
              </a:rPr>
              <a:t>acceptable </a:t>
            </a:r>
            <a:r>
              <a:rPr lang="en-US" sz="2500" spc="20" dirty="0">
                <a:latin typeface="Times New Roman" panose="02020603050405020304" pitchFamily="18" charset="0"/>
                <a:cs typeface="Times New Roman" panose="02020603050405020304" pitchFamily="18" charset="0"/>
              </a:rPr>
              <a:t>accuracy </a:t>
            </a:r>
            <a:r>
              <a:rPr lang="en-US" sz="2500" spc="-65" dirty="0">
                <a:latin typeface="Times New Roman" panose="02020603050405020304" pitchFamily="18" charset="0"/>
                <a:cs typeface="Times New Roman" panose="02020603050405020304" pitchFamily="18" charset="0"/>
              </a:rPr>
              <a:t>for the </a:t>
            </a:r>
            <a:r>
              <a:rPr lang="en-US" sz="2500" spc="-60" dirty="0">
                <a:latin typeface="Times New Roman" panose="02020603050405020304" pitchFamily="18" charset="0"/>
                <a:cs typeface="Times New Roman" panose="02020603050405020304" pitchFamily="18" charset="0"/>
              </a:rPr>
              <a:t> </a:t>
            </a:r>
            <a:r>
              <a:rPr lang="en-US" sz="2500" spc="-25" dirty="0">
                <a:latin typeface="Times New Roman" panose="02020603050405020304" pitchFamily="18" charset="0"/>
                <a:cs typeface="Times New Roman" panose="02020603050405020304" pitchFamily="18" charset="0"/>
              </a:rPr>
              <a:t>prediction</a:t>
            </a:r>
            <a:r>
              <a:rPr lang="en-US" sz="2500" spc="-204" dirty="0">
                <a:latin typeface="Times New Roman" panose="02020603050405020304" pitchFamily="18" charset="0"/>
                <a:cs typeface="Times New Roman" panose="02020603050405020304" pitchFamily="18" charset="0"/>
              </a:rPr>
              <a:t> </a:t>
            </a:r>
            <a:r>
              <a:rPr lang="en-US" sz="2500" spc="45" dirty="0">
                <a:latin typeface="Times New Roman" panose="02020603050405020304" pitchFamily="18" charset="0"/>
                <a:cs typeface="Times New Roman" panose="02020603050405020304" pitchFamily="18" charset="0"/>
              </a:rPr>
              <a:t>is</a:t>
            </a:r>
            <a:r>
              <a:rPr lang="en-US" sz="2500" spc="-204" dirty="0">
                <a:latin typeface="Times New Roman" panose="02020603050405020304" pitchFamily="18" charset="0"/>
                <a:cs typeface="Times New Roman" panose="02020603050405020304" pitchFamily="18" charset="0"/>
              </a:rPr>
              <a:t> </a:t>
            </a:r>
            <a:r>
              <a:rPr lang="en-US" sz="2500" spc="-10" dirty="0">
                <a:latin typeface="Times New Roman" panose="02020603050405020304" pitchFamily="18" charset="0"/>
                <a:cs typeface="Times New Roman" panose="02020603050405020304" pitchFamily="18" charset="0"/>
              </a:rPr>
              <a:t>then</a:t>
            </a:r>
            <a:r>
              <a:rPr lang="en-US" sz="2500" spc="-204" dirty="0">
                <a:latin typeface="Times New Roman" panose="02020603050405020304" pitchFamily="18" charset="0"/>
                <a:cs typeface="Times New Roman" panose="02020603050405020304" pitchFamily="18" charset="0"/>
              </a:rPr>
              <a:t> </a:t>
            </a:r>
            <a:r>
              <a:rPr lang="en-US" sz="2500" spc="-25" dirty="0">
                <a:latin typeface="Times New Roman" panose="02020603050405020304" pitchFamily="18" charset="0"/>
                <a:cs typeface="Times New Roman" panose="02020603050405020304" pitchFamily="18" charset="0"/>
              </a:rPr>
              <a:t>obtained.</a:t>
            </a:r>
            <a:endParaRPr lang="en-US" sz="2500" dirty="0">
              <a:latin typeface="Times New Roman" panose="02020603050405020304" pitchFamily="18" charset="0"/>
              <a:cs typeface="Times New Roman" panose="02020603050405020304" pitchFamily="18" charset="0"/>
            </a:endParaRPr>
          </a:p>
          <a:p>
            <a:pPr marL="241300" marR="5080" indent="-229235">
              <a:lnSpc>
                <a:spcPct val="92400"/>
              </a:lnSpc>
              <a:spcBef>
                <a:spcPts val="994"/>
              </a:spcBef>
              <a:buFont typeface="Arial MT"/>
              <a:buChar char="•"/>
              <a:tabLst>
                <a:tab pos="241300" algn="l"/>
                <a:tab pos="241935" algn="l"/>
              </a:tabLst>
            </a:pPr>
            <a:r>
              <a:rPr lang="en-US" sz="2500" spc="-70" dirty="0">
                <a:latin typeface="Times New Roman" panose="02020603050405020304" pitchFamily="18" charset="0"/>
                <a:cs typeface="Times New Roman" panose="02020603050405020304" pitchFamily="18" charset="0"/>
              </a:rPr>
              <a:t>The </a:t>
            </a:r>
            <a:r>
              <a:rPr lang="en-US" sz="2500" spc="-30" dirty="0">
                <a:latin typeface="Times New Roman" panose="02020603050405020304" pitchFamily="18" charset="0"/>
                <a:cs typeface="Times New Roman" panose="02020603050405020304" pitchFamily="18" charset="0"/>
              </a:rPr>
              <a:t>algorithm </a:t>
            </a:r>
            <a:r>
              <a:rPr lang="en-US" sz="2500" spc="-20" dirty="0">
                <a:latin typeface="Times New Roman" panose="02020603050405020304" pitchFamily="18" charset="0"/>
                <a:cs typeface="Times New Roman" panose="02020603050405020304" pitchFamily="18" charset="0"/>
              </a:rPr>
              <a:t>requires </a:t>
            </a:r>
            <a:r>
              <a:rPr lang="en-US" sz="2500" spc="-25" dirty="0">
                <a:latin typeface="Times New Roman" panose="02020603050405020304" pitchFamily="18" charset="0"/>
                <a:cs typeface="Times New Roman" panose="02020603050405020304" pitchFamily="18" charset="0"/>
              </a:rPr>
              <a:t>input from </a:t>
            </a:r>
            <a:r>
              <a:rPr lang="en-US" sz="2500" spc="-65" dirty="0">
                <a:latin typeface="Times New Roman" panose="02020603050405020304" pitchFamily="18" charset="0"/>
                <a:cs typeface="Times New Roman" panose="02020603050405020304" pitchFamily="18" charset="0"/>
              </a:rPr>
              <a:t>the </a:t>
            </a:r>
            <a:r>
              <a:rPr lang="en-US" sz="2500" spc="25" dirty="0">
                <a:latin typeface="Times New Roman" panose="02020603050405020304" pitchFamily="18" charset="0"/>
                <a:cs typeface="Times New Roman" panose="02020603050405020304" pitchFamily="18" charset="0"/>
              </a:rPr>
              <a:t>user </a:t>
            </a:r>
            <a:r>
              <a:rPr lang="en-US" sz="2500" spc="30" dirty="0">
                <a:latin typeface="Times New Roman" panose="02020603050405020304" pitchFamily="18" charset="0"/>
                <a:cs typeface="Times New Roman" panose="02020603050405020304" pitchFamily="18" charset="0"/>
              </a:rPr>
              <a:t>(such </a:t>
            </a:r>
            <a:r>
              <a:rPr lang="en-US" sz="2500" spc="85" dirty="0">
                <a:latin typeface="Times New Roman" panose="02020603050405020304" pitchFamily="18" charset="0"/>
                <a:cs typeface="Times New Roman" panose="02020603050405020304" pitchFamily="18" charset="0"/>
              </a:rPr>
              <a:t>as </a:t>
            </a:r>
            <a:r>
              <a:rPr lang="en-US" sz="2500" spc="-10" dirty="0">
                <a:latin typeface="Times New Roman" panose="02020603050405020304" pitchFamily="18" charset="0"/>
                <a:cs typeface="Times New Roman" panose="02020603050405020304" pitchFamily="18" charset="0"/>
              </a:rPr>
              <a:t>location </a:t>
            </a:r>
            <a:r>
              <a:rPr lang="en-US" sz="2500" spc="35" dirty="0">
                <a:latin typeface="Times New Roman" panose="02020603050405020304" pitchFamily="18" charset="0"/>
                <a:cs typeface="Times New Roman" panose="02020603050405020304" pitchFamily="18" charset="0"/>
              </a:rPr>
              <a:t>and </a:t>
            </a:r>
            <a:r>
              <a:rPr lang="en-US" sz="2500" spc="-30" dirty="0">
                <a:latin typeface="Times New Roman" panose="02020603050405020304" pitchFamily="18" charset="0"/>
                <a:cs typeface="Times New Roman" panose="02020603050405020304" pitchFamily="18" charset="0"/>
              </a:rPr>
              <a:t>cropping). </a:t>
            </a:r>
            <a:r>
              <a:rPr lang="en-US" sz="2500" spc="-75" dirty="0">
                <a:latin typeface="Times New Roman" panose="02020603050405020304" pitchFamily="18" charset="0"/>
                <a:cs typeface="Times New Roman" panose="02020603050405020304" pitchFamily="18" charset="0"/>
              </a:rPr>
              <a:t>The </a:t>
            </a:r>
            <a:r>
              <a:rPr lang="en-US" sz="2500" spc="-70" dirty="0">
                <a:latin typeface="Times New Roman" panose="02020603050405020304" pitchFamily="18" charset="0"/>
                <a:cs typeface="Times New Roman" panose="02020603050405020304" pitchFamily="18" charset="0"/>
              </a:rPr>
              <a:t> </a:t>
            </a:r>
            <a:r>
              <a:rPr lang="en-US" sz="2500" spc="-10" dirty="0">
                <a:latin typeface="Times New Roman" panose="02020603050405020304" pitchFamily="18" charset="0"/>
                <a:cs typeface="Times New Roman" panose="02020603050405020304" pitchFamily="18" charset="0"/>
              </a:rPr>
              <a:t>location </a:t>
            </a:r>
            <a:r>
              <a:rPr lang="en-US" sz="2500" spc="45" dirty="0">
                <a:latin typeface="Times New Roman" panose="02020603050405020304" pitchFamily="18" charset="0"/>
                <a:cs typeface="Times New Roman" panose="02020603050405020304" pitchFamily="18" charset="0"/>
              </a:rPr>
              <a:t>is </a:t>
            </a:r>
            <a:r>
              <a:rPr lang="en-US" sz="2500" spc="-55" dirty="0">
                <a:latin typeface="Times New Roman" panose="02020603050405020304" pitchFamily="18" charset="0"/>
                <a:cs typeface="Times New Roman" panose="02020603050405020304" pitchFamily="18" charset="0"/>
              </a:rPr>
              <a:t>fed </a:t>
            </a:r>
            <a:r>
              <a:rPr lang="en-US" sz="2500" spc="-65" dirty="0">
                <a:latin typeface="Times New Roman" panose="02020603050405020304" pitchFamily="18" charset="0"/>
                <a:cs typeface="Times New Roman" panose="02020603050405020304" pitchFamily="18" charset="0"/>
              </a:rPr>
              <a:t>to </a:t>
            </a:r>
            <a:r>
              <a:rPr lang="en-US" sz="2500" spc="-60" dirty="0">
                <a:latin typeface="Times New Roman" panose="02020603050405020304" pitchFamily="18" charset="0"/>
                <a:cs typeface="Times New Roman" panose="02020603050405020304" pitchFamily="18" charset="0"/>
              </a:rPr>
              <a:t>the </a:t>
            </a:r>
            <a:r>
              <a:rPr lang="en-US" sz="2500" spc="-30" dirty="0">
                <a:latin typeface="Times New Roman" panose="02020603050405020304" pitchFamily="18" charset="0"/>
                <a:cs typeface="Times New Roman" panose="02020603050405020304" pitchFamily="18" charset="0"/>
              </a:rPr>
              <a:t>Weather </a:t>
            </a:r>
            <a:r>
              <a:rPr lang="en-US" sz="2500" spc="15" dirty="0">
                <a:latin typeface="Times New Roman" panose="02020603050405020304" pitchFamily="18" charset="0"/>
                <a:cs typeface="Times New Roman" panose="02020603050405020304" pitchFamily="18" charset="0"/>
              </a:rPr>
              <a:t>API </a:t>
            </a:r>
            <a:r>
              <a:rPr lang="en-US" sz="2500" spc="10" dirty="0">
                <a:latin typeface="Times New Roman" panose="02020603050405020304" pitchFamily="18" charset="0"/>
                <a:cs typeface="Times New Roman" panose="02020603050405020304" pitchFamily="18" charset="0"/>
              </a:rPr>
              <a:t>which </a:t>
            </a:r>
            <a:r>
              <a:rPr lang="en-US" sz="2500" spc="-55" dirty="0">
                <a:latin typeface="Times New Roman" panose="02020603050405020304" pitchFamily="18" charset="0"/>
                <a:cs typeface="Times New Roman" panose="02020603050405020304" pitchFamily="18" charset="0"/>
              </a:rPr>
              <a:t>will </a:t>
            </a:r>
            <a:r>
              <a:rPr lang="en-US" sz="2500" spc="-50" dirty="0">
                <a:latin typeface="Times New Roman" panose="02020603050405020304" pitchFamily="18" charset="0"/>
                <a:cs typeface="Times New Roman" panose="02020603050405020304" pitchFamily="18" charset="0"/>
              </a:rPr>
              <a:t>return </a:t>
            </a:r>
            <a:r>
              <a:rPr lang="en-US" sz="2500" spc="-30" dirty="0">
                <a:latin typeface="Times New Roman" panose="02020603050405020304" pitchFamily="18" charset="0"/>
                <a:cs typeface="Times New Roman" panose="02020603050405020304" pitchFamily="18" charset="0"/>
              </a:rPr>
              <a:t>certain </a:t>
            </a:r>
            <a:r>
              <a:rPr lang="en-US" sz="2500" dirty="0">
                <a:latin typeface="Times New Roman" panose="02020603050405020304" pitchFamily="18" charset="0"/>
                <a:cs typeface="Times New Roman" panose="02020603050405020304" pitchFamily="18" charset="0"/>
              </a:rPr>
              <a:t>characteristics </a:t>
            </a:r>
            <a:r>
              <a:rPr lang="en-US" sz="2500" spc="-114" dirty="0">
                <a:latin typeface="Times New Roman" panose="02020603050405020304" pitchFamily="18" charset="0"/>
                <a:cs typeface="Times New Roman" panose="02020603050405020304" pitchFamily="18" charset="0"/>
              </a:rPr>
              <a:t>(e.g. </a:t>
            </a:r>
            <a:r>
              <a:rPr lang="en-US" sz="2500" spc="-110" dirty="0">
                <a:latin typeface="Times New Roman" panose="02020603050405020304" pitchFamily="18" charset="0"/>
                <a:cs typeface="Times New Roman" panose="02020603050405020304" pitchFamily="18" charset="0"/>
              </a:rPr>
              <a:t> </a:t>
            </a:r>
            <a:r>
              <a:rPr lang="en-US" sz="2500" spc="-60" dirty="0">
                <a:latin typeface="Times New Roman" panose="02020603050405020304" pitchFamily="18" charset="0"/>
                <a:cs typeface="Times New Roman" panose="02020603050405020304" pitchFamily="18" charset="0"/>
              </a:rPr>
              <a:t>temperature, </a:t>
            </a:r>
            <a:r>
              <a:rPr lang="en-US" sz="2500" spc="-55" dirty="0">
                <a:latin typeface="Times New Roman" panose="02020603050405020304" pitchFamily="18" charset="0"/>
                <a:cs typeface="Times New Roman" panose="02020603050405020304" pitchFamily="18" charset="0"/>
              </a:rPr>
              <a:t>humidity, </a:t>
            </a:r>
            <a:r>
              <a:rPr lang="en-US" sz="2500" spc="-60" dirty="0">
                <a:latin typeface="Times New Roman" panose="02020603050405020304" pitchFamily="18" charset="0"/>
                <a:cs typeface="Times New Roman" panose="02020603050405020304" pitchFamily="18" charset="0"/>
              </a:rPr>
              <a:t>rainfall) </a:t>
            </a:r>
            <a:r>
              <a:rPr lang="en-US" sz="2500" spc="35" dirty="0">
                <a:latin typeface="Times New Roman" panose="02020603050405020304" pitchFamily="18" charset="0"/>
                <a:cs typeface="Times New Roman" panose="02020603050405020304" pitchFamily="18" charset="0"/>
              </a:rPr>
              <a:t>and </a:t>
            </a:r>
            <a:r>
              <a:rPr lang="en-US" sz="2500" spc="-120" dirty="0">
                <a:latin typeface="Times New Roman" panose="02020603050405020304" pitchFamily="18" charset="0"/>
                <a:cs typeface="Times New Roman" panose="02020603050405020304" pitchFamily="18" charset="0"/>
              </a:rPr>
              <a:t>if </a:t>
            </a:r>
            <a:r>
              <a:rPr lang="en-US" sz="2500" spc="-55" dirty="0">
                <a:latin typeface="Times New Roman" panose="02020603050405020304" pitchFamily="18" charset="0"/>
                <a:cs typeface="Times New Roman" panose="02020603050405020304" pitchFamily="18" charset="0"/>
              </a:rPr>
              <a:t>there </a:t>
            </a:r>
            <a:r>
              <a:rPr lang="en-US" sz="2500" spc="45" dirty="0">
                <a:latin typeface="Times New Roman" panose="02020603050405020304" pitchFamily="18" charset="0"/>
                <a:cs typeface="Times New Roman" panose="02020603050405020304" pitchFamily="18" charset="0"/>
              </a:rPr>
              <a:t>is </a:t>
            </a:r>
            <a:r>
              <a:rPr lang="en-US" sz="2500" spc="25" dirty="0">
                <a:latin typeface="Times New Roman" panose="02020603050405020304" pitchFamily="18" charset="0"/>
                <a:cs typeface="Times New Roman" panose="02020603050405020304" pitchFamily="18" charset="0"/>
              </a:rPr>
              <a:t>a </a:t>
            </a:r>
            <a:r>
              <a:rPr lang="en-US" sz="2500" spc="-5" dirty="0">
                <a:latin typeface="Times New Roman" panose="02020603050405020304" pitchFamily="18" charset="0"/>
                <a:cs typeface="Times New Roman" panose="02020603050405020304" pitchFamily="18" charset="0"/>
              </a:rPr>
              <a:t>possibility </a:t>
            </a:r>
            <a:r>
              <a:rPr lang="en-US" sz="2500" spc="-50" dirty="0">
                <a:latin typeface="Times New Roman" panose="02020603050405020304" pitchFamily="18" charset="0"/>
                <a:cs typeface="Times New Roman" panose="02020603050405020304" pitchFamily="18" charset="0"/>
              </a:rPr>
              <a:t>of </a:t>
            </a:r>
            <a:r>
              <a:rPr lang="en-US" sz="2500" spc="-25" dirty="0">
                <a:latin typeface="Times New Roman" panose="02020603050405020304" pitchFamily="18" charset="0"/>
                <a:cs typeface="Times New Roman" panose="02020603050405020304" pitchFamily="18" charset="0"/>
              </a:rPr>
              <a:t>heavy </a:t>
            </a:r>
            <a:r>
              <a:rPr lang="en-US" sz="2500" spc="-70" dirty="0">
                <a:latin typeface="Times New Roman" panose="02020603050405020304" pitchFamily="18" charset="0"/>
                <a:cs typeface="Times New Roman" panose="02020603050405020304" pitchFamily="18" charset="0"/>
              </a:rPr>
              <a:t>rainfall, </a:t>
            </a:r>
            <a:r>
              <a:rPr lang="en-US" sz="2500" spc="25" dirty="0">
                <a:latin typeface="Times New Roman" panose="02020603050405020304" pitchFamily="18" charset="0"/>
                <a:cs typeface="Times New Roman" panose="02020603050405020304" pitchFamily="18" charset="0"/>
              </a:rPr>
              <a:t>a </a:t>
            </a:r>
            <a:r>
              <a:rPr lang="en-US" sz="2500" spc="30" dirty="0">
                <a:latin typeface="Times New Roman" panose="02020603050405020304" pitchFamily="18" charset="0"/>
                <a:cs typeface="Times New Roman" panose="02020603050405020304" pitchFamily="18" charset="0"/>
              </a:rPr>
              <a:t> </a:t>
            </a:r>
            <a:r>
              <a:rPr lang="en-US" sz="2500" spc="-20" dirty="0">
                <a:latin typeface="Times New Roman" panose="02020603050405020304" pitchFamily="18" charset="0"/>
                <a:cs typeface="Times New Roman" panose="02020603050405020304" pitchFamily="18" charset="0"/>
              </a:rPr>
              <a:t>precautionary</a:t>
            </a:r>
            <a:r>
              <a:rPr lang="en-US" sz="2500" spc="-130" dirty="0">
                <a:latin typeface="Times New Roman" panose="02020603050405020304" pitchFamily="18" charset="0"/>
                <a:cs typeface="Times New Roman" panose="02020603050405020304" pitchFamily="18" charset="0"/>
              </a:rPr>
              <a:t> </a:t>
            </a:r>
            <a:r>
              <a:rPr lang="en-US" sz="2500" spc="55" dirty="0">
                <a:latin typeface="Times New Roman" panose="02020603050405020304" pitchFamily="18" charset="0"/>
                <a:cs typeface="Times New Roman" panose="02020603050405020304" pitchFamily="18" charset="0"/>
              </a:rPr>
              <a:t>message</a:t>
            </a:r>
            <a:r>
              <a:rPr lang="en-US" sz="2500" spc="-135" dirty="0">
                <a:latin typeface="Times New Roman" panose="02020603050405020304" pitchFamily="18" charset="0"/>
                <a:cs typeface="Times New Roman" panose="02020603050405020304" pitchFamily="18" charset="0"/>
              </a:rPr>
              <a:t> </a:t>
            </a:r>
            <a:r>
              <a:rPr lang="en-US" sz="2500" spc="45" dirty="0">
                <a:latin typeface="Times New Roman" panose="02020603050405020304" pitchFamily="18" charset="0"/>
                <a:cs typeface="Times New Roman" panose="02020603050405020304" pitchFamily="18" charset="0"/>
              </a:rPr>
              <a:t>is</a:t>
            </a:r>
            <a:r>
              <a:rPr lang="en-US" sz="2500" spc="-195" dirty="0">
                <a:latin typeface="Times New Roman" panose="02020603050405020304" pitchFamily="18" charset="0"/>
                <a:cs typeface="Times New Roman" panose="02020603050405020304" pitchFamily="18" charset="0"/>
              </a:rPr>
              <a:t> </a:t>
            </a:r>
            <a:r>
              <a:rPr lang="en-US" sz="2500" spc="15" dirty="0">
                <a:latin typeface="Times New Roman" panose="02020603050405020304" pitchFamily="18" charset="0"/>
                <a:cs typeface="Times New Roman" panose="02020603050405020304" pitchFamily="18" charset="0"/>
              </a:rPr>
              <a:t>displayed</a:t>
            </a:r>
            <a:r>
              <a:rPr lang="en-US" sz="2500" spc="-210" dirty="0">
                <a:latin typeface="Times New Roman" panose="02020603050405020304" pitchFamily="18" charset="0"/>
                <a:cs typeface="Times New Roman" panose="02020603050405020304" pitchFamily="18" charset="0"/>
              </a:rPr>
              <a:t> </a:t>
            </a:r>
            <a:r>
              <a:rPr lang="en-US" sz="2500" spc="-70" dirty="0">
                <a:latin typeface="Times New Roman" panose="02020603050405020304" pitchFamily="18" charset="0"/>
                <a:cs typeface="Times New Roman" panose="02020603050405020304" pitchFamily="18" charset="0"/>
              </a:rPr>
              <a:t>to</a:t>
            </a:r>
            <a:r>
              <a:rPr lang="en-US" sz="2500" spc="-120" dirty="0">
                <a:latin typeface="Times New Roman" panose="02020603050405020304" pitchFamily="18" charset="0"/>
                <a:cs typeface="Times New Roman" panose="02020603050405020304" pitchFamily="18" charset="0"/>
              </a:rPr>
              <a:t> </a:t>
            </a:r>
            <a:r>
              <a:rPr lang="en-US" sz="2500" spc="-65" dirty="0">
                <a:latin typeface="Times New Roman" panose="02020603050405020304" pitchFamily="18" charset="0"/>
                <a:cs typeface="Times New Roman" panose="02020603050405020304" pitchFamily="18" charset="0"/>
              </a:rPr>
              <a:t>the</a:t>
            </a:r>
            <a:r>
              <a:rPr lang="en-US" sz="2500" spc="-135" dirty="0">
                <a:latin typeface="Times New Roman" panose="02020603050405020304" pitchFamily="18" charset="0"/>
                <a:cs typeface="Times New Roman" panose="02020603050405020304" pitchFamily="18" charset="0"/>
              </a:rPr>
              <a:t> </a:t>
            </a:r>
            <a:r>
              <a:rPr lang="en-US" sz="2500" spc="-10" dirty="0">
                <a:latin typeface="Times New Roman" panose="02020603050405020304" pitchFamily="18" charset="0"/>
                <a:cs typeface="Times New Roman" panose="02020603050405020304" pitchFamily="18" charset="0"/>
              </a:rPr>
              <a:t>user;</a:t>
            </a:r>
            <a:r>
              <a:rPr lang="en-US" sz="2500" spc="-215" dirty="0">
                <a:latin typeface="Times New Roman" panose="02020603050405020304" pitchFamily="18" charset="0"/>
                <a:cs typeface="Times New Roman" panose="02020603050405020304" pitchFamily="18" charset="0"/>
              </a:rPr>
              <a:t> </a:t>
            </a:r>
            <a:r>
              <a:rPr lang="en-US" sz="2500" spc="-30" dirty="0">
                <a:latin typeface="Times New Roman" panose="02020603050405020304" pitchFamily="18" charset="0"/>
                <a:cs typeface="Times New Roman" panose="02020603050405020304" pitchFamily="18" charset="0"/>
              </a:rPr>
              <a:t>otherwise,</a:t>
            </a:r>
            <a:r>
              <a:rPr lang="en-US" sz="2500" spc="-215" dirty="0">
                <a:latin typeface="Times New Roman" panose="02020603050405020304" pitchFamily="18" charset="0"/>
                <a:cs typeface="Times New Roman" panose="02020603050405020304" pitchFamily="18" charset="0"/>
              </a:rPr>
              <a:t> </a:t>
            </a:r>
            <a:r>
              <a:rPr lang="en-US" sz="2500" spc="-40" dirty="0">
                <a:latin typeface="Times New Roman" panose="02020603050405020304" pitchFamily="18" charset="0"/>
                <a:cs typeface="Times New Roman" panose="02020603050405020304" pitchFamily="18" charset="0"/>
              </a:rPr>
              <a:t>the</a:t>
            </a:r>
            <a:r>
              <a:rPr lang="en-US" sz="2500" spc="-215" dirty="0">
                <a:latin typeface="Times New Roman" panose="02020603050405020304" pitchFamily="18" charset="0"/>
                <a:cs typeface="Times New Roman" panose="02020603050405020304" pitchFamily="18" charset="0"/>
              </a:rPr>
              <a:t> </a:t>
            </a:r>
            <a:r>
              <a:rPr lang="en-US" sz="2500" spc="35" dirty="0">
                <a:latin typeface="Times New Roman" panose="02020603050405020304" pitchFamily="18" charset="0"/>
                <a:cs typeface="Times New Roman" panose="02020603050405020304" pitchFamily="18" charset="0"/>
              </a:rPr>
              <a:t>proposed</a:t>
            </a:r>
            <a:r>
              <a:rPr lang="en-US" sz="2500" spc="-210" dirty="0">
                <a:latin typeface="Times New Roman" panose="02020603050405020304" pitchFamily="18" charset="0"/>
                <a:cs typeface="Times New Roman" panose="02020603050405020304" pitchFamily="18" charset="0"/>
              </a:rPr>
              <a:t> </a:t>
            </a:r>
            <a:r>
              <a:rPr lang="en-US" sz="2500" spc="-30" dirty="0">
                <a:latin typeface="Times New Roman" panose="02020603050405020304" pitchFamily="18" charset="0"/>
                <a:cs typeface="Times New Roman" panose="02020603050405020304" pitchFamily="18" charset="0"/>
              </a:rPr>
              <a:t>algorithm </a:t>
            </a:r>
            <a:r>
              <a:rPr lang="en-US" sz="2500" spc="-630" dirty="0">
                <a:latin typeface="Times New Roman" panose="02020603050405020304" pitchFamily="18" charset="0"/>
                <a:cs typeface="Times New Roman" panose="02020603050405020304" pitchFamily="18" charset="0"/>
              </a:rPr>
              <a:t> </a:t>
            </a:r>
            <a:r>
              <a:rPr lang="en-US" sz="2500" spc="45" dirty="0">
                <a:latin typeface="Times New Roman" panose="02020603050405020304" pitchFamily="18" charset="0"/>
                <a:cs typeface="Times New Roman" panose="02020603050405020304" pitchFamily="18" charset="0"/>
              </a:rPr>
              <a:t>is</a:t>
            </a:r>
            <a:r>
              <a:rPr lang="en-US" sz="2500" spc="-210" dirty="0">
                <a:latin typeface="Times New Roman" panose="02020603050405020304" pitchFamily="18" charset="0"/>
                <a:cs typeface="Times New Roman" panose="02020603050405020304" pitchFamily="18" charset="0"/>
              </a:rPr>
              <a:t> </a:t>
            </a:r>
            <a:r>
              <a:rPr lang="en-US" sz="2500" spc="-40" dirty="0">
                <a:latin typeface="Times New Roman" panose="02020603050405020304" pitchFamily="18" charset="0"/>
                <a:cs typeface="Times New Roman" panose="02020603050405020304" pitchFamily="18" charset="0"/>
              </a:rPr>
              <a:t>followed.</a:t>
            </a:r>
            <a:endParaRPr lang="en-US" sz="2500" dirty="0">
              <a:latin typeface="Times New Roman" panose="02020603050405020304" pitchFamily="18" charset="0"/>
              <a:cs typeface="Times New Roman" panose="02020603050405020304" pitchFamily="18" charset="0"/>
            </a:endParaRPr>
          </a:p>
          <a:p>
            <a:pPr marL="0" lvl="0" indent="0" algn="l" rtl="0">
              <a:spcBef>
                <a:spcPts val="518"/>
              </a:spcBef>
              <a:spcAft>
                <a:spcPts val="0"/>
              </a:spcAft>
              <a:buSzPts val="32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Proposed Methodology</a:t>
            </a:r>
            <a:endParaRPr dirty="0">
              <a:latin typeface="Times New Roman" panose="02020603050405020304" pitchFamily="18" charset="0"/>
              <a:cs typeface="Times New Roman" panose="02020603050405020304" pitchFamily="18" charset="0"/>
            </a:endParaRPr>
          </a:p>
        </p:txBody>
      </p:sp>
      <p:sp>
        <p:nvSpPr>
          <p:cNvPr id="206" name="Google Shape;206;p32"/>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10000"/>
          </a:bodyPr>
          <a:lstStyle/>
          <a:p>
            <a:pPr marL="241300" marR="116205" indent="-229235">
              <a:lnSpc>
                <a:spcPct val="92200"/>
              </a:lnSpc>
              <a:spcBef>
                <a:spcPts val="1030"/>
              </a:spcBef>
              <a:buFont typeface="Arial MT"/>
              <a:buChar char="•"/>
              <a:tabLst>
                <a:tab pos="241300" algn="l"/>
                <a:tab pos="241935" algn="l"/>
              </a:tabLst>
            </a:pPr>
            <a:r>
              <a:rPr lang="en-US" sz="3200" spc="10" dirty="0">
                <a:latin typeface="Times New Roman" panose="02020603050405020304" pitchFamily="18" charset="0"/>
                <a:cs typeface="Times New Roman" panose="02020603050405020304" pitchFamily="18" charset="0"/>
              </a:rPr>
              <a:t>In</a:t>
            </a:r>
            <a:r>
              <a:rPr lang="en-US" sz="3200" spc="-210"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this</a:t>
            </a:r>
            <a:r>
              <a:rPr lang="en-US" sz="3200" spc="-200" dirty="0">
                <a:latin typeface="Times New Roman" panose="02020603050405020304" pitchFamily="18" charset="0"/>
                <a:cs typeface="Times New Roman" panose="02020603050405020304" pitchFamily="18" charset="0"/>
              </a:rPr>
              <a:t> </a:t>
            </a:r>
            <a:r>
              <a:rPr lang="en-US" sz="3200" spc="-40" dirty="0">
                <a:latin typeface="Times New Roman" panose="02020603050405020304" pitchFamily="18" charset="0"/>
                <a:cs typeface="Times New Roman" panose="02020603050405020304" pitchFamily="18" charset="0"/>
              </a:rPr>
              <a:t>study,</a:t>
            </a:r>
            <a:r>
              <a:rPr lang="en-US" sz="3200" spc="-220"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a</a:t>
            </a:r>
            <a:r>
              <a:rPr lang="en-US" sz="3200" spc="-160" dirty="0">
                <a:latin typeface="Times New Roman" panose="02020603050405020304" pitchFamily="18" charset="0"/>
                <a:cs typeface="Times New Roman" panose="02020603050405020304" pitchFamily="18" charset="0"/>
              </a:rPr>
              <a:t> </a:t>
            </a:r>
            <a:r>
              <a:rPr lang="en-US" sz="3200" spc="-50" dirty="0">
                <a:latin typeface="Times New Roman" panose="02020603050405020304" pitchFamily="18" charset="0"/>
                <a:cs typeface="Times New Roman" panose="02020603050405020304" pitchFamily="18" charset="0"/>
              </a:rPr>
              <a:t>predictive</a:t>
            </a:r>
            <a:r>
              <a:rPr lang="en-US" sz="3200" spc="-150"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model</a:t>
            </a:r>
            <a:r>
              <a:rPr lang="en-US" sz="3200" spc="-170" dirty="0">
                <a:latin typeface="Times New Roman" panose="02020603050405020304" pitchFamily="18" charset="0"/>
                <a:cs typeface="Times New Roman" panose="02020603050405020304" pitchFamily="18" charset="0"/>
              </a:rPr>
              <a:t> </a:t>
            </a:r>
            <a:r>
              <a:rPr lang="en-US" sz="3200" spc="-90" dirty="0">
                <a:latin typeface="Times New Roman" panose="02020603050405020304" pitchFamily="18" charset="0"/>
                <a:cs typeface="Times New Roman" panose="02020603050405020304" pitchFamily="18" charset="0"/>
              </a:rPr>
              <a:t>for</a:t>
            </a:r>
            <a:r>
              <a:rPr lang="en-US" sz="3200" spc="-180" dirty="0">
                <a:latin typeface="Times New Roman" panose="02020603050405020304" pitchFamily="18" charset="0"/>
                <a:cs typeface="Times New Roman" panose="02020603050405020304" pitchFamily="18" charset="0"/>
              </a:rPr>
              <a:t> </a:t>
            </a:r>
            <a:r>
              <a:rPr lang="en-US" sz="3200" spc="-40" dirty="0">
                <a:latin typeface="Times New Roman" panose="02020603050405020304" pitchFamily="18" charset="0"/>
                <a:cs typeface="Times New Roman" panose="02020603050405020304" pitchFamily="18" charset="0"/>
              </a:rPr>
              <a:t>the</a:t>
            </a:r>
            <a:r>
              <a:rPr lang="en-US" sz="3200" spc="-225"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nutrients</a:t>
            </a:r>
            <a:r>
              <a:rPr lang="en-US" sz="3200" spc="-135" dirty="0">
                <a:latin typeface="Times New Roman" panose="02020603050405020304" pitchFamily="18" charset="0"/>
                <a:cs typeface="Times New Roman" panose="02020603050405020304" pitchFamily="18" charset="0"/>
              </a:rPr>
              <a:t> </a:t>
            </a:r>
            <a:r>
              <a:rPr lang="en-US" sz="3200" spc="-40" dirty="0">
                <a:latin typeface="Times New Roman" panose="02020603050405020304" pitchFamily="18" charset="0"/>
                <a:cs typeface="Times New Roman" panose="02020603050405020304" pitchFamily="18" charset="0"/>
              </a:rPr>
              <a:t>required</a:t>
            </a:r>
            <a:r>
              <a:rPr lang="en-US" sz="3200" spc="-145" dirty="0">
                <a:latin typeface="Times New Roman" panose="02020603050405020304" pitchFamily="18" charset="0"/>
                <a:cs typeface="Times New Roman" panose="02020603050405020304" pitchFamily="18" charset="0"/>
              </a:rPr>
              <a:t> </a:t>
            </a:r>
            <a:r>
              <a:rPr lang="en-US" sz="3200" spc="-90" dirty="0">
                <a:latin typeface="Times New Roman" panose="02020603050405020304" pitchFamily="18" charset="0"/>
                <a:cs typeface="Times New Roman" panose="02020603050405020304" pitchFamily="18" charset="0"/>
              </a:rPr>
              <a:t>for</a:t>
            </a:r>
            <a:r>
              <a:rPr lang="en-US" sz="3200" spc="-180" dirty="0">
                <a:latin typeface="Times New Roman" panose="02020603050405020304" pitchFamily="18" charset="0"/>
                <a:cs typeface="Times New Roman" panose="02020603050405020304" pitchFamily="18" charset="0"/>
              </a:rPr>
              <a:t> </a:t>
            </a:r>
            <a:r>
              <a:rPr lang="en-US" sz="3200" spc="55" dirty="0">
                <a:latin typeface="Times New Roman" panose="02020603050405020304" pitchFamily="18" charset="0"/>
                <a:cs typeface="Times New Roman" panose="02020603050405020304" pitchFamily="18" charset="0"/>
              </a:rPr>
              <a:t>crops</a:t>
            </a:r>
            <a:r>
              <a:rPr lang="en-US" sz="3200" spc="-204" dirty="0">
                <a:latin typeface="Times New Roman" panose="02020603050405020304" pitchFamily="18" charset="0"/>
                <a:cs typeface="Times New Roman" panose="02020603050405020304" pitchFamily="18" charset="0"/>
              </a:rPr>
              <a:t> </a:t>
            </a:r>
            <a:r>
              <a:rPr lang="en-US" sz="3200" spc="75" dirty="0">
                <a:latin typeface="Times New Roman" panose="02020603050405020304" pitchFamily="18" charset="0"/>
                <a:cs typeface="Times New Roman" panose="02020603050405020304" pitchFamily="18" charset="0"/>
              </a:rPr>
              <a:t>was</a:t>
            </a:r>
            <a:r>
              <a:rPr lang="en-US" sz="3200" spc="-204"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obtained </a:t>
            </a:r>
            <a:r>
              <a:rPr lang="en-US" sz="3200" spc="-10"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u</a:t>
            </a:r>
            <a:r>
              <a:rPr lang="en-US" sz="3200" spc="250" dirty="0">
                <a:latin typeface="Times New Roman" panose="02020603050405020304" pitchFamily="18" charset="0"/>
                <a:cs typeface="Times New Roman" panose="02020603050405020304" pitchFamily="18" charset="0"/>
              </a:rPr>
              <a:t>s</a:t>
            </a:r>
            <a:r>
              <a:rPr lang="en-US" sz="3200" spc="-35" dirty="0">
                <a:latin typeface="Times New Roman" panose="02020603050405020304" pitchFamily="18" charset="0"/>
                <a:cs typeface="Times New Roman" panose="02020603050405020304" pitchFamily="18" charset="0"/>
              </a:rPr>
              <a:t>ing</a:t>
            </a:r>
            <a:r>
              <a:rPr lang="en-US" sz="3200" spc="-200" dirty="0">
                <a:latin typeface="Times New Roman" panose="02020603050405020304" pitchFamily="18" charset="0"/>
                <a:cs typeface="Times New Roman" panose="02020603050405020304" pitchFamily="18" charset="0"/>
              </a:rPr>
              <a:t> </a:t>
            </a:r>
            <a:r>
              <a:rPr lang="en-US" sz="3200" spc="-165" dirty="0">
                <a:latin typeface="Times New Roman" panose="02020603050405020304" pitchFamily="18" charset="0"/>
                <a:cs typeface="Times New Roman" panose="02020603050405020304" pitchFamily="18" charset="0"/>
              </a:rPr>
              <a:t>r</a:t>
            </a:r>
            <a:r>
              <a:rPr lang="en-US" sz="3200" spc="65" dirty="0">
                <a:latin typeface="Times New Roman" panose="02020603050405020304" pitchFamily="18" charset="0"/>
                <a:cs typeface="Times New Roman" panose="02020603050405020304" pitchFamily="18" charset="0"/>
              </a:rPr>
              <a:t>a</a:t>
            </a:r>
            <a:r>
              <a:rPr lang="en-US" sz="3200" spc="15" dirty="0">
                <a:latin typeface="Times New Roman" panose="02020603050405020304" pitchFamily="18" charset="0"/>
                <a:cs typeface="Times New Roman" panose="02020603050405020304" pitchFamily="18" charset="0"/>
              </a:rPr>
              <a:t>n</a:t>
            </a:r>
            <a:r>
              <a:rPr lang="en-US" sz="3200" spc="-5" dirty="0">
                <a:latin typeface="Times New Roman" panose="02020603050405020304" pitchFamily="18" charset="0"/>
                <a:cs typeface="Times New Roman" panose="02020603050405020304" pitchFamily="18" charset="0"/>
              </a:rPr>
              <a:t>d</a:t>
            </a:r>
            <a:r>
              <a:rPr lang="en-US" sz="3200" spc="60" dirty="0">
                <a:latin typeface="Times New Roman" panose="02020603050405020304" pitchFamily="18" charset="0"/>
                <a:cs typeface="Times New Roman" panose="02020603050405020304" pitchFamily="18" charset="0"/>
              </a:rPr>
              <a:t>om</a:t>
            </a:r>
            <a:r>
              <a:rPr lang="en-US" sz="3200" spc="-190" dirty="0">
                <a:latin typeface="Times New Roman" panose="02020603050405020304" pitchFamily="18" charset="0"/>
                <a:cs typeface="Times New Roman" panose="02020603050405020304" pitchFamily="18" charset="0"/>
              </a:rPr>
              <a:t> </a:t>
            </a:r>
            <a:r>
              <a:rPr lang="en-US" sz="3200" spc="-125" dirty="0">
                <a:latin typeface="Times New Roman" panose="02020603050405020304" pitchFamily="18" charset="0"/>
                <a:cs typeface="Times New Roman" panose="02020603050405020304" pitchFamily="18" charset="0"/>
              </a:rPr>
              <a:t>f</a:t>
            </a:r>
            <a:r>
              <a:rPr lang="en-US" sz="3200" spc="-35" dirty="0">
                <a:latin typeface="Times New Roman" panose="02020603050405020304" pitchFamily="18" charset="0"/>
                <a:cs typeface="Times New Roman" panose="02020603050405020304" pitchFamily="18" charset="0"/>
              </a:rPr>
              <a:t>o</a:t>
            </a:r>
            <a:r>
              <a:rPr lang="en-US" sz="3200" spc="-5" dirty="0">
                <a:latin typeface="Times New Roman" panose="02020603050405020304" pitchFamily="18" charset="0"/>
                <a:cs typeface="Times New Roman" panose="02020603050405020304" pitchFamily="18" charset="0"/>
              </a:rPr>
              <a:t>r</a:t>
            </a:r>
            <a:r>
              <a:rPr lang="en-US" sz="3200" spc="-55" dirty="0">
                <a:latin typeface="Times New Roman" panose="02020603050405020304" pitchFamily="18" charset="0"/>
                <a:cs typeface="Times New Roman" panose="02020603050405020304" pitchFamily="18" charset="0"/>
              </a:rPr>
              <a:t>e</a:t>
            </a:r>
            <a:r>
              <a:rPr lang="en-US" sz="3200" spc="175" dirty="0">
                <a:latin typeface="Times New Roman" panose="02020603050405020304" pitchFamily="18" charset="0"/>
                <a:cs typeface="Times New Roman" panose="02020603050405020304" pitchFamily="18" charset="0"/>
              </a:rPr>
              <a:t>s</a:t>
            </a:r>
            <a:r>
              <a:rPr lang="en-US" sz="3200" spc="-110" dirty="0">
                <a:latin typeface="Times New Roman" panose="02020603050405020304" pitchFamily="18" charset="0"/>
                <a:cs typeface="Times New Roman" panose="02020603050405020304" pitchFamily="18" charset="0"/>
              </a:rPr>
              <a:t>t</a:t>
            </a:r>
            <a:r>
              <a:rPr lang="en-US" sz="3200" spc="-170" dirty="0">
                <a:latin typeface="Times New Roman" panose="02020603050405020304" pitchFamily="18" charset="0"/>
                <a:cs typeface="Times New Roman" panose="02020603050405020304" pitchFamily="18" charset="0"/>
              </a:rPr>
              <a:t>.</a:t>
            </a:r>
            <a:r>
              <a:rPr lang="en-US" sz="3200" spc="-225" dirty="0">
                <a:latin typeface="Times New Roman" panose="02020603050405020304" pitchFamily="18" charset="0"/>
                <a:cs typeface="Times New Roman" panose="02020603050405020304" pitchFamily="18" charset="0"/>
              </a:rPr>
              <a:t> </a:t>
            </a:r>
            <a:r>
              <a:rPr lang="en-US" sz="3200" spc="90" dirty="0">
                <a:latin typeface="Times New Roman" panose="02020603050405020304" pitchFamily="18" charset="0"/>
                <a:cs typeface="Times New Roman" panose="02020603050405020304" pitchFamily="18" charset="0"/>
              </a:rPr>
              <a:t>R</a:t>
            </a:r>
            <a:r>
              <a:rPr lang="en-US" sz="3200" spc="65" dirty="0">
                <a:latin typeface="Times New Roman" panose="02020603050405020304" pitchFamily="18" charset="0"/>
                <a:cs typeface="Times New Roman" panose="02020603050405020304" pitchFamily="18" charset="0"/>
              </a:rPr>
              <a:t>a</a:t>
            </a:r>
            <a:r>
              <a:rPr lang="en-US" sz="3200" spc="15" dirty="0">
                <a:latin typeface="Times New Roman" panose="02020603050405020304" pitchFamily="18" charset="0"/>
                <a:cs typeface="Times New Roman" panose="02020603050405020304" pitchFamily="18" charset="0"/>
              </a:rPr>
              <a:t>n</a:t>
            </a:r>
            <a:r>
              <a:rPr lang="en-US" sz="3200" spc="-5" dirty="0">
                <a:latin typeface="Times New Roman" panose="02020603050405020304" pitchFamily="18" charset="0"/>
                <a:cs typeface="Times New Roman" panose="02020603050405020304" pitchFamily="18" charset="0"/>
              </a:rPr>
              <a:t>d</a:t>
            </a:r>
            <a:r>
              <a:rPr lang="en-US" sz="3200" spc="114" dirty="0">
                <a:latin typeface="Times New Roman" panose="02020603050405020304" pitchFamily="18" charset="0"/>
                <a:cs typeface="Times New Roman" panose="02020603050405020304" pitchFamily="18" charset="0"/>
              </a:rPr>
              <a:t>o</a:t>
            </a:r>
            <a:r>
              <a:rPr lang="en-US" sz="3200" spc="70" dirty="0">
                <a:latin typeface="Times New Roman" panose="02020603050405020304" pitchFamily="18" charset="0"/>
                <a:cs typeface="Times New Roman" panose="02020603050405020304" pitchFamily="18" charset="0"/>
              </a:rPr>
              <a:t>m</a:t>
            </a:r>
            <a:r>
              <a:rPr lang="en-US" sz="3200" spc="-185" dirty="0">
                <a:latin typeface="Times New Roman" panose="02020603050405020304" pitchFamily="18" charset="0"/>
                <a:cs typeface="Times New Roman" panose="02020603050405020304" pitchFamily="18" charset="0"/>
              </a:rPr>
              <a:t> </a:t>
            </a:r>
            <a:r>
              <a:rPr lang="en-US" sz="3200" spc="-85" dirty="0">
                <a:latin typeface="Times New Roman" panose="02020603050405020304" pitchFamily="18" charset="0"/>
                <a:cs typeface="Times New Roman" panose="02020603050405020304" pitchFamily="18" charset="0"/>
              </a:rPr>
              <a:t>F</a:t>
            </a:r>
            <a:r>
              <a:rPr lang="en-US" sz="3200" spc="114" dirty="0">
                <a:latin typeface="Times New Roman" panose="02020603050405020304" pitchFamily="18" charset="0"/>
                <a:cs typeface="Times New Roman" panose="02020603050405020304" pitchFamily="18" charset="0"/>
              </a:rPr>
              <a:t>o</a:t>
            </a:r>
            <a:r>
              <a:rPr lang="en-US" sz="3200" spc="-165" dirty="0">
                <a:latin typeface="Times New Roman" panose="02020603050405020304" pitchFamily="18" charset="0"/>
                <a:cs typeface="Times New Roman" panose="02020603050405020304" pitchFamily="18" charset="0"/>
              </a:rPr>
              <a:t>r</a:t>
            </a:r>
            <a:r>
              <a:rPr lang="en-US" sz="3200" spc="20" dirty="0">
                <a:latin typeface="Times New Roman" panose="02020603050405020304" pitchFamily="18" charset="0"/>
                <a:cs typeface="Times New Roman" panose="02020603050405020304" pitchFamily="18" charset="0"/>
              </a:rPr>
              <a:t>e</a:t>
            </a:r>
            <a:r>
              <a:rPr lang="en-US" sz="3200" spc="175" dirty="0">
                <a:latin typeface="Times New Roman" panose="02020603050405020304" pitchFamily="18" charset="0"/>
                <a:cs typeface="Times New Roman" panose="02020603050405020304" pitchFamily="18" charset="0"/>
              </a:rPr>
              <a:t>s</a:t>
            </a:r>
            <a:r>
              <a:rPr lang="en-US" sz="3200" spc="-150" dirty="0">
                <a:latin typeface="Times New Roman" panose="02020603050405020304" pitchFamily="18" charset="0"/>
                <a:cs typeface="Times New Roman" panose="02020603050405020304" pitchFamily="18" charset="0"/>
              </a:rPr>
              <a:t>t</a:t>
            </a:r>
            <a:r>
              <a:rPr lang="en-US" sz="3200" spc="-229" dirty="0">
                <a:latin typeface="Times New Roman" panose="02020603050405020304" pitchFamily="18" charset="0"/>
                <a:cs typeface="Times New Roman" panose="02020603050405020304" pitchFamily="18" charset="0"/>
              </a:rPr>
              <a:t> </a:t>
            </a:r>
            <a:r>
              <a:rPr lang="en-US" sz="3200" spc="90" dirty="0">
                <a:latin typeface="Times New Roman" panose="02020603050405020304" pitchFamily="18" charset="0"/>
                <a:cs typeface="Times New Roman" panose="02020603050405020304" pitchFamily="18" charset="0"/>
              </a:rPr>
              <a:t>R</a:t>
            </a:r>
            <a:r>
              <a:rPr lang="en-US" sz="3200" spc="20" dirty="0">
                <a:latin typeface="Times New Roman" panose="02020603050405020304" pitchFamily="18" charset="0"/>
                <a:cs typeface="Times New Roman" panose="02020603050405020304" pitchFamily="18" charset="0"/>
              </a:rPr>
              <a:t>e</a:t>
            </a:r>
            <a:r>
              <a:rPr lang="en-US" sz="3200" spc="-80" dirty="0">
                <a:latin typeface="Times New Roman" panose="02020603050405020304" pitchFamily="18" charset="0"/>
                <a:cs typeface="Times New Roman" panose="02020603050405020304" pitchFamily="18" charset="0"/>
              </a:rPr>
              <a:t>g</a:t>
            </a:r>
            <a:r>
              <a:rPr lang="en-US" sz="3200" spc="-120" dirty="0">
                <a:latin typeface="Times New Roman" panose="02020603050405020304" pitchFamily="18" charset="0"/>
                <a:cs typeface="Times New Roman" panose="02020603050405020304" pitchFamily="18" charset="0"/>
              </a:rPr>
              <a:t>r</a:t>
            </a:r>
            <a:r>
              <a:rPr lang="en-US" sz="3200" spc="20" dirty="0">
                <a:latin typeface="Times New Roman" panose="02020603050405020304" pitchFamily="18" charset="0"/>
                <a:cs typeface="Times New Roman" panose="02020603050405020304" pitchFamily="18" charset="0"/>
              </a:rPr>
              <a:t>e</a:t>
            </a:r>
            <a:r>
              <a:rPr lang="en-US" sz="3200" spc="175" dirty="0">
                <a:latin typeface="Times New Roman" panose="02020603050405020304" pitchFamily="18" charset="0"/>
                <a:cs typeface="Times New Roman" panose="02020603050405020304" pitchFamily="18" charset="0"/>
              </a:rPr>
              <a:t>ss</a:t>
            </a:r>
            <a:r>
              <a:rPr lang="en-US" sz="3200" spc="-20" dirty="0">
                <a:latin typeface="Times New Roman" panose="02020603050405020304" pitchFamily="18" charset="0"/>
                <a:cs typeface="Times New Roman" panose="02020603050405020304" pitchFamily="18" charset="0"/>
              </a:rPr>
              <a:t>i</a:t>
            </a:r>
            <a:r>
              <a:rPr lang="en-US" sz="3200" spc="45"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n</a:t>
            </a:r>
            <a:r>
              <a:rPr lang="en-US" sz="3200" spc="-204" dirty="0">
                <a:latin typeface="Times New Roman" panose="02020603050405020304" pitchFamily="18" charset="0"/>
                <a:cs typeface="Times New Roman" panose="02020603050405020304" pitchFamily="18" charset="0"/>
              </a:rPr>
              <a:t> </a:t>
            </a:r>
            <a:r>
              <a:rPr lang="en-US" sz="3200" spc="-165" dirty="0">
                <a:latin typeface="Times New Roman" panose="02020603050405020304" pitchFamily="18" charset="0"/>
                <a:cs typeface="Times New Roman" panose="02020603050405020304" pitchFamily="18" charset="0"/>
              </a:rPr>
              <a:t>r</a:t>
            </a:r>
            <a:r>
              <a:rPr lang="en-US" sz="3200" spc="20" dirty="0">
                <a:latin typeface="Times New Roman" panose="02020603050405020304" pitchFamily="18" charset="0"/>
                <a:cs typeface="Times New Roman" panose="02020603050405020304" pitchFamily="18" charset="0"/>
              </a:rPr>
              <a:t>e</a:t>
            </a:r>
            <a:r>
              <a:rPr lang="en-US" sz="3200" spc="-5" dirty="0">
                <a:latin typeface="Times New Roman" panose="02020603050405020304" pitchFamily="18" charset="0"/>
                <a:cs typeface="Times New Roman" panose="02020603050405020304" pitchFamily="18" charset="0"/>
              </a:rPr>
              <a:t>p</a:t>
            </a:r>
            <a:r>
              <a:rPr lang="en-US" sz="3200" spc="-95" dirty="0">
                <a:latin typeface="Times New Roman" panose="02020603050405020304" pitchFamily="18" charset="0"/>
                <a:cs typeface="Times New Roman" panose="02020603050405020304" pitchFamily="18" charset="0"/>
              </a:rPr>
              <a:t>r</a:t>
            </a:r>
            <a:r>
              <a:rPr lang="en-US" sz="3200" spc="-55" dirty="0">
                <a:latin typeface="Times New Roman" panose="02020603050405020304" pitchFamily="18" charset="0"/>
                <a:cs typeface="Times New Roman" panose="02020603050405020304" pitchFamily="18" charset="0"/>
              </a:rPr>
              <a:t>e</a:t>
            </a:r>
            <a:r>
              <a:rPr lang="en-US" sz="3200" spc="175" dirty="0">
                <a:latin typeface="Times New Roman" panose="02020603050405020304" pitchFamily="18" charset="0"/>
                <a:cs typeface="Times New Roman" panose="02020603050405020304" pitchFamily="18" charset="0"/>
              </a:rPr>
              <a:t>s</a:t>
            </a:r>
            <a:r>
              <a:rPr lang="en-US" sz="3200" spc="20" dirty="0">
                <a:latin typeface="Times New Roman" panose="02020603050405020304" pitchFamily="18" charset="0"/>
                <a:cs typeface="Times New Roman" panose="02020603050405020304" pitchFamily="18" charset="0"/>
              </a:rPr>
              <a:t>e</a:t>
            </a:r>
            <a:r>
              <a:rPr lang="en-US" sz="3200" spc="-80" dirty="0">
                <a:latin typeface="Times New Roman" panose="02020603050405020304" pitchFamily="18" charset="0"/>
                <a:cs typeface="Times New Roman" panose="02020603050405020304" pitchFamily="18" charset="0"/>
              </a:rPr>
              <a:t>n</a:t>
            </a:r>
            <a:r>
              <a:rPr lang="en-US" sz="3200" spc="-85" dirty="0">
                <a:latin typeface="Times New Roman" panose="02020603050405020304" pitchFamily="18" charset="0"/>
                <a:cs typeface="Times New Roman" panose="02020603050405020304" pitchFamily="18" charset="0"/>
              </a:rPr>
              <a:t>t</a:t>
            </a:r>
            <a:r>
              <a:rPr lang="en-US" sz="3200" spc="185" dirty="0">
                <a:latin typeface="Times New Roman" panose="02020603050405020304" pitchFamily="18" charset="0"/>
                <a:cs typeface="Times New Roman" panose="02020603050405020304" pitchFamily="18" charset="0"/>
              </a:rPr>
              <a:t>s</a:t>
            </a:r>
            <a:r>
              <a:rPr lang="en-US" sz="3200" spc="-135" dirty="0">
                <a:latin typeface="Times New Roman" panose="02020603050405020304" pitchFamily="18" charset="0"/>
                <a:cs typeface="Times New Roman" panose="02020603050405020304" pitchFamily="18" charset="0"/>
              </a:rPr>
              <a:t> </a:t>
            </a:r>
            <a:r>
              <a:rPr lang="en-US" sz="3200" spc="-180" dirty="0">
                <a:latin typeface="Times New Roman" panose="02020603050405020304" pitchFamily="18" charset="0"/>
                <a:cs typeface="Times New Roman" panose="02020603050405020304" pitchFamily="18" charset="0"/>
              </a:rPr>
              <a:t>t</a:t>
            </a:r>
            <a:r>
              <a:rPr lang="en-US" sz="3200" spc="-5" dirty="0">
                <a:latin typeface="Times New Roman" panose="02020603050405020304" pitchFamily="18" charset="0"/>
                <a:cs typeface="Times New Roman" panose="02020603050405020304" pitchFamily="18" charset="0"/>
              </a:rPr>
              <a:t>h</a:t>
            </a:r>
            <a:r>
              <a:rPr lang="en-US" sz="3200" dirty="0">
                <a:latin typeface="Times New Roman" panose="02020603050405020304" pitchFamily="18" charset="0"/>
                <a:cs typeface="Times New Roman" panose="02020603050405020304" pitchFamily="18" charset="0"/>
              </a:rPr>
              <a:t>e</a:t>
            </a:r>
            <a:r>
              <a:rPr lang="en-US" sz="3200" spc="-150" dirty="0">
                <a:latin typeface="Times New Roman" panose="02020603050405020304" pitchFamily="18" charset="0"/>
                <a:cs typeface="Times New Roman" panose="02020603050405020304" pitchFamily="18" charset="0"/>
              </a:rPr>
              <a:t> </a:t>
            </a:r>
            <a:r>
              <a:rPr lang="en-US" sz="3200" spc="85" dirty="0">
                <a:latin typeface="Times New Roman" panose="02020603050405020304" pitchFamily="18" charset="0"/>
                <a:cs typeface="Times New Roman" panose="02020603050405020304" pitchFamily="18" charset="0"/>
              </a:rPr>
              <a:t>m</a:t>
            </a:r>
            <a:r>
              <a:rPr lang="en-US" sz="3200" spc="30" dirty="0">
                <a:latin typeface="Times New Roman" panose="02020603050405020304" pitchFamily="18" charset="0"/>
                <a:cs typeface="Times New Roman" panose="02020603050405020304" pitchFamily="18" charset="0"/>
              </a:rPr>
              <a:t>o</a:t>
            </a:r>
            <a:r>
              <a:rPr lang="en-US" sz="3200" spc="85" dirty="0">
                <a:latin typeface="Times New Roman" panose="02020603050405020304" pitchFamily="18" charset="0"/>
                <a:cs typeface="Times New Roman" panose="02020603050405020304" pitchFamily="18" charset="0"/>
              </a:rPr>
              <a:t>d</a:t>
            </a:r>
            <a:r>
              <a:rPr lang="en-US" sz="3200" spc="-55" dirty="0">
                <a:latin typeface="Times New Roman" panose="02020603050405020304" pitchFamily="18" charset="0"/>
                <a:cs typeface="Times New Roman" panose="02020603050405020304" pitchFamily="18" charset="0"/>
              </a:rPr>
              <a:t>e</a:t>
            </a:r>
            <a:r>
              <a:rPr lang="en-US" sz="3200" spc="-70" dirty="0">
                <a:latin typeface="Times New Roman" panose="02020603050405020304" pitchFamily="18" charset="0"/>
                <a:cs typeface="Times New Roman" panose="02020603050405020304" pitchFamily="18" charset="0"/>
              </a:rPr>
              <a:t>l</a:t>
            </a:r>
            <a:r>
              <a:rPr lang="en-US" sz="3200" spc="-170" dirty="0">
                <a:latin typeface="Times New Roman" panose="02020603050405020304" pitchFamily="18" charset="0"/>
                <a:cs typeface="Times New Roman" panose="02020603050405020304" pitchFamily="18" charset="0"/>
              </a:rPr>
              <a:t> </a:t>
            </a:r>
            <a:r>
              <a:rPr lang="en-US" sz="3200" spc="-90" dirty="0">
                <a:latin typeface="Times New Roman" panose="02020603050405020304" pitchFamily="18" charset="0"/>
                <a:cs typeface="Times New Roman" panose="02020603050405020304" pitchFamily="18" charset="0"/>
              </a:rPr>
              <a:t>w</a:t>
            </a:r>
            <a:r>
              <a:rPr lang="en-US" sz="3200" spc="-30" dirty="0">
                <a:latin typeface="Times New Roman" panose="02020603050405020304" pitchFamily="18" charset="0"/>
                <a:cs typeface="Times New Roman" panose="02020603050405020304" pitchFamily="18" charset="0"/>
              </a:rPr>
              <a:t>i</a:t>
            </a:r>
            <a:r>
              <a:rPr lang="en-US" sz="3200" spc="-180" dirty="0">
                <a:latin typeface="Times New Roman" panose="02020603050405020304" pitchFamily="18" charset="0"/>
                <a:cs typeface="Times New Roman" panose="02020603050405020304" pitchFamily="18" charset="0"/>
              </a:rPr>
              <a:t>t</a:t>
            </a:r>
            <a:r>
              <a:rPr lang="en-US" sz="3200" spc="25" dirty="0">
                <a:latin typeface="Times New Roman" panose="02020603050405020304" pitchFamily="18" charset="0"/>
                <a:cs typeface="Times New Roman" panose="02020603050405020304" pitchFamily="18" charset="0"/>
              </a:rPr>
              <a:t>h</a:t>
            </a:r>
            <a:r>
              <a:rPr lang="en-US" sz="3200" spc="-130"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K</a:t>
            </a:r>
            <a:r>
              <a:rPr lang="en-US" sz="3200" spc="-45" dirty="0">
                <a:latin typeface="Times New Roman" panose="02020603050405020304" pitchFamily="18" charset="0"/>
                <a:cs typeface="Times New Roman" panose="02020603050405020304" pitchFamily="18" charset="0"/>
              </a:rPr>
              <a:t>-</a:t>
            </a:r>
            <a:r>
              <a:rPr lang="en-US" sz="3200" spc="-10" dirty="0">
                <a:latin typeface="Times New Roman" panose="02020603050405020304" pitchFamily="18" charset="0"/>
                <a:cs typeface="Times New Roman" panose="02020603050405020304" pitchFamily="18" charset="0"/>
              </a:rPr>
              <a:t>F</a:t>
            </a:r>
            <a:r>
              <a:rPr lang="en-US" sz="3200" spc="-15" dirty="0">
                <a:latin typeface="Times New Roman" panose="02020603050405020304" pitchFamily="18" charset="0"/>
                <a:cs typeface="Times New Roman" panose="02020603050405020304" pitchFamily="18" charset="0"/>
              </a:rPr>
              <a:t>o</a:t>
            </a:r>
            <a:r>
              <a:rPr lang="en-US" sz="3200" spc="20" dirty="0">
                <a:latin typeface="Times New Roman" panose="02020603050405020304" pitchFamily="18" charset="0"/>
                <a:cs typeface="Times New Roman" panose="02020603050405020304" pitchFamily="18" charset="0"/>
              </a:rPr>
              <a:t>l</a:t>
            </a:r>
            <a:r>
              <a:rPr lang="en-US" sz="3200" spc="15" dirty="0">
                <a:latin typeface="Times New Roman" panose="02020603050405020304" pitchFamily="18" charset="0"/>
                <a:cs typeface="Times New Roman" panose="02020603050405020304" pitchFamily="18" charset="0"/>
              </a:rPr>
              <a:t>d  </a:t>
            </a:r>
            <a:r>
              <a:rPr lang="en-US" sz="3200" spc="105" dirty="0">
                <a:latin typeface="Times New Roman" panose="02020603050405020304" pitchFamily="18" charset="0"/>
                <a:cs typeface="Times New Roman" panose="02020603050405020304" pitchFamily="18" charset="0"/>
              </a:rPr>
              <a:t>Cross </a:t>
            </a:r>
            <a:r>
              <a:rPr lang="en-US" sz="3200" spc="-35" dirty="0">
                <a:latin typeface="Times New Roman" panose="02020603050405020304" pitchFamily="18" charset="0"/>
                <a:cs typeface="Times New Roman" panose="02020603050405020304" pitchFamily="18" charset="0"/>
              </a:rPr>
              <a:t>Validation </a:t>
            </a:r>
            <a:r>
              <a:rPr lang="en-US" sz="3200" spc="-5" dirty="0">
                <a:latin typeface="Times New Roman" panose="02020603050405020304" pitchFamily="18" charset="0"/>
                <a:cs typeface="Times New Roman" panose="02020603050405020304" pitchFamily="18" charset="0"/>
              </a:rPr>
              <a:t>technique </a:t>
            </a:r>
            <a:r>
              <a:rPr lang="en-US" sz="3200" spc="35" dirty="0">
                <a:latin typeface="Times New Roman" panose="02020603050405020304" pitchFamily="18" charset="0"/>
                <a:cs typeface="Times New Roman" panose="02020603050405020304" pitchFamily="18" charset="0"/>
              </a:rPr>
              <a:t>and </a:t>
            </a:r>
            <a:r>
              <a:rPr lang="en-US" sz="3200" spc="-65" dirty="0">
                <a:latin typeface="Times New Roman" panose="02020603050405020304" pitchFamily="18" charset="0"/>
                <a:cs typeface="Times New Roman" panose="02020603050405020304" pitchFamily="18" charset="0"/>
              </a:rPr>
              <a:t>the </a:t>
            </a:r>
            <a:r>
              <a:rPr lang="en-US" sz="3200" spc="15" dirty="0">
                <a:latin typeface="Times New Roman" panose="02020603050405020304" pitchFamily="18" charset="0"/>
                <a:cs typeface="Times New Roman" panose="02020603050405020304" pitchFamily="18" charset="0"/>
              </a:rPr>
              <a:t>model </a:t>
            </a:r>
            <a:r>
              <a:rPr lang="en-US" sz="3200" spc="-70" dirty="0">
                <a:latin typeface="Times New Roman" panose="02020603050405020304" pitchFamily="18" charset="0"/>
                <a:cs typeface="Times New Roman" panose="02020603050405020304" pitchFamily="18" charset="0"/>
              </a:rPr>
              <a:t>with </a:t>
            </a:r>
            <a:r>
              <a:rPr lang="en-US" sz="3200" spc="10" dirty="0">
                <a:latin typeface="Times New Roman" panose="02020603050405020304" pitchFamily="18" charset="0"/>
                <a:cs typeface="Times New Roman" panose="02020603050405020304" pitchFamily="18" charset="0"/>
              </a:rPr>
              <a:t>acceptable </a:t>
            </a:r>
            <a:r>
              <a:rPr lang="en-US" sz="3200" spc="20" dirty="0">
                <a:latin typeface="Times New Roman" panose="02020603050405020304" pitchFamily="18" charset="0"/>
                <a:cs typeface="Times New Roman" panose="02020603050405020304" pitchFamily="18" charset="0"/>
              </a:rPr>
              <a:t>accuracy </a:t>
            </a:r>
            <a:r>
              <a:rPr lang="en-US" sz="3200" spc="-65" dirty="0">
                <a:latin typeface="Times New Roman" panose="02020603050405020304" pitchFamily="18" charset="0"/>
                <a:cs typeface="Times New Roman" panose="02020603050405020304" pitchFamily="18" charset="0"/>
              </a:rPr>
              <a:t>for the </a:t>
            </a:r>
            <a:r>
              <a:rPr lang="en-US" sz="3200" spc="-60"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prediction</a:t>
            </a:r>
            <a:r>
              <a:rPr lang="en-US" sz="3200" spc="-204" dirty="0">
                <a:latin typeface="Times New Roman" panose="02020603050405020304" pitchFamily="18" charset="0"/>
                <a:cs typeface="Times New Roman" panose="02020603050405020304" pitchFamily="18" charset="0"/>
              </a:rPr>
              <a:t> </a:t>
            </a:r>
            <a:r>
              <a:rPr lang="en-US" sz="3200" spc="45" dirty="0">
                <a:latin typeface="Times New Roman" panose="02020603050405020304" pitchFamily="18" charset="0"/>
                <a:cs typeface="Times New Roman" panose="02020603050405020304" pitchFamily="18" charset="0"/>
              </a:rPr>
              <a:t>is</a:t>
            </a:r>
            <a:r>
              <a:rPr lang="en-US" sz="3200" spc="-204"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then</a:t>
            </a:r>
            <a:r>
              <a:rPr lang="en-US" sz="3200" spc="-204"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obtained.</a:t>
            </a:r>
            <a:endParaRPr lang="en-US" sz="3200" dirty="0">
              <a:latin typeface="Times New Roman" panose="02020603050405020304" pitchFamily="18" charset="0"/>
              <a:cs typeface="Times New Roman" panose="02020603050405020304" pitchFamily="18" charset="0"/>
            </a:endParaRPr>
          </a:p>
          <a:p>
            <a:pPr marL="241300" marR="5080" indent="-229235">
              <a:lnSpc>
                <a:spcPct val="92400"/>
              </a:lnSpc>
              <a:spcBef>
                <a:spcPts val="994"/>
              </a:spcBef>
              <a:buFont typeface="Arial MT"/>
              <a:buChar char="•"/>
              <a:tabLst>
                <a:tab pos="241300" algn="l"/>
                <a:tab pos="241935" algn="l"/>
              </a:tabLst>
            </a:pPr>
            <a:r>
              <a:rPr lang="en-US" sz="3200" spc="-70" dirty="0">
                <a:latin typeface="Times New Roman" panose="02020603050405020304" pitchFamily="18" charset="0"/>
                <a:cs typeface="Times New Roman" panose="02020603050405020304" pitchFamily="18" charset="0"/>
              </a:rPr>
              <a:t>The </a:t>
            </a:r>
            <a:r>
              <a:rPr lang="en-US" sz="3200" spc="-30" dirty="0">
                <a:latin typeface="Times New Roman" panose="02020603050405020304" pitchFamily="18" charset="0"/>
                <a:cs typeface="Times New Roman" panose="02020603050405020304" pitchFamily="18" charset="0"/>
              </a:rPr>
              <a:t>algorithm </a:t>
            </a:r>
            <a:r>
              <a:rPr lang="en-US" sz="3200" spc="-20" dirty="0">
                <a:latin typeface="Times New Roman" panose="02020603050405020304" pitchFamily="18" charset="0"/>
                <a:cs typeface="Times New Roman" panose="02020603050405020304" pitchFamily="18" charset="0"/>
              </a:rPr>
              <a:t>requires </a:t>
            </a:r>
            <a:r>
              <a:rPr lang="en-US" sz="3200" spc="-25" dirty="0">
                <a:latin typeface="Times New Roman" panose="02020603050405020304" pitchFamily="18" charset="0"/>
                <a:cs typeface="Times New Roman" panose="02020603050405020304" pitchFamily="18" charset="0"/>
              </a:rPr>
              <a:t>input from </a:t>
            </a:r>
            <a:r>
              <a:rPr lang="en-US" sz="3200" spc="-65" dirty="0">
                <a:latin typeface="Times New Roman" panose="02020603050405020304" pitchFamily="18" charset="0"/>
                <a:cs typeface="Times New Roman" panose="02020603050405020304" pitchFamily="18" charset="0"/>
              </a:rPr>
              <a:t>the </a:t>
            </a:r>
            <a:r>
              <a:rPr lang="en-US" sz="3200" spc="25" dirty="0">
                <a:latin typeface="Times New Roman" panose="02020603050405020304" pitchFamily="18" charset="0"/>
                <a:cs typeface="Times New Roman" panose="02020603050405020304" pitchFamily="18" charset="0"/>
              </a:rPr>
              <a:t>user </a:t>
            </a:r>
            <a:r>
              <a:rPr lang="en-US" sz="3200" spc="30" dirty="0">
                <a:latin typeface="Times New Roman" panose="02020603050405020304" pitchFamily="18" charset="0"/>
                <a:cs typeface="Times New Roman" panose="02020603050405020304" pitchFamily="18" charset="0"/>
              </a:rPr>
              <a:t>(such </a:t>
            </a:r>
            <a:r>
              <a:rPr lang="en-US" sz="3200" spc="85" dirty="0">
                <a:latin typeface="Times New Roman" panose="02020603050405020304" pitchFamily="18" charset="0"/>
                <a:cs typeface="Times New Roman" panose="02020603050405020304" pitchFamily="18" charset="0"/>
              </a:rPr>
              <a:t>as </a:t>
            </a:r>
            <a:r>
              <a:rPr lang="en-US" sz="3200" spc="-10" dirty="0">
                <a:latin typeface="Times New Roman" panose="02020603050405020304" pitchFamily="18" charset="0"/>
                <a:cs typeface="Times New Roman" panose="02020603050405020304" pitchFamily="18" charset="0"/>
              </a:rPr>
              <a:t>location </a:t>
            </a:r>
            <a:r>
              <a:rPr lang="en-US" sz="3200" spc="35" dirty="0">
                <a:latin typeface="Times New Roman" panose="02020603050405020304" pitchFamily="18" charset="0"/>
                <a:cs typeface="Times New Roman" panose="02020603050405020304" pitchFamily="18" charset="0"/>
              </a:rPr>
              <a:t>and </a:t>
            </a:r>
            <a:r>
              <a:rPr lang="en-US" sz="3200" spc="-30" dirty="0">
                <a:latin typeface="Times New Roman" panose="02020603050405020304" pitchFamily="18" charset="0"/>
                <a:cs typeface="Times New Roman" panose="02020603050405020304" pitchFamily="18" charset="0"/>
              </a:rPr>
              <a:t>cropping). </a:t>
            </a:r>
            <a:r>
              <a:rPr lang="en-US" sz="3200" spc="-75" dirty="0">
                <a:latin typeface="Times New Roman" panose="02020603050405020304" pitchFamily="18" charset="0"/>
                <a:cs typeface="Times New Roman" panose="02020603050405020304" pitchFamily="18" charset="0"/>
              </a:rPr>
              <a:t>The </a:t>
            </a:r>
            <a:r>
              <a:rPr lang="en-US" sz="3200" spc="-70"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location </a:t>
            </a:r>
            <a:r>
              <a:rPr lang="en-US" sz="3200" spc="45" dirty="0">
                <a:latin typeface="Times New Roman" panose="02020603050405020304" pitchFamily="18" charset="0"/>
                <a:cs typeface="Times New Roman" panose="02020603050405020304" pitchFamily="18" charset="0"/>
              </a:rPr>
              <a:t>is </a:t>
            </a:r>
            <a:r>
              <a:rPr lang="en-US" sz="3200" spc="-55" dirty="0">
                <a:latin typeface="Times New Roman" panose="02020603050405020304" pitchFamily="18" charset="0"/>
                <a:cs typeface="Times New Roman" panose="02020603050405020304" pitchFamily="18" charset="0"/>
              </a:rPr>
              <a:t>fed </a:t>
            </a:r>
            <a:r>
              <a:rPr lang="en-US" sz="3200" spc="-65" dirty="0">
                <a:latin typeface="Times New Roman" panose="02020603050405020304" pitchFamily="18" charset="0"/>
                <a:cs typeface="Times New Roman" panose="02020603050405020304" pitchFamily="18" charset="0"/>
              </a:rPr>
              <a:t>to </a:t>
            </a:r>
            <a:r>
              <a:rPr lang="en-US" sz="3200" spc="-60" dirty="0">
                <a:latin typeface="Times New Roman" panose="02020603050405020304" pitchFamily="18" charset="0"/>
                <a:cs typeface="Times New Roman" panose="02020603050405020304" pitchFamily="18" charset="0"/>
              </a:rPr>
              <a:t>the </a:t>
            </a:r>
            <a:r>
              <a:rPr lang="en-US" sz="3200" spc="-30" dirty="0">
                <a:latin typeface="Times New Roman" panose="02020603050405020304" pitchFamily="18" charset="0"/>
                <a:cs typeface="Times New Roman" panose="02020603050405020304" pitchFamily="18" charset="0"/>
              </a:rPr>
              <a:t>Weather </a:t>
            </a:r>
            <a:r>
              <a:rPr lang="en-US" sz="3200" spc="15" dirty="0">
                <a:latin typeface="Times New Roman" panose="02020603050405020304" pitchFamily="18" charset="0"/>
                <a:cs typeface="Times New Roman" panose="02020603050405020304" pitchFamily="18" charset="0"/>
              </a:rPr>
              <a:t>API </a:t>
            </a:r>
            <a:r>
              <a:rPr lang="en-US" sz="3200" spc="10" dirty="0">
                <a:latin typeface="Times New Roman" panose="02020603050405020304" pitchFamily="18" charset="0"/>
                <a:cs typeface="Times New Roman" panose="02020603050405020304" pitchFamily="18" charset="0"/>
              </a:rPr>
              <a:t>which </a:t>
            </a:r>
            <a:r>
              <a:rPr lang="en-US" sz="3200" spc="-55" dirty="0">
                <a:latin typeface="Times New Roman" panose="02020603050405020304" pitchFamily="18" charset="0"/>
                <a:cs typeface="Times New Roman" panose="02020603050405020304" pitchFamily="18" charset="0"/>
              </a:rPr>
              <a:t>will </a:t>
            </a:r>
            <a:r>
              <a:rPr lang="en-US" sz="3200" spc="-50" dirty="0">
                <a:latin typeface="Times New Roman" panose="02020603050405020304" pitchFamily="18" charset="0"/>
                <a:cs typeface="Times New Roman" panose="02020603050405020304" pitchFamily="18" charset="0"/>
              </a:rPr>
              <a:t>return </a:t>
            </a:r>
            <a:r>
              <a:rPr lang="en-US" sz="3200" spc="-30" dirty="0">
                <a:latin typeface="Times New Roman" panose="02020603050405020304" pitchFamily="18" charset="0"/>
                <a:cs typeface="Times New Roman" panose="02020603050405020304" pitchFamily="18" charset="0"/>
              </a:rPr>
              <a:t>certain </a:t>
            </a:r>
            <a:r>
              <a:rPr lang="en-US" sz="3200" dirty="0">
                <a:latin typeface="Times New Roman" panose="02020603050405020304" pitchFamily="18" charset="0"/>
                <a:cs typeface="Times New Roman" panose="02020603050405020304" pitchFamily="18" charset="0"/>
              </a:rPr>
              <a:t>characteristics </a:t>
            </a:r>
            <a:r>
              <a:rPr lang="en-US" sz="3200" spc="-114" dirty="0">
                <a:latin typeface="Times New Roman" panose="02020603050405020304" pitchFamily="18" charset="0"/>
                <a:cs typeface="Times New Roman" panose="02020603050405020304" pitchFamily="18" charset="0"/>
              </a:rPr>
              <a:t>(e.g. </a:t>
            </a:r>
            <a:r>
              <a:rPr lang="en-US" sz="3200" spc="-110" dirty="0">
                <a:latin typeface="Times New Roman" panose="02020603050405020304" pitchFamily="18" charset="0"/>
                <a:cs typeface="Times New Roman" panose="02020603050405020304" pitchFamily="18" charset="0"/>
              </a:rPr>
              <a:t> </a:t>
            </a:r>
            <a:r>
              <a:rPr lang="en-US" sz="3200" spc="-60" dirty="0">
                <a:latin typeface="Times New Roman" panose="02020603050405020304" pitchFamily="18" charset="0"/>
                <a:cs typeface="Times New Roman" panose="02020603050405020304" pitchFamily="18" charset="0"/>
              </a:rPr>
              <a:t>temperature, </a:t>
            </a:r>
            <a:r>
              <a:rPr lang="en-US" sz="3200" spc="-55" dirty="0">
                <a:latin typeface="Times New Roman" panose="02020603050405020304" pitchFamily="18" charset="0"/>
                <a:cs typeface="Times New Roman" panose="02020603050405020304" pitchFamily="18" charset="0"/>
              </a:rPr>
              <a:t>humidity, </a:t>
            </a:r>
            <a:r>
              <a:rPr lang="en-US" sz="3200" spc="-60" dirty="0">
                <a:latin typeface="Times New Roman" panose="02020603050405020304" pitchFamily="18" charset="0"/>
                <a:cs typeface="Times New Roman" panose="02020603050405020304" pitchFamily="18" charset="0"/>
              </a:rPr>
              <a:t>rainfall) </a:t>
            </a:r>
            <a:r>
              <a:rPr lang="en-US" sz="3200" spc="35" dirty="0">
                <a:latin typeface="Times New Roman" panose="02020603050405020304" pitchFamily="18" charset="0"/>
                <a:cs typeface="Times New Roman" panose="02020603050405020304" pitchFamily="18" charset="0"/>
              </a:rPr>
              <a:t>and </a:t>
            </a:r>
            <a:r>
              <a:rPr lang="en-US" sz="3200" spc="-120" dirty="0">
                <a:latin typeface="Times New Roman" panose="02020603050405020304" pitchFamily="18" charset="0"/>
                <a:cs typeface="Times New Roman" panose="02020603050405020304" pitchFamily="18" charset="0"/>
              </a:rPr>
              <a:t>if </a:t>
            </a:r>
            <a:r>
              <a:rPr lang="en-US" sz="3200" spc="-55" dirty="0">
                <a:latin typeface="Times New Roman" panose="02020603050405020304" pitchFamily="18" charset="0"/>
                <a:cs typeface="Times New Roman" panose="02020603050405020304" pitchFamily="18" charset="0"/>
              </a:rPr>
              <a:t>there </a:t>
            </a:r>
            <a:r>
              <a:rPr lang="en-US" sz="3200" spc="45" dirty="0">
                <a:latin typeface="Times New Roman" panose="02020603050405020304" pitchFamily="18" charset="0"/>
                <a:cs typeface="Times New Roman" panose="02020603050405020304" pitchFamily="18" charset="0"/>
              </a:rPr>
              <a:t>is </a:t>
            </a:r>
            <a:r>
              <a:rPr lang="en-US" sz="3200" spc="25" dirty="0">
                <a:latin typeface="Times New Roman" panose="02020603050405020304" pitchFamily="18" charset="0"/>
                <a:cs typeface="Times New Roman" panose="02020603050405020304" pitchFamily="18" charset="0"/>
              </a:rPr>
              <a:t>a </a:t>
            </a:r>
            <a:r>
              <a:rPr lang="en-US" sz="3200" spc="-5" dirty="0">
                <a:latin typeface="Times New Roman" panose="02020603050405020304" pitchFamily="18" charset="0"/>
                <a:cs typeface="Times New Roman" panose="02020603050405020304" pitchFamily="18" charset="0"/>
              </a:rPr>
              <a:t>possibility </a:t>
            </a:r>
            <a:r>
              <a:rPr lang="en-US" sz="3200" spc="-50" dirty="0">
                <a:latin typeface="Times New Roman" panose="02020603050405020304" pitchFamily="18" charset="0"/>
                <a:cs typeface="Times New Roman" panose="02020603050405020304" pitchFamily="18" charset="0"/>
              </a:rPr>
              <a:t>of </a:t>
            </a:r>
            <a:r>
              <a:rPr lang="en-US" sz="3200" spc="-25" dirty="0">
                <a:latin typeface="Times New Roman" panose="02020603050405020304" pitchFamily="18" charset="0"/>
                <a:cs typeface="Times New Roman" panose="02020603050405020304" pitchFamily="18" charset="0"/>
              </a:rPr>
              <a:t>heavy </a:t>
            </a:r>
            <a:r>
              <a:rPr lang="en-US" sz="3200" spc="-70" dirty="0">
                <a:latin typeface="Times New Roman" panose="02020603050405020304" pitchFamily="18" charset="0"/>
                <a:cs typeface="Times New Roman" panose="02020603050405020304" pitchFamily="18" charset="0"/>
              </a:rPr>
              <a:t>rainfall, </a:t>
            </a:r>
            <a:r>
              <a:rPr lang="en-US" sz="3200" spc="25" dirty="0">
                <a:latin typeface="Times New Roman" panose="02020603050405020304" pitchFamily="18" charset="0"/>
                <a:cs typeface="Times New Roman" panose="02020603050405020304" pitchFamily="18" charset="0"/>
              </a:rPr>
              <a:t>a </a:t>
            </a:r>
            <a:r>
              <a:rPr lang="en-US" sz="3200" spc="30"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precautionary</a:t>
            </a:r>
            <a:r>
              <a:rPr lang="en-US" sz="3200" spc="-130" dirty="0">
                <a:latin typeface="Times New Roman" panose="02020603050405020304" pitchFamily="18" charset="0"/>
                <a:cs typeface="Times New Roman" panose="02020603050405020304" pitchFamily="18" charset="0"/>
              </a:rPr>
              <a:t> </a:t>
            </a:r>
            <a:r>
              <a:rPr lang="en-US" sz="3200" spc="55" dirty="0">
                <a:latin typeface="Times New Roman" panose="02020603050405020304" pitchFamily="18" charset="0"/>
                <a:cs typeface="Times New Roman" panose="02020603050405020304" pitchFamily="18" charset="0"/>
              </a:rPr>
              <a:t>message</a:t>
            </a:r>
            <a:r>
              <a:rPr lang="en-US" sz="3200" spc="-135" dirty="0">
                <a:latin typeface="Times New Roman" panose="02020603050405020304" pitchFamily="18" charset="0"/>
                <a:cs typeface="Times New Roman" panose="02020603050405020304" pitchFamily="18" charset="0"/>
              </a:rPr>
              <a:t> </a:t>
            </a:r>
            <a:r>
              <a:rPr lang="en-US" sz="3200" spc="45" dirty="0">
                <a:latin typeface="Times New Roman" panose="02020603050405020304" pitchFamily="18" charset="0"/>
                <a:cs typeface="Times New Roman" panose="02020603050405020304" pitchFamily="18" charset="0"/>
              </a:rPr>
              <a:t>is</a:t>
            </a:r>
            <a:r>
              <a:rPr lang="en-US" sz="3200" spc="-195"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displayed</a:t>
            </a:r>
            <a:r>
              <a:rPr lang="en-US" sz="3200" spc="-210" dirty="0">
                <a:latin typeface="Times New Roman" panose="02020603050405020304" pitchFamily="18" charset="0"/>
                <a:cs typeface="Times New Roman" panose="02020603050405020304" pitchFamily="18" charset="0"/>
              </a:rPr>
              <a:t> </a:t>
            </a:r>
            <a:r>
              <a:rPr lang="en-US" sz="3200" spc="-70" dirty="0">
                <a:latin typeface="Times New Roman" panose="02020603050405020304" pitchFamily="18" charset="0"/>
                <a:cs typeface="Times New Roman" panose="02020603050405020304" pitchFamily="18" charset="0"/>
              </a:rPr>
              <a:t>to</a:t>
            </a:r>
            <a:r>
              <a:rPr lang="en-US" sz="3200" spc="-120" dirty="0">
                <a:latin typeface="Times New Roman" panose="02020603050405020304" pitchFamily="18" charset="0"/>
                <a:cs typeface="Times New Roman" panose="02020603050405020304" pitchFamily="18" charset="0"/>
              </a:rPr>
              <a:t> </a:t>
            </a:r>
            <a:r>
              <a:rPr lang="en-US" sz="3200" spc="-65" dirty="0">
                <a:latin typeface="Times New Roman" panose="02020603050405020304" pitchFamily="18" charset="0"/>
                <a:cs typeface="Times New Roman" panose="02020603050405020304" pitchFamily="18" charset="0"/>
              </a:rPr>
              <a:t>the</a:t>
            </a:r>
            <a:r>
              <a:rPr lang="en-US" sz="3200" spc="-135"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user;</a:t>
            </a:r>
            <a:r>
              <a:rPr lang="en-US" sz="3200" spc="-215" dirty="0">
                <a:latin typeface="Times New Roman" panose="02020603050405020304" pitchFamily="18" charset="0"/>
                <a:cs typeface="Times New Roman" panose="02020603050405020304" pitchFamily="18" charset="0"/>
              </a:rPr>
              <a:t> </a:t>
            </a:r>
            <a:r>
              <a:rPr lang="en-US" sz="3200" spc="-30" dirty="0">
                <a:latin typeface="Times New Roman" panose="02020603050405020304" pitchFamily="18" charset="0"/>
                <a:cs typeface="Times New Roman" panose="02020603050405020304" pitchFamily="18" charset="0"/>
              </a:rPr>
              <a:t>otherwise,</a:t>
            </a:r>
            <a:r>
              <a:rPr lang="en-US" sz="3200" spc="-215" dirty="0">
                <a:latin typeface="Times New Roman" panose="02020603050405020304" pitchFamily="18" charset="0"/>
                <a:cs typeface="Times New Roman" panose="02020603050405020304" pitchFamily="18" charset="0"/>
              </a:rPr>
              <a:t> </a:t>
            </a:r>
            <a:r>
              <a:rPr lang="en-US" sz="3200" spc="-40" dirty="0">
                <a:latin typeface="Times New Roman" panose="02020603050405020304" pitchFamily="18" charset="0"/>
                <a:cs typeface="Times New Roman" panose="02020603050405020304" pitchFamily="18" charset="0"/>
              </a:rPr>
              <a:t>the</a:t>
            </a:r>
            <a:r>
              <a:rPr lang="en-US" sz="3200" spc="-215" dirty="0">
                <a:latin typeface="Times New Roman" panose="02020603050405020304" pitchFamily="18" charset="0"/>
                <a:cs typeface="Times New Roman" panose="02020603050405020304" pitchFamily="18" charset="0"/>
              </a:rPr>
              <a:t> </a:t>
            </a:r>
            <a:r>
              <a:rPr lang="en-US" sz="3200" spc="35" dirty="0">
                <a:latin typeface="Times New Roman" panose="02020603050405020304" pitchFamily="18" charset="0"/>
                <a:cs typeface="Times New Roman" panose="02020603050405020304" pitchFamily="18" charset="0"/>
              </a:rPr>
              <a:t>proposed</a:t>
            </a:r>
            <a:r>
              <a:rPr lang="en-US" sz="3200" spc="-210" dirty="0">
                <a:latin typeface="Times New Roman" panose="02020603050405020304" pitchFamily="18" charset="0"/>
                <a:cs typeface="Times New Roman" panose="02020603050405020304" pitchFamily="18" charset="0"/>
              </a:rPr>
              <a:t> </a:t>
            </a:r>
            <a:r>
              <a:rPr lang="en-US" sz="3200" spc="-30" dirty="0">
                <a:latin typeface="Times New Roman" panose="02020603050405020304" pitchFamily="18" charset="0"/>
                <a:cs typeface="Times New Roman" panose="02020603050405020304" pitchFamily="18" charset="0"/>
              </a:rPr>
              <a:t>algorithm </a:t>
            </a:r>
            <a:r>
              <a:rPr lang="en-US" sz="3200" spc="-630" dirty="0">
                <a:latin typeface="Times New Roman" panose="02020603050405020304" pitchFamily="18" charset="0"/>
                <a:cs typeface="Times New Roman" panose="02020603050405020304" pitchFamily="18" charset="0"/>
              </a:rPr>
              <a:t> </a:t>
            </a:r>
            <a:r>
              <a:rPr lang="en-US" sz="3200" spc="45" dirty="0">
                <a:latin typeface="Times New Roman" panose="02020603050405020304" pitchFamily="18" charset="0"/>
                <a:cs typeface="Times New Roman" panose="02020603050405020304" pitchFamily="18" charset="0"/>
              </a:rPr>
              <a:t>is</a:t>
            </a:r>
            <a:r>
              <a:rPr lang="en-US" sz="3200" spc="-210" dirty="0">
                <a:latin typeface="Times New Roman" panose="02020603050405020304" pitchFamily="18" charset="0"/>
                <a:cs typeface="Times New Roman" panose="02020603050405020304" pitchFamily="18" charset="0"/>
              </a:rPr>
              <a:t> </a:t>
            </a:r>
            <a:r>
              <a:rPr lang="en-US" sz="3200" spc="-40" dirty="0">
                <a:latin typeface="Times New Roman" panose="02020603050405020304" pitchFamily="18" charset="0"/>
                <a:cs typeface="Times New Roman" panose="02020603050405020304" pitchFamily="18" charset="0"/>
              </a:rPr>
              <a:t>followed.</a:t>
            </a:r>
            <a:endParaRPr lang="en-US" sz="3200" dirty="0">
              <a:latin typeface="Times New Roman" panose="02020603050405020304" pitchFamily="18" charset="0"/>
              <a:cs typeface="Times New Roman" panose="02020603050405020304" pitchFamily="18" charset="0"/>
            </a:endParaRPr>
          </a:p>
          <a:p>
            <a:pPr marL="0" lvl="0" indent="0" algn="l" rtl="0">
              <a:spcBef>
                <a:spcPts val="518"/>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Expected Results and Implications</a:t>
            </a:r>
            <a:endParaRPr dirty="0">
              <a:latin typeface="Times New Roman" panose="02020603050405020304" pitchFamily="18" charset="0"/>
              <a:cs typeface="Times New Roman" panose="02020603050405020304" pitchFamily="18" charset="0"/>
            </a:endParaRPr>
          </a:p>
        </p:txBody>
      </p:sp>
      <p:sp>
        <p:nvSpPr>
          <p:cNvPr id="212" name="Google Shape;212;p33"/>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742950" lvl="0" indent="0" algn="l" rtl="0">
              <a:spcBef>
                <a:spcPts val="518"/>
              </a:spcBef>
              <a:spcAft>
                <a:spcPts val="0"/>
              </a:spcAft>
              <a:buNone/>
            </a:pPr>
            <a:endParaRPr lang="en-US" dirty="0">
              <a:latin typeface="Times New Roman" panose="02020603050405020304" pitchFamily="18" charset="0"/>
              <a:cs typeface="Times New Roman" panose="02020603050405020304" pitchFamily="18" charset="0"/>
            </a:endParaRPr>
          </a:p>
          <a:p>
            <a:pPr marL="742950" lvl="0" indent="0" algn="l" rtl="0">
              <a:spcBef>
                <a:spcPts val="518"/>
              </a:spcBef>
              <a:spcAft>
                <a:spcPts val="0"/>
              </a:spcAft>
              <a:buNone/>
            </a:pPr>
            <a:r>
              <a:rPr lang="en-US" dirty="0">
                <a:latin typeface="Times New Roman" panose="02020603050405020304" pitchFamily="18" charset="0"/>
                <a:cs typeface="Times New Roman" panose="02020603050405020304" pitchFamily="18" charset="0"/>
              </a:rPr>
              <a:t>To accurately determine whether a specific crop can be grown in a typical soil land based on the soil's nitrogen (N), potassium (K), and phosphorus (P) content. Additionally, provide a list of crops suitable for the soil and forecast the next 7 days of climatic conditions.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sp>
        <p:nvSpPr>
          <p:cNvPr id="218" name="Google Shape;218;p3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                          </a:t>
            </a:r>
          </a:p>
          <a:p>
            <a:pPr marL="0" lvl="0" indent="0" algn="l" rtl="0">
              <a:spcBef>
                <a:spcPts val="0"/>
              </a:spcBef>
              <a:spcAft>
                <a:spcPts val="0"/>
              </a:spcAft>
              <a:buClr>
                <a:schemeClr val="dk1"/>
              </a:buClr>
              <a:buSzPts val="3200"/>
              <a:buNone/>
            </a:pPr>
            <a:endParaRPr lang="en-US" dirty="0"/>
          </a:p>
          <a:p>
            <a:pPr marL="0" lvl="0" indent="0" algn="l" rtl="0">
              <a:spcBef>
                <a:spcPts val="0"/>
              </a:spcBef>
              <a:spcAft>
                <a:spcPts val="0"/>
              </a:spcAft>
              <a:buClr>
                <a:schemeClr val="dk1"/>
              </a:buClr>
              <a:buSzPts val="3200"/>
              <a:buNone/>
            </a:pPr>
            <a:endParaRPr lang="en-US" dirty="0"/>
          </a:p>
          <a:p>
            <a:pPr marL="0" lvl="0" indent="0" algn="l" rtl="0">
              <a:spcBef>
                <a:spcPts val="0"/>
              </a:spcBef>
              <a:spcAft>
                <a:spcPts val="0"/>
              </a:spcAft>
              <a:buClr>
                <a:schemeClr val="dk1"/>
              </a:buClr>
              <a:buSzPts val="3200"/>
              <a:buNone/>
            </a:pPr>
            <a:r>
              <a:rPr lang="en-US" dirty="0"/>
              <a:t>                                           .</a:t>
            </a:r>
            <a:endParaRPr dirty="0"/>
          </a:p>
        </p:txBody>
      </p:sp>
      <p:pic>
        <p:nvPicPr>
          <p:cNvPr id="2" name="object 4">
            <a:extLst>
              <a:ext uri="{FF2B5EF4-FFF2-40B4-BE49-F238E27FC236}">
                <a16:creationId xmlns:a16="http://schemas.microsoft.com/office/drawing/2014/main" id="{E0DCA906-6772-4E92-B81D-91E91BFAB4FE}"/>
              </a:ext>
            </a:extLst>
          </p:cNvPr>
          <p:cNvPicPr/>
          <p:nvPr/>
        </p:nvPicPr>
        <p:blipFill>
          <a:blip r:embed="rId3" cstate="print"/>
          <a:stretch>
            <a:fillRect/>
          </a:stretch>
        </p:blipFill>
        <p:spPr>
          <a:xfrm>
            <a:off x="985250" y="1733812"/>
            <a:ext cx="7701550" cy="41335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sp>
        <p:nvSpPr>
          <p:cNvPr id="224" name="Google Shape;224;p3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58140" algn="l" rtl="0">
              <a:spcBef>
                <a:spcPts val="0"/>
              </a:spcBef>
              <a:spcAft>
                <a:spcPts val="0"/>
              </a:spcAft>
              <a:buClr>
                <a:schemeClr val="dk1"/>
              </a:buClr>
              <a:buSzPts val="3200"/>
              <a:buChar char="•"/>
            </a:pPr>
            <a:endParaRPr lang="en-US" dirty="0"/>
          </a:p>
          <a:p>
            <a:pPr marL="342900" lvl="0" indent="-358140" algn="l" rtl="0">
              <a:spcBef>
                <a:spcPts val="0"/>
              </a:spcBef>
              <a:spcAft>
                <a:spcPts val="0"/>
              </a:spcAft>
              <a:buClr>
                <a:schemeClr val="dk1"/>
              </a:buClr>
              <a:buSzPts val="3200"/>
              <a:buChar char="•"/>
            </a:pPr>
            <a:endParaRPr lang="en-US" dirty="0"/>
          </a:p>
          <a:p>
            <a:pPr marL="342900" lvl="0" indent="-358140" algn="l" rtl="0">
              <a:spcBef>
                <a:spcPts val="0"/>
              </a:spcBef>
              <a:spcAft>
                <a:spcPts val="0"/>
              </a:spcAft>
              <a:buClr>
                <a:schemeClr val="dk1"/>
              </a:buClr>
              <a:buSzPts val="3200"/>
              <a:buChar char="•"/>
            </a:pPr>
            <a:endParaRPr lang="en-US" dirty="0"/>
          </a:p>
          <a:p>
            <a:pPr marL="0" lvl="0" indent="0" algn="l" rtl="0">
              <a:spcBef>
                <a:spcPts val="0"/>
              </a:spcBef>
              <a:spcAft>
                <a:spcPts val="0"/>
              </a:spcAft>
              <a:buClr>
                <a:schemeClr val="dk1"/>
              </a:buClr>
              <a:buSzPts val="3200"/>
              <a:buNone/>
            </a:pPr>
            <a:r>
              <a:rPr lang="en-US" dirty="0"/>
              <a:t>                      .</a:t>
            </a:r>
            <a:endParaRPr dirty="0"/>
          </a:p>
        </p:txBody>
      </p:sp>
      <p:pic>
        <p:nvPicPr>
          <p:cNvPr id="2" name="object 3">
            <a:extLst>
              <a:ext uri="{FF2B5EF4-FFF2-40B4-BE49-F238E27FC236}">
                <a16:creationId xmlns:a16="http://schemas.microsoft.com/office/drawing/2014/main" id="{663500AD-88EE-4AF4-4013-BEE277F04227}"/>
              </a:ext>
            </a:extLst>
          </p:cNvPr>
          <p:cNvPicPr/>
          <p:nvPr/>
        </p:nvPicPr>
        <p:blipFill>
          <a:blip r:embed="rId3" cstate="print"/>
          <a:stretch>
            <a:fillRect/>
          </a:stretch>
        </p:blipFill>
        <p:spPr>
          <a:xfrm>
            <a:off x="626301" y="1515649"/>
            <a:ext cx="8060499" cy="41962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2465</Words>
  <Application>Microsoft Office PowerPoint</Application>
  <PresentationFormat>On-screen Show (4:3)</PresentationFormat>
  <Paragraphs>134</Paragraphs>
  <Slides>21</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Courier New</vt:lpstr>
      <vt:lpstr>Arial MT</vt:lpstr>
      <vt:lpstr>__Inter_d65c78</vt:lpstr>
      <vt:lpstr>Calibri</vt:lpstr>
      <vt:lpstr>times</vt:lpstr>
      <vt:lpstr>Times New Roman</vt:lpstr>
      <vt:lpstr>Office Theme</vt:lpstr>
      <vt:lpstr>Office Theme</vt:lpstr>
      <vt:lpstr>PowerPoint Presentation</vt:lpstr>
      <vt:lpstr>Agenda</vt:lpstr>
      <vt:lpstr>Introduction</vt:lpstr>
      <vt:lpstr>ABSTRACT</vt:lpstr>
      <vt:lpstr>Purpose of the project</vt:lpstr>
      <vt:lpstr>Proposed Methodology</vt:lpstr>
      <vt:lpstr>Expected Results and Implications</vt:lpstr>
      <vt:lpstr>Literature Review</vt:lpstr>
      <vt:lpstr>Literature Review</vt:lpstr>
      <vt:lpstr>Literature Review</vt:lpstr>
      <vt:lpstr>Scope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selvamdivya1405@gmail.com</cp:lastModifiedBy>
  <cp:revision>3</cp:revision>
  <dcterms:modified xsi:type="dcterms:W3CDTF">2024-10-19T13:22:42Z</dcterms:modified>
</cp:coreProperties>
</file>