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71" r:id="rId5"/>
    <p:sldId id="297" r:id="rId6"/>
    <p:sldId id="298" r:id="rId7"/>
    <p:sldId id="301" r:id="rId8"/>
    <p:sldId id="278" r:id="rId9"/>
    <p:sldId id="279" r:id="rId10"/>
    <p:sldId id="300" r:id="rId11"/>
    <p:sldId id="303" r:id="rId12"/>
    <p:sldId id="304" r:id="rId13"/>
    <p:sldId id="305" r:id="rId14"/>
    <p:sldId id="309" r:id="rId15"/>
    <p:sldId id="307" r:id="rId16"/>
    <p:sldId id="312" r:id="rId17"/>
    <p:sldId id="291" r:id="rId18"/>
    <p:sldId id="313" r:id="rId19"/>
    <p:sldId id="280" r:id="rId20"/>
    <p:sldId id="282" r:id="rId21"/>
    <p:sldId id="289" r:id="rId22"/>
    <p:sldId id="296" r:id="rId23"/>
    <p:sldId id="292" r:id="rId24"/>
    <p:sldId id="293" r:id="rId25"/>
    <p:sldId id="294" r:id="rId26"/>
    <p:sldId id="299" r:id="rId27"/>
    <p:sldId id="260" r:id="rId28"/>
  </p:sldIdLst>
  <p:sldSz cx="9144000" cy="5143500" type="screen16x9"/>
  <p:notesSz cx="6797675" cy="987425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dan ELT 72598" initials="DIE7" lastIdx="5" clrIdx="0">
    <p:extLst>
      <p:ext uri="{19B8F6BF-5375-455C-9EA6-DF929625EA0E}">
        <p15:presenceInfo xmlns:p15="http://schemas.microsoft.com/office/powerpoint/2012/main" userId="Daniel Idan ELT 72598" providerId="None"/>
      </p:ext>
    </p:extLst>
  </p:cmAuthor>
  <p:cmAuthor id="2" name="Mor Keshet" initials="MK" lastIdx="1" clrIdx="1">
    <p:extLst>
      <p:ext uri="{19B8F6BF-5375-455C-9EA6-DF929625EA0E}">
        <p15:presenceInfo xmlns:p15="http://schemas.microsoft.com/office/powerpoint/2012/main" userId="S::Mor_Keshet@amat.com::f5cf4c30-c1c3-4be2-98e0-bc3ada2ee5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BF"/>
    <a:srgbClr val="ABE1FA"/>
    <a:srgbClr val="FFFAC1"/>
    <a:srgbClr val="D4EFFB"/>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סגנון ביניים 1 - הדגשה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סגנון ביניים 1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סגנון ביניים 1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סגנון בהיר 2 - הדגשה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16" autoAdjust="0"/>
  </p:normalViewPr>
  <p:slideViewPr>
    <p:cSldViewPr>
      <p:cViewPr varScale="1">
        <p:scale>
          <a:sx n="98" d="100"/>
          <a:sy n="98" d="100"/>
        </p:scale>
        <p:origin x="496" y="85"/>
      </p:cViewPr>
      <p:guideLst>
        <p:guide orient="horz" pos="162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28EC78B0-1884-4E6F-8991-8569A4374144}" type="datetimeFigureOut">
              <a:rPr lang="en-US" smtClean="0"/>
              <a:t>19-Aug-22</a:t>
            </a:fld>
            <a:endParaRPr lang="en-US"/>
          </a:p>
        </p:txBody>
      </p:sp>
      <p:sp>
        <p:nvSpPr>
          <p:cNvPr id="4" name="Slide Image Placeholder 3"/>
          <p:cNvSpPr>
            <a:spLocks noGrp="1" noRot="1" noChangeAspect="1"/>
          </p:cNvSpPr>
          <p:nvPr>
            <p:ph type="sldImg" idx="2"/>
          </p:nvPr>
        </p:nvSpPr>
        <p:spPr>
          <a:xfrm>
            <a:off x="438150" y="1235075"/>
            <a:ext cx="5921375" cy="3332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DC3D626A-0628-4397-956F-BCDF53ACF85D}" type="slidenum">
              <a:rPr lang="en-US" smtClean="0"/>
              <a:t>‹#›</a:t>
            </a:fld>
            <a:endParaRPr lang="en-US"/>
          </a:p>
        </p:txBody>
      </p:sp>
    </p:spTree>
    <p:extLst>
      <p:ext uri="{BB962C8B-B14F-4D97-AF65-F5344CB8AC3E}">
        <p14:creationId xmlns:p14="http://schemas.microsoft.com/office/powerpoint/2010/main" val="867033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3</a:t>
            </a:fld>
            <a:endParaRPr lang="en-US"/>
          </a:p>
        </p:txBody>
      </p:sp>
    </p:spTree>
    <p:extLst>
      <p:ext uri="{BB962C8B-B14F-4D97-AF65-F5344CB8AC3E}">
        <p14:creationId xmlns:p14="http://schemas.microsoft.com/office/powerpoint/2010/main" val="295676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14</a:t>
            </a:fld>
            <a:endParaRPr lang="en-US"/>
          </a:p>
        </p:txBody>
      </p:sp>
    </p:spTree>
    <p:extLst>
      <p:ext uri="{BB962C8B-B14F-4D97-AF65-F5344CB8AC3E}">
        <p14:creationId xmlns:p14="http://schemas.microsoft.com/office/powerpoint/2010/main" val="254513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4</a:t>
            </a:fld>
            <a:endParaRPr lang="en-US"/>
          </a:p>
        </p:txBody>
      </p:sp>
    </p:spTree>
    <p:extLst>
      <p:ext uri="{BB962C8B-B14F-4D97-AF65-F5344CB8AC3E}">
        <p14:creationId xmlns:p14="http://schemas.microsoft.com/office/powerpoint/2010/main" val="169651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6</a:t>
            </a:fld>
            <a:endParaRPr lang="en-US"/>
          </a:p>
        </p:txBody>
      </p:sp>
    </p:spTree>
    <p:extLst>
      <p:ext uri="{BB962C8B-B14F-4D97-AF65-F5344CB8AC3E}">
        <p14:creationId xmlns:p14="http://schemas.microsoft.com/office/powerpoint/2010/main" val="337596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7</a:t>
            </a:fld>
            <a:endParaRPr lang="en-US"/>
          </a:p>
        </p:txBody>
      </p:sp>
    </p:spTree>
    <p:extLst>
      <p:ext uri="{BB962C8B-B14F-4D97-AF65-F5344CB8AC3E}">
        <p14:creationId xmlns:p14="http://schemas.microsoft.com/office/powerpoint/2010/main" val="202661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8</a:t>
            </a:fld>
            <a:endParaRPr lang="en-US"/>
          </a:p>
        </p:txBody>
      </p:sp>
    </p:spTree>
    <p:extLst>
      <p:ext uri="{BB962C8B-B14F-4D97-AF65-F5344CB8AC3E}">
        <p14:creationId xmlns:p14="http://schemas.microsoft.com/office/powerpoint/2010/main" val="340610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10</a:t>
            </a:fld>
            <a:endParaRPr lang="en-US"/>
          </a:p>
        </p:txBody>
      </p:sp>
    </p:spTree>
    <p:extLst>
      <p:ext uri="{BB962C8B-B14F-4D97-AF65-F5344CB8AC3E}">
        <p14:creationId xmlns:p14="http://schemas.microsoft.com/office/powerpoint/2010/main" val="182787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11</a:t>
            </a:fld>
            <a:endParaRPr lang="en-US"/>
          </a:p>
        </p:txBody>
      </p:sp>
    </p:spTree>
    <p:extLst>
      <p:ext uri="{BB962C8B-B14F-4D97-AF65-F5344CB8AC3E}">
        <p14:creationId xmlns:p14="http://schemas.microsoft.com/office/powerpoint/2010/main" val="129520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12</a:t>
            </a:fld>
            <a:endParaRPr lang="en-US"/>
          </a:p>
        </p:txBody>
      </p:sp>
    </p:spTree>
    <p:extLst>
      <p:ext uri="{BB962C8B-B14F-4D97-AF65-F5344CB8AC3E}">
        <p14:creationId xmlns:p14="http://schemas.microsoft.com/office/powerpoint/2010/main" val="393506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D626A-0628-4397-956F-BCDF53ACF85D}" type="slidenum">
              <a:rPr lang="en-US" smtClean="0"/>
              <a:t>13</a:t>
            </a:fld>
            <a:endParaRPr lang="en-US"/>
          </a:p>
        </p:txBody>
      </p:sp>
    </p:spTree>
    <p:extLst>
      <p:ext uri="{BB962C8B-B14F-4D97-AF65-F5344CB8AC3E}">
        <p14:creationId xmlns:p14="http://schemas.microsoft.com/office/powerpoint/2010/main" val="292785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iai.co.il/" TargetMode="Externa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hyperlink" Target="mailto:market@elta.co.il"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79712" y="3723878"/>
            <a:ext cx="6031966" cy="588833"/>
          </a:xfrm>
        </p:spPr>
        <p:txBody>
          <a:bodyPr lIns="0" tIns="0" rIns="0" bIns="0" anchor="ctr" anchorCtr="0">
            <a:noAutofit/>
          </a:bodyPr>
          <a:lstStyle>
            <a:lvl1pPr algn="ctr" rtl="0">
              <a:defRPr sz="2600" b="1" cap="all" baseline="0">
                <a:solidFill>
                  <a:schemeClr val="tx1"/>
                </a:solidFill>
                <a:latin typeface="+mj-lt"/>
              </a:defRPr>
            </a:lvl1pPr>
          </a:lstStyle>
          <a:p>
            <a:r>
              <a:rPr lang="en-US" dirty="0"/>
              <a:t>Click to edit presentation title</a:t>
            </a:r>
          </a:p>
        </p:txBody>
      </p:sp>
      <p:sp>
        <p:nvSpPr>
          <p:cNvPr id="3" name="Subtitle 2"/>
          <p:cNvSpPr>
            <a:spLocks noGrp="1"/>
          </p:cNvSpPr>
          <p:nvPr>
            <p:ph type="subTitle" idx="1" hasCustomPrompt="1"/>
          </p:nvPr>
        </p:nvSpPr>
        <p:spPr>
          <a:xfrm>
            <a:off x="1979712" y="4311905"/>
            <a:ext cx="6031966" cy="326342"/>
          </a:xfrm>
        </p:spPr>
        <p:txBody>
          <a:bodyPr lIns="0" tIns="72000" rIns="0" bIns="72000" anchor="ctr" anchorCtr="0">
            <a:noAutofit/>
          </a:bodyPr>
          <a:lstStyle>
            <a:lvl1pPr marL="0" indent="0" algn="ctr" rtl="0">
              <a:buNone/>
              <a:defRPr sz="1800" b="0" cap="none"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Date</a:t>
            </a:r>
          </a:p>
        </p:txBody>
      </p:sp>
    </p:spTree>
    <p:extLst>
      <p:ext uri="{BB962C8B-B14F-4D97-AF65-F5344CB8AC3E}">
        <p14:creationId xmlns:p14="http://schemas.microsoft.com/office/powerpoint/2010/main" val="4649715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and Content">
    <p:spTree>
      <p:nvGrpSpPr>
        <p:cNvPr id="1" name=""/>
        <p:cNvGrpSpPr/>
        <p:nvPr/>
      </p:nvGrpSpPr>
      <p:grpSpPr>
        <a:xfrm>
          <a:off x="0" y="0"/>
          <a:ext cx="0" cy="0"/>
          <a:chOff x="0" y="0"/>
          <a:chExt cx="0" cy="0"/>
        </a:xfrm>
      </p:grpSpPr>
      <p:pic>
        <p:nvPicPr>
          <p:cNvPr id="10" name="תמונה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 y="527528"/>
            <a:ext cx="1671781" cy="381000"/>
          </a:xfrm>
          <a:prstGeom prst="rect">
            <a:avLst/>
          </a:prstGeom>
        </p:spPr>
      </p:pic>
      <p:sp>
        <p:nvSpPr>
          <p:cNvPr id="4" name="Content Placeholder 3"/>
          <p:cNvSpPr>
            <a:spLocks noGrp="1"/>
          </p:cNvSpPr>
          <p:nvPr>
            <p:ph sz="half" idx="2" hasCustomPrompt="1"/>
          </p:nvPr>
        </p:nvSpPr>
        <p:spPr>
          <a:xfrm>
            <a:off x="382588" y="1851671"/>
            <a:ext cx="3996000" cy="2736304"/>
          </a:xfrm>
        </p:spPr>
        <p:txBody>
          <a:bodyPr vert="horz" lIns="0" tIns="45720" rIns="91440" bIns="45720" rtlCol="0">
            <a:normAutofit/>
          </a:bodyPr>
          <a:lstStyle>
            <a:lvl1pPr>
              <a:defRPr lang="en-US" smtClean="0"/>
            </a:lvl1pPr>
            <a:lvl2pPr>
              <a:defRPr lang="en-US" smtClean="0"/>
            </a:lvl2pPr>
            <a:lvl3pPr>
              <a:defRPr lang="en-US" smtClean="0"/>
            </a:lvl3pPr>
            <a:lvl4pPr>
              <a:defRPr lang="en-US" smtClean="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4373028"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a:solidFill>
                <a:srgbClr val="646464">
                  <a:lumMod val="60000"/>
                  <a:lumOff val="40000"/>
                </a:srgbClr>
              </a:solidFill>
            </a:endParaRPr>
          </a:p>
        </p:txBody>
      </p:sp>
      <p:sp>
        <p:nvSpPr>
          <p:cNvPr id="12" name="Rectangle 72"/>
          <p:cNvSpPr>
            <a:spLocks noChangeArrowheads="1"/>
          </p:cNvSpPr>
          <p:nvPr userDrawn="1"/>
        </p:nvSpPr>
        <p:spPr bwMode="auto">
          <a:xfrm>
            <a:off x="2000235" y="4652833"/>
            <a:ext cx="2519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br>
              <a:rPr lang="en-US" sz="600" b="1" dirty="0">
                <a:solidFill>
                  <a:srgbClr val="646464">
                    <a:lumMod val="60000"/>
                    <a:lumOff val="40000"/>
                  </a:srgbClr>
                </a:solidFill>
                <a:latin typeface="Calibri" panose="020F0502020204030204" pitchFamily="34" charset="0"/>
                <a:cs typeface="Calibri" panose="020F0502020204030204" pitchFamily="34" charset="0"/>
              </a:rPr>
            </a:br>
            <a:r>
              <a:rPr lang="en-US" sz="600" b="1" dirty="0">
                <a:solidFill>
                  <a:srgbClr val="646464">
                    <a:lumMod val="60000"/>
                    <a:lumOff val="40000"/>
                  </a:srgbClr>
                </a:solidFill>
                <a:latin typeface="Calibri" panose="020F0502020204030204" pitchFamily="34" charset="0"/>
                <a:cs typeface="Calibri" panose="020F0502020204030204" pitchFamily="34" charset="0"/>
              </a:rPr>
              <a:t> </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This document contains proprietary information of ELTA</a:t>
            </a:r>
            <a:r>
              <a:rPr lang="en-US" altLang="he-IL" sz="600" baseline="0" dirty="0">
                <a:solidFill>
                  <a:srgbClr val="646464">
                    <a:lumMod val="60000"/>
                    <a:lumOff val="40000"/>
                  </a:srgbClr>
                </a:solidFill>
                <a:latin typeface="Calibri" panose="020F0502020204030204" pitchFamily="34" charset="0"/>
                <a:cs typeface="Calibri" panose="020F0502020204030204" pitchFamily="34" charset="0"/>
              </a:rPr>
              <a:t> Systems </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Ltd. and may not be reproduced, copied, disclosed or utilized in any way in whole or in part, without the prior written consent of ELTA</a:t>
            </a:r>
            <a:r>
              <a:rPr lang="en-US" altLang="he-IL" sz="600" baseline="0" dirty="0">
                <a:solidFill>
                  <a:srgbClr val="646464">
                    <a:lumMod val="60000"/>
                    <a:lumOff val="40000"/>
                  </a:srgbClr>
                </a:solidFill>
                <a:latin typeface="Calibri" panose="020F0502020204030204" pitchFamily="34" charset="0"/>
                <a:cs typeface="Calibri" panose="020F0502020204030204" pitchFamily="34" charset="0"/>
              </a:rPr>
              <a:t> Systems</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 Ltd</a:t>
            </a:r>
          </a:p>
        </p:txBody>
      </p:sp>
      <p:pic>
        <p:nvPicPr>
          <p:cNvPr id="9" name="Picture 2" descr="D:\WORKSPACE2013\IDEA\IAI\TEMPLATE\Materials for PPT\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007" y="124249"/>
            <a:ext cx="728933" cy="471070"/>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תמונה 4"/>
          <p:cNvSpPr>
            <a:spLocks noGrp="1"/>
          </p:cNvSpPr>
          <p:nvPr>
            <p:ph type="pic" sz="quarter" idx="10"/>
          </p:nvPr>
        </p:nvSpPr>
        <p:spPr>
          <a:xfrm>
            <a:off x="4772842" y="0"/>
            <a:ext cx="4371158" cy="5143500"/>
          </a:xfrm>
        </p:spPr>
        <p:txBody>
          <a:bodyPr/>
          <a:lstStyle>
            <a:lvl1pPr marL="0" indent="0">
              <a:buNone/>
              <a:defRPr/>
            </a:lvl1pPr>
          </a:lstStyle>
          <a:p>
            <a:endParaRPr lang="en-US" dirty="0"/>
          </a:p>
        </p:txBody>
      </p:sp>
      <p:sp>
        <p:nvSpPr>
          <p:cNvPr id="2" name="Title 1"/>
          <p:cNvSpPr>
            <a:spLocks noGrp="1"/>
          </p:cNvSpPr>
          <p:nvPr>
            <p:ph type="title" hasCustomPrompt="1"/>
          </p:nvPr>
        </p:nvSpPr>
        <p:spPr>
          <a:xfrm>
            <a:off x="382588" y="949036"/>
            <a:ext cx="4002376" cy="622800"/>
          </a:xfrm>
        </p:spPr>
        <p:txBody>
          <a:bodyPr vert="horz" lIns="0" tIns="45720" rIns="91440" bIns="45720" rtlCol="0" anchor="b" anchorCtr="0">
            <a:noAutofit/>
          </a:bodyPr>
          <a:lstStyle>
            <a:lvl1pPr algn="ctr">
              <a:defRPr lang="en-US">
                <a:solidFill>
                  <a:schemeClr val="tx1"/>
                </a:solidFill>
              </a:defRPr>
            </a:lvl1pPr>
          </a:lstStyle>
          <a:p>
            <a:pPr lvl="0"/>
            <a:r>
              <a:rPr lang="en-US" dirty="0"/>
              <a:t>Click to edit Master title</a:t>
            </a:r>
          </a:p>
        </p:txBody>
      </p:sp>
      <p:pic>
        <p:nvPicPr>
          <p:cNvPr id="1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635" t="12252" r="3702" b="23691"/>
          <a:stretch/>
        </p:blipFill>
        <p:spPr bwMode="auto">
          <a:xfrm>
            <a:off x="248659" y="4731265"/>
            <a:ext cx="1751576" cy="3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788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and Content_1">
    <p:spTree>
      <p:nvGrpSpPr>
        <p:cNvPr id="1" name=""/>
        <p:cNvGrpSpPr/>
        <p:nvPr/>
      </p:nvGrpSpPr>
      <p:grpSpPr>
        <a:xfrm>
          <a:off x="0" y="0"/>
          <a:ext cx="0" cy="0"/>
          <a:chOff x="0" y="0"/>
          <a:chExt cx="0" cy="0"/>
        </a:xfrm>
      </p:grpSpPr>
      <p:pic>
        <p:nvPicPr>
          <p:cNvPr id="12" name="תמונה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 y="527528"/>
            <a:ext cx="1671781" cy="381000"/>
          </a:xfrm>
          <a:prstGeom prst="rect">
            <a:avLst/>
          </a:prstGeom>
        </p:spPr>
      </p:pic>
      <p:pic>
        <p:nvPicPr>
          <p:cNvPr id="11" name="Picture 2" descr="D:\WORKSPACE2013\IDEA\IAI\TEMPLATE\Materials for PPT\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007" y="124249"/>
            <a:ext cx="728933" cy="471070"/>
          </a:xfrm>
          <a:prstGeom prst="rect">
            <a:avLst/>
          </a:prstGeom>
          <a:noFill/>
          <a:extLst>
            <a:ext uri="{909E8E84-426E-40DD-AFC4-6F175D3DCCD1}">
              <a14:hiddenFill xmlns:a14="http://schemas.microsoft.com/office/drawing/2010/main">
                <a:solidFill>
                  <a:srgbClr val="FFFFFF"/>
                </a:solidFill>
              </a14:hiddenFill>
            </a:ext>
          </a:extLst>
        </p:spPr>
      </p:pic>
      <p:sp>
        <p:nvSpPr>
          <p:cNvPr id="13" name="מחומש 1"/>
          <p:cNvSpPr/>
          <p:nvPr userDrawn="1"/>
        </p:nvSpPr>
        <p:spPr>
          <a:xfrm>
            <a:off x="3643745" y="0"/>
            <a:ext cx="5500256" cy="5143500"/>
          </a:xfrm>
          <a:custGeom>
            <a:avLst/>
            <a:gdLst>
              <a:gd name="connsiteX0" fmla="*/ 0 w 1589809"/>
              <a:gd name="connsiteY0" fmla="*/ 0 h 5143500"/>
              <a:gd name="connsiteX1" fmla="*/ 1589809 w 1589809"/>
              <a:gd name="connsiteY1" fmla="*/ 0 h 5143500"/>
              <a:gd name="connsiteX2" fmla="*/ 1264507 w 1589809"/>
              <a:gd name="connsiteY2" fmla="*/ 2370859 h 5143500"/>
              <a:gd name="connsiteX3" fmla="*/ 1589809 w 1589809"/>
              <a:gd name="connsiteY3" fmla="*/ 5143500 h 5143500"/>
              <a:gd name="connsiteX4" fmla="*/ 0 w 1589809"/>
              <a:gd name="connsiteY4" fmla="*/ 5143500 h 5143500"/>
              <a:gd name="connsiteX5" fmla="*/ 0 w 1589809"/>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809" h="5143500">
                <a:moveTo>
                  <a:pt x="0" y="0"/>
                </a:moveTo>
                <a:lnTo>
                  <a:pt x="1589809" y="0"/>
                </a:lnTo>
                <a:lnTo>
                  <a:pt x="1264507" y="2370859"/>
                </a:lnTo>
                <a:lnTo>
                  <a:pt x="1589809" y="5143500"/>
                </a:lnTo>
                <a:lnTo>
                  <a:pt x="0" y="5143500"/>
                </a:lnTo>
                <a:lnTo>
                  <a:pt x="0" y="0"/>
                </a:lnTo>
                <a:close/>
              </a:path>
            </a:pathLst>
          </a:custGeom>
          <a:solidFill>
            <a:srgbClr val="0C4876"/>
          </a:solidFill>
          <a:ln>
            <a:noFill/>
          </a:ln>
          <a:scene3d>
            <a:camera prst="orthographicFront">
              <a:rot lat="0" lon="10800000" rev="0"/>
            </a:camera>
            <a:lightRig rig="threePt" dir="t"/>
          </a:scene3d>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solidFill>
                <a:srgbClr val="0066A4"/>
              </a:solidFill>
            </a:endParaRPr>
          </a:p>
        </p:txBody>
      </p:sp>
      <p:sp>
        <p:nvSpPr>
          <p:cNvPr id="14" name="מציין מיקום של תמונה 18"/>
          <p:cNvSpPr>
            <a:spLocks noGrp="1"/>
          </p:cNvSpPr>
          <p:nvPr>
            <p:ph type="pic" sz="quarter" idx="11" hasCustomPrompt="1"/>
          </p:nvPr>
        </p:nvSpPr>
        <p:spPr>
          <a:xfrm>
            <a:off x="5334000" y="1268413"/>
            <a:ext cx="3311525" cy="2098675"/>
          </a:xfrm>
        </p:spPr>
        <p:txBody>
          <a:bodyPr anchor="ctr"/>
          <a:lstStyle>
            <a:lvl1pPr marL="0" marR="0" indent="0" algn="ctr" defTabSz="914400" rtl="0" eaLnBrk="1" fontAlgn="auto" latinLnBrk="1" hangingPunct="1">
              <a:lnSpc>
                <a:spcPct val="100000"/>
              </a:lnSpc>
              <a:spcBef>
                <a:spcPct val="20000"/>
              </a:spcBef>
              <a:spcAft>
                <a:spcPct val="0"/>
              </a:spcAft>
              <a:buClr>
                <a:schemeClr val="tx1"/>
              </a:buClr>
              <a:buSzTx/>
              <a:buFont typeface="Wingdings" panose="05000000000000000000" pitchFamily="2" charset="2"/>
              <a:buNone/>
              <a:defRPr sz="1000">
                <a:solidFill>
                  <a:schemeClr val="bg1"/>
                </a:solidFill>
                <a:latin typeface="+mj-lt"/>
              </a:defRPr>
            </a:lvl1pPr>
          </a:lstStyle>
          <a:p>
            <a:pPr marL="0" lvl="0" indent="0" algn="ctr" defTabSz="914400" rtl="0" eaLnBrk="1" latinLnBrk="1" hangingPunct="1">
              <a:spcBef>
                <a:spcPct val="20000"/>
              </a:spcBef>
            </a:pPr>
            <a:r>
              <a:rPr lang="en-US" altLang="ko-KR"/>
              <a:t>Insert Image</a:t>
            </a:r>
            <a:endParaRPr lang="ko-KR" altLang="en-US"/>
          </a:p>
          <a:p>
            <a:endParaRPr lang="he-IL"/>
          </a:p>
        </p:txBody>
      </p:sp>
      <p:sp>
        <p:nvSpPr>
          <p:cNvPr id="15" name="מציין מיקום טקסט 16"/>
          <p:cNvSpPr>
            <a:spLocks noGrp="1"/>
          </p:cNvSpPr>
          <p:nvPr>
            <p:ph type="body" sz="quarter" idx="10" hasCustomPrompt="1"/>
          </p:nvPr>
        </p:nvSpPr>
        <p:spPr>
          <a:xfrm>
            <a:off x="382588" y="1851671"/>
            <a:ext cx="3385848" cy="2734184"/>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p:txBody>
      </p:sp>
      <p:sp>
        <p:nvSpPr>
          <p:cNvPr id="16" name="Title 1"/>
          <p:cNvSpPr>
            <a:spLocks noGrp="1"/>
          </p:cNvSpPr>
          <p:nvPr>
            <p:ph type="title" hasCustomPrompt="1"/>
          </p:nvPr>
        </p:nvSpPr>
        <p:spPr>
          <a:xfrm>
            <a:off x="382588" y="1131590"/>
            <a:ext cx="3397324" cy="622800"/>
          </a:xfrm>
        </p:spPr>
        <p:txBody>
          <a:bodyPr vert="horz" lIns="0" tIns="45720" rIns="91440" bIns="45720" rtlCol="0" anchor="b" anchorCtr="0">
            <a:noAutofit/>
          </a:bodyPr>
          <a:lstStyle>
            <a:lvl1pPr algn="ctr">
              <a:defRPr lang="en-US">
                <a:solidFill>
                  <a:schemeClr val="tx1"/>
                </a:solidFill>
              </a:defRPr>
            </a:lvl1pPr>
          </a:lstStyle>
          <a:p>
            <a:pPr lvl="0"/>
            <a:r>
              <a:rPr lang="en-US" dirty="0"/>
              <a:t>Click to edit Master title</a:t>
            </a:r>
          </a:p>
        </p:txBody>
      </p:sp>
      <p:sp>
        <p:nvSpPr>
          <p:cNvPr id="24"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chemeClr val="bg1"/>
                </a:solidFill>
                <a:latin typeface="Calibri" panose="020F0502020204030204" pitchFamily="34" charset="0"/>
                <a:cs typeface="Calibri" panose="020F0502020204030204" pitchFamily="34" charset="0"/>
              </a:rPr>
              <a:t>UNCLASSIFIED</a:t>
            </a:r>
            <a:endParaRPr lang="he-IL" sz="600" b="1" dirty="0">
              <a:solidFill>
                <a:schemeClr val="bg1"/>
              </a:solidFill>
              <a:latin typeface="Calibri" panose="020F0502020204030204" pitchFamily="34" charset="0"/>
            </a:endParaRPr>
          </a:p>
          <a:p>
            <a:pPr algn="ctr">
              <a:defRPr/>
            </a:pPr>
            <a:r>
              <a:rPr lang="en-US" altLang="he-IL" sz="600" dirty="0">
                <a:solidFill>
                  <a:srgbClr val="646464">
                    <a:lumMod val="60000"/>
                    <a:lumOff val="40000"/>
                  </a:srgbClr>
                </a:solidFill>
                <a:latin typeface="Calibri" panose="020F0502020204030204" pitchFamily="34" charset="0"/>
                <a:cs typeface="Calibri" panose="020F0502020204030204" pitchFamily="34" charset="0"/>
              </a:rPr>
              <a:t>This document contains proprietary information of ELT</a:t>
            </a:r>
            <a:r>
              <a:rPr lang="en-US" altLang="he-IL" sz="600" dirty="0">
                <a:solidFill>
                  <a:schemeClr val="bg1"/>
                </a:solidFill>
                <a:latin typeface="Calibri" panose="020F0502020204030204" pitchFamily="34" charset="0"/>
                <a:cs typeface="Calibri" panose="020F0502020204030204" pitchFamily="34" charset="0"/>
              </a:rPr>
              <a:t>A</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 </a:t>
            </a:r>
            <a:r>
              <a:rPr lang="en-US" altLang="he-IL" sz="600" dirty="0">
                <a:solidFill>
                  <a:schemeClr val="bg1"/>
                </a:solidFill>
                <a:latin typeface="Calibri" panose="020F0502020204030204" pitchFamily="34" charset="0"/>
                <a:cs typeface="Calibri" panose="020F0502020204030204" pitchFamily="34" charset="0"/>
              </a:rPr>
              <a:t>Systems Ltd. and may not be reproduced, copied, disclosed or utilized in any way in whole or in part, without the prior written consent of ELTA Systems Ltd.</a:t>
            </a:r>
          </a:p>
        </p:txBody>
      </p:sp>
      <p:sp>
        <p:nvSpPr>
          <p:cNvPr id="25" name="TextBox 24"/>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chemeClr val="bg1"/>
                </a:solidFill>
              </a:rPr>
              <a:t>| </a:t>
            </a:r>
            <a:fld id="{746B6BB7-8FD9-4516-A2B1-95A48CAD54C6}" type="slidenum">
              <a:rPr lang="en-US" smtClean="0">
                <a:solidFill>
                  <a:schemeClr val="bg1"/>
                </a:solidFill>
              </a:rPr>
              <a:t>‹#›</a:t>
            </a:fld>
            <a:endParaRPr lang="en-US" dirty="0">
              <a:solidFill>
                <a:schemeClr val="bg1"/>
              </a:solidFill>
            </a:endParaRPr>
          </a:p>
        </p:txBody>
      </p:sp>
      <p:pic>
        <p:nvPicPr>
          <p:cNvPr id="26"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635" t="12252" r="3702" b="23691"/>
          <a:stretch/>
        </p:blipFill>
        <p:spPr bwMode="auto">
          <a:xfrm>
            <a:off x="248659" y="4731265"/>
            <a:ext cx="1751576" cy="3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3634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s and Titles">
    <p:spTree>
      <p:nvGrpSpPr>
        <p:cNvPr id="1" name=""/>
        <p:cNvGrpSpPr/>
        <p:nvPr/>
      </p:nvGrpSpPr>
      <p:grpSpPr>
        <a:xfrm>
          <a:off x="0" y="0"/>
          <a:ext cx="0" cy="0"/>
          <a:chOff x="0" y="0"/>
          <a:chExt cx="0" cy="0"/>
        </a:xfrm>
      </p:grpSpPr>
      <p:sp>
        <p:nvSpPr>
          <p:cNvPr id="3" name="מלבן 2"/>
          <p:cNvSpPr/>
          <p:nvPr userDrawn="1"/>
        </p:nvSpPr>
        <p:spPr>
          <a:xfrm>
            <a:off x="2" y="-4908"/>
            <a:ext cx="5943598" cy="5143500"/>
          </a:xfrm>
          <a:prstGeom prst="rect">
            <a:avLst/>
          </a:prstGeom>
          <a:solidFill>
            <a:srgbClr val="0C4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bg1"/>
              </a:solidFill>
            </a:endParaRPr>
          </a:p>
        </p:txBody>
      </p:sp>
      <p:sp>
        <p:nvSpPr>
          <p:cNvPr id="6" name="מציין מיקום של תמונה 2"/>
          <p:cNvSpPr>
            <a:spLocks noGrp="1"/>
          </p:cNvSpPr>
          <p:nvPr>
            <p:ph type="pic" sz="quarter" idx="10" hasCustomPrompt="1"/>
          </p:nvPr>
        </p:nvSpPr>
        <p:spPr>
          <a:xfrm>
            <a:off x="6363645" y="1025404"/>
            <a:ext cx="2198688" cy="512763"/>
          </a:xfrm>
        </p:spPr>
        <p:txBody>
          <a:bodyPr anchor="ctr">
            <a:normAutofit/>
          </a:bodyPr>
          <a:lstStyle>
            <a:lvl1pPr marL="0" indent="0" algn="ctr" defTabSz="914400" rtl="0" eaLnBrk="1" latinLnBrk="1" hangingPunct="1">
              <a:spcBef>
                <a:spcPct val="20000"/>
              </a:spcBef>
              <a:buNone/>
              <a:defRPr sz="1100" baseline="0">
                <a:solidFill>
                  <a:schemeClr val="tx1"/>
                </a:solidFill>
              </a:defRPr>
            </a:lvl1pPr>
          </a:lstStyle>
          <a:p>
            <a:pPr marL="0" lvl="0" indent="0" algn="ctr" defTabSz="914400" rtl="0" eaLnBrk="1" latinLnBrk="1" hangingPunct="1">
              <a:spcBef>
                <a:spcPct val="20000"/>
              </a:spcBef>
            </a:pPr>
            <a:r>
              <a:rPr lang="en-US" altLang="ko-KR"/>
              <a:t>Insert Image</a:t>
            </a:r>
            <a:endParaRPr lang="ko-KR" altLang="en-US"/>
          </a:p>
        </p:txBody>
      </p:sp>
      <p:sp>
        <p:nvSpPr>
          <p:cNvPr id="7" name="מציין מיקום של תמונה 2"/>
          <p:cNvSpPr>
            <a:spLocks noGrp="1"/>
          </p:cNvSpPr>
          <p:nvPr>
            <p:ph type="pic" sz="quarter" idx="11" hasCustomPrompt="1"/>
          </p:nvPr>
        </p:nvSpPr>
        <p:spPr>
          <a:xfrm>
            <a:off x="6363645" y="1808186"/>
            <a:ext cx="2198688" cy="512763"/>
          </a:xfrm>
        </p:spPr>
        <p:txBody>
          <a:bodyPr anchor="ctr">
            <a:normAutofit/>
          </a:bodyPr>
          <a:lstStyle>
            <a:lvl1pPr marL="0" indent="0" algn="ctr" defTabSz="914400" rtl="0" eaLnBrk="1" latinLnBrk="1" hangingPunct="1">
              <a:spcBef>
                <a:spcPct val="20000"/>
              </a:spcBef>
              <a:buNone/>
              <a:defRPr sz="1100">
                <a:solidFill>
                  <a:schemeClr val="tx1"/>
                </a:solidFill>
              </a:defRPr>
            </a:lvl1pPr>
          </a:lstStyle>
          <a:p>
            <a:pPr marL="0" lvl="0" indent="0" algn="ctr" defTabSz="914400" rtl="0" eaLnBrk="1" latinLnBrk="1" hangingPunct="1">
              <a:spcBef>
                <a:spcPct val="20000"/>
              </a:spcBef>
            </a:pPr>
            <a:r>
              <a:rPr lang="en-US" altLang="ko-KR"/>
              <a:t>Insert Image</a:t>
            </a:r>
            <a:endParaRPr lang="ko-KR" altLang="en-US"/>
          </a:p>
        </p:txBody>
      </p:sp>
      <p:sp>
        <p:nvSpPr>
          <p:cNvPr id="8" name="מציין מיקום של תמונה 2"/>
          <p:cNvSpPr>
            <a:spLocks noGrp="1"/>
          </p:cNvSpPr>
          <p:nvPr>
            <p:ph type="pic" sz="quarter" idx="12"/>
          </p:nvPr>
        </p:nvSpPr>
        <p:spPr>
          <a:xfrm>
            <a:off x="6363645" y="2627622"/>
            <a:ext cx="2198688" cy="512763"/>
          </a:xfrm>
        </p:spPr>
        <p:txBody>
          <a:bodyPr anchor="ctr">
            <a:normAutofit/>
          </a:bodyPr>
          <a:lstStyle>
            <a:lvl1pPr marL="0" marR="0" indent="0" algn="ctr" defTabSz="914400" rtl="0" eaLnBrk="1" fontAlgn="auto" latinLnBrk="1" hangingPunct="1">
              <a:lnSpc>
                <a:spcPct val="100000"/>
              </a:lnSpc>
              <a:spcBef>
                <a:spcPct val="20000"/>
              </a:spcBef>
              <a:spcAft>
                <a:spcPct val="0"/>
              </a:spcAft>
              <a:buClr>
                <a:schemeClr val="tx1"/>
              </a:buClr>
              <a:buSzTx/>
              <a:buFont typeface="Wingdings" panose="05000000000000000000" pitchFamily="2" charset="2"/>
              <a:buNone/>
              <a:defRPr sz="1100">
                <a:solidFill>
                  <a:schemeClr val="tx1"/>
                </a:solidFill>
              </a:defRPr>
            </a:lvl1pPr>
          </a:lstStyle>
          <a:p>
            <a:pPr marL="0" lvl="0" indent="0" algn="ctr" defTabSz="914400" rtl="0" eaLnBrk="1" latinLnBrk="1" hangingPunct="1">
              <a:spcBef>
                <a:spcPct val="20000"/>
              </a:spcBef>
            </a:pPr>
            <a:endParaRPr lang="en-US" altLang="ko-KR"/>
          </a:p>
          <a:p>
            <a:pPr marL="0" lvl="0" indent="0" algn="ctr" defTabSz="914400" rtl="0" eaLnBrk="1" latinLnBrk="1" hangingPunct="1">
              <a:spcBef>
                <a:spcPct val="20000"/>
              </a:spcBef>
            </a:pPr>
            <a:r>
              <a:rPr lang="en-US" altLang="ko-KR"/>
              <a:t>Insert Image</a:t>
            </a:r>
            <a:endParaRPr lang="ko-KR" altLang="en-US"/>
          </a:p>
          <a:p>
            <a:endParaRPr lang="he-IL"/>
          </a:p>
        </p:txBody>
      </p:sp>
      <p:sp>
        <p:nvSpPr>
          <p:cNvPr id="9" name="מציין מיקום של תמונה 2"/>
          <p:cNvSpPr>
            <a:spLocks noGrp="1"/>
          </p:cNvSpPr>
          <p:nvPr>
            <p:ph type="pic" sz="quarter" idx="13"/>
          </p:nvPr>
        </p:nvSpPr>
        <p:spPr>
          <a:xfrm>
            <a:off x="6363645" y="3341132"/>
            <a:ext cx="2198688" cy="512763"/>
          </a:xfrm>
        </p:spPr>
        <p:txBody>
          <a:bodyPr anchor="ctr">
            <a:normAutofit/>
          </a:bodyPr>
          <a:lstStyle>
            <a:lvl1pPr marL="0" marR="0" indent="0" algn="ctr" defTabSz="914400" rtl="0" eaLnBrk="1" fontAlgn="auto" latinLnBrk="1" hangingPunct="1">
              <a:lnSpc>
                <a:spcPct val="100000"/>
              </a:lnSpc>
              <a:spcBef>
                <a:spcPct val="20000"/>
              </a:spcBef>
              <a:spcAft>
                <a:spcPct val="0"/>
              </a:spcAft>
              <a:buClr>
                <a:schemeClr val="tx1"/>
              </a:buClr>
              <a:buSzTx/>
              <a:buFont typeface="Wingdings" panose="05000000000000000000" pitchFamily="2" charset="2"/>
              <a:buNone/>
              <a:defRPr sz="1100">
                <a:solidFill>
                  <a:schemeClr val="tx1"/>
                </a:solidFill>
              </a:defRPr>
            </a:lvl1pPr>
          </a:lstStyle>
          <a:p>
            <a:pPr marL="0" lvl="0" indent="0" algn="ctr" defTabSz="914400" rtl="0" eaLnBrk="1" latinLnBrk="1" hangingPunct="1">
              <a:spcBef>
                <a:spcPct val="20000"/>
              </a:spcBef>
            </a:pPr>
            <a:endParaRPr lang="en-US" altLang="ko-KR"/>
          </a:p>
          <a:p>
            <a:pPr marL="0" lvl="0" indent="0" algn="ctr" defTabSz="914400" rtl="0" eaLnBrk="1" latinLnBrk="1" hangingPunct="1">
              <a:spcBef>
                <a:spcPct val="20000"/>
              </a:spcBef>
            </a:pPr>
            <a:r>
              <a:rPr lang="en-US" altLang="ko-KR"/>
              <a:t>Insert Image</a:t>
            </a:r>
            <a:endParaRPr lang="ko-KR" altLang="en-US"/>
          </a:p>
          <a:p>
            <a:endParaRPr lang="he-IL"/>
          </a:p>
        </p:txBody>
      </p:sp>
      <p:sp>
        <p:nvSpPr>
          <p:cNvPr id="10" name="מציין מיקום של תמונה 2"/>
          <p:cNvSpPr>
            <a:spLocks noGrp="1"/>
          </p:cNvSpPr>
          <p:nvPr>
            <p:ph type="pic" sz="quarter" idx="14"/>
          </p:nvPr>
        </p:nvSpPr>
        <p:spPr>
          <a:xfrm>
            <a:off x="6363645" y="4090841"/>
            <a:ext cx="2198688" cy="512763"/>
          </a:xfrm>
        </p:spPr>
        <p:txBody>
          <a:bodyPr anchor="ctr">
            <a:normAutofit/>
          </a:bodyPr>
          <a:lstStyle>
            <a:lvl1pPr marL="0" marR="0" indent="0" algn="ctr" defTabSz="914400" rtl="0" eaLnBrk="1" fontAlgn="auto" latinLnBrk="1" hangingPunct="1">
              <a:lnSpc>
                <a:spcPct val="100000"/>
              </a:lnSpc>
              <a:spcBef>
                <a:spcPct val="20000"/>
              </a:spcBef>
              <a:spcAft>
                <a:spcPct val="0"/>
              </a:spcAft>
              <a:buClr>
                <a:schemeClr val="tx1"/>
              </a:buClr>
              <a:buSzTx/>
              <a:buFont typeface="Wingdings" panose="05000000000000000000" pitchFamily="2" charset="2"/>
              <a:buNone/>
              <a:defRPr sz="1100">
                <a:solidFill>
                  <a:schemeClr val="tx1"/>
                </a:solidFill>
              </a:defRPr>
            </a:lvl1pPr>
          </a:lstStyle>
          <a:p>
            <a:pPr marL="0" lvl="0" indent="0" algn="ctr" defTabSz="914400" rtl="0" eaLnBrk="1" latinLnBrk="1" hangingPunct="1">
              <a:spcBef>
                <a:spcPct val="20000"/>
              </a:spcBef>
            </a:pPr>
            <a:endParaRPr lang="en-US" altLang="ko-KR"/>
          </a:p>
          <a:p>
            <a:pPr marL="0" lvl="0" indent="0" algn="ctr" defTabSz="914400" rtl="0" eaLnBrk="1" latinLnBrk="1" hangingPunct="1">
              <a:spcBef>
                <a:spcPct val="20000"/>
              </a:spcBef>
            </a:pPr>
            <a:r>
              <a:rPr lang="en-US" altLang="ko-KR"/>
              <a:t>Insert Image</a:t>
            </a:r>
            <a:endParaRPr lang="ko-KR" altLang="en-US"/>
          </a:p>
          <a:p>
            <a:endParaRPr lang="he-IL"/>
          </a:p>
        </p:txBody>
      </p:sp>
      <p:cxnSp>
        <p:nvCxnSpPr>
          <p:cNvPr id="11" name="מחבר ישר 10"/>
          <p:cNvCxnSpPr>
            <a:stCxn id="12" idx="3"/>
          </p:cNvCxnSpPr>
          <p:nvPr userDrawn="1"/>
        </p:nvCxnSpPr>
        <p:spPr>
          <a:xfrm>
            <a:off x="4495107" y="1282567"/>
            <a:ext cx="1483129"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2" name="מציין מיקום טקסט 15"/>
          <p:cNvSpPr>
            <a:spLocks noGrp="1"/>
          </p:cNvSpPr>
          <p:nvPr>
            <p:ph type="body" sz="quarter" idx="15" hasCustomPrompt="1"/>
          </p:nvPr>
        </p:nvSpPr>
        <p:spPr>
          <a:xfrm>
            <a:off x="977207" y="1026967"/>
            <a:ext cx="3517900" cy="511200"/>
          </a:xfrm>
        </p:spPr>
        <p:txBody>
          <a:bodyPr anchor="ctr">
            <a:normAutofit/>
          </a:bodyPr>
          <a:lstStyle>
            <a:lvl1pPr marL="0" marR="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a:pPr>
            <a:r>
              <a:rPr lang="en-US" dirty="0"/>
              <a:t>Click to edit Master text styles</a:t>
            </a:r>
          </a:p>
        </p:txBody>
      </p:sp>
      <p:cxnSp>
        <p:nvCxnSpPr>
          <p:cNvPr id="13" name="מחבר ישר 12"/>
          <p:cNvCxnSpPr>
            <a:stCxn id="14" idx="3"/>
          </p:cNvCxnSpPr>
          <p:nvPr userDrawn="1"/>
        </p:nvCxnSpPr>
        <p:spPr>
          <a:xfrm>
            <a:off x="4495107" y="2065349"/>
            <a:ext cx="1483129"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4" name="מציין מיקום טקסט 15"/>
          <p:cNvSpPr>
            <a:spLocks noGrp="1"/>
          </p:cNvSpPr>
          <p:nvPr>
            <p:ph type="body" sz="quarter" idx="16" hasCustomPrompt="1"/>
          </p:nvPr>
        </p:nvSpPr>
        <p:spPr>
          <a:xfrm>
            <a:off x="977207" y="1809749"/>
            <a:ext cx="3517900" cy="511200"/>
          </a:xfrm>
        </p:spPr>
        <p:txBody>
          <a:bodyPr anchor="ctr">
            <a:normAutofit/>
          </a:bodyPr>
          <a:lstStyle>
            <a:lvl1pPr marL="0" marR="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a:pPr>
            <a:r>
              <a:rPr lang="en-US" dirty="0"/>
              <a:t>Click to edit Master text styles</a:t>
            </a:r>
          </a:p>
        </p:txBody>
      </p:sp>
      <p:cxnSp>
        <p:nvCxnSpPr>
          <p:cNvPr id="15" name="מחבר ישר 14"/>
          <p:cNvCxnSpPr>
            <a:stCxn id="16" idx="3"/>
          </p:cNvCxnSpPr>
          <p:nvPr userDrawn="1"/>
        </p:nvCxnSpPr>
        <p:spPr>
          <a:xfrm>
            <a:off x="4495107" y="2884785"/>
            <a:ext cx="1483129"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6" name="מציין מיקום טקסט 15"/>
          <p:cNvSpPr>
            <a:spLocks noGrp="1"/>
          </p:cNvSpPr>
          <p:nvPr>
            <p:ph type="body" sz="quarter" idx="17" hasCustomPrompt="1"/>
          </p:nvPr>
        </p:nvSpPr>
        <p:spPr>
          <a:xfrm>
            <a:off x="977207" y="2629185"/>
            <a:ext cx="3517900" cy="511200"/>
          </a:xfrm>
        </p:spPr>
        <p:txBody>
          <a:bodyPr anchor="ctr">
            <a:normAutofit/>
          </a:bodyPr>
          <a:lstStyle>
            <a:lvl1pPr marL="0" marR="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a:pPr>
            <a:r>
              <a:rPr lang="en-US" dirty="0"/>
              <a:t>Click to edit Master text styles</a:t>
            </a:r>
          </a:p>
        </p:txBody>
      </p:sp>
      <p:cxnSp>
        <p:nvCxnSpPr>
          <p:cNvPr id="17" name="מחבר ישר 16"/>
          <p:cNvCxnSpPr>
            <a:stCxn id="18" idx="3"/>
          </p:cNvCxnSpPr>
          <p:nvPr userDrawn="1"/>
        </p:nvCxnSpPr>
        <p:spPr>
          <a:xfrm>
            <a:off x="4495107" y="3598295"/>
            <a:ext cx="1483129"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מציין מיקום טקסט 15"/>
          <p:cNvSpPr>
            <a:spLocks noGrp="1"/>
          </p:cNvSpPr>
          <p:nvPr>
            <p:ph type="body" sz="quarter" idx="18" hasCustomPrompt="1"/>
          </p:nvPr>
        </p:nvSpPr>
        <p:spPr>
          <a:xfrm>
            <a:off x="977207" y="3342695"/>
            <a:ext cx="3517900" cy="511200"/>
          </a:xfrm>
        </p:spPr>
        <p:txBody>
          <a:bodyPr anchor="ctr">
            <a:normAutofit/>
          </a:bodyPr>
          <a:lstStyle>
            <a:lvl1pPr marL="0" marR="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a:pPr>
            <a:r>
              <a:rPr lang="en-US" dirty="0"/>
              <a:t>Click to edit Master text styles</a:t>
            </a:r>
          </a:p>
        </p:txBody>
      </p:sp>
      <p:cxnSp>
        <p:nvCxnSpPr>
          <p:cNvPr id="19" name="מחבר ישר 18"/>
          <p:cNvCxnSpPr>
            <a:stCxn id="20" idx="3"/>
          </p:cNvCxnSpPr>
          <p:nvPr userDrawn="1"/>
        </p:nvCxnSpPr>
        <p:spPr>
          <a:xfrm>
            <a:off x="4495107" y="4348004"/>
            <a:ext cx="1483129"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0" name="מציין מיקום טקסט 15"/>
          <p:cNvSpPr>
            <a:spLocks noGrp="1"/>
          </p:cNvSpPr>
          <p:nvPr>
            <p:ph type="body" sz="quarter" idx="19" hasCustomPrompt="1"/>
          </p:nvPr>
        </p:nvSpPr>
        <p:spPr>
          <a:xfrm>
            <a:off x="977207" y="4092404"/>
            <a:ext cx="3517900" cy="511200"/>
          </a:xfrm>
        </p:spPr>
        <p:txBody>
          <a:bodyPr anchor="ctr">
            <a:normAutofit/>
          </a:bodyPr>
          <a:lstStyle>
            <a:lvl1pPr marL="0" marR="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auto" latinLnBrk="0" hangingPunct="1">
              <a:lnSpc>
                <a:spcPct val="100000"/>
              </a:lnSpc>
              <a:spcBef>
                <a:spcPts val="1200"/>
              </a:spcBef>
              <a:spcAft>
                <a:spcPct val="0"/>
              </a:spcAft>
              <a:buClr>
                <a:schemeClr val="bg1"/>
              </a:buClr>
              <a:buSzTx/>
              <a:buFont typeface="Wingdings" panose="05000000000000000000" pitchFamily="2" charset="2"/>
              <a:buNone/>
              <a:defRPr/>
            </a:pPr>
            <a:r>
              <a:rPr lang="en-US" dirty="0"/>
              <a:t>Click to edit Master text styles</a:t>
            </a:r>
          </a:p>
        </p:txBody>
      </p:sp>
      <p:pic>
        <p:nvPicPr>
          <p:cNvPr id="38" name="תמונה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888" y="120038"/>
            <a:ext cx="728649" cy="478103"/>
          </a:xfrm>
          <a:prstGeom prst="rect">
            <a:avLst/>
          </a:prstGeom>
        </p:spPr>
      </p:pic>
      <p:sp>
        <p:nvSpPr>
          <p:cNvPr id="24"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chemeClr val="bg1"/>
                </a:solidFill>
                <a:latin typeface="Calibri" panose="020F0502020204030204" pitchFamily="34" charset="0"/>
                <a:cs typeface="Calibri" panose="020F0502020204030204" pitchFamily="34" charset="0"/>
              </a:rPr>
              <a:t>UNCLASSIFIED</a:t>
            </a:r>
            <a:endParaRPr lang="he-IL" sz="600" b="1" dirty="0">
              <a:solidFill>
                <a:schemeClr val="bg1"/>
              </a:solidFill>
              <a:latin typeface="Calibri" panose="020F0502020204030204" pitchFamily="34" charset="0"/>
            </a:endParaRPr>
          </a:p>
          <a:p>
            <a:pPr algn="ctr">
              <a:defRPr/>
            </a:pPr>
            <a:r>
              <a:rPr lang="en-US" altLang="he-IL" sz="600" dirty="0">
                <a:solidFill>
                  <a:schemeClr val="bg1"/>
                </a:solidFill>
                <a:latin typeface="Calibri" panose="020F0502020204030204" pitchFamily="34" charset="0"/>
                <a:cs typeface="Calibri" panose="020F0502020204030204" pitchFamily="34" charset="0"/>
              </a:rPr>
              <a:t>This document contains proprietary information of ELTA Systems Ltd. and may not be reproduced, copied, disclosed or utilized</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 in any way in whole or in part, without the prior written consent of ELTA Systems Ltd.</a:t>
            </a:r>
          </a:p>
        </p:txBody>
      </p:sp>
      <p:sp>
        <p:nvSpPr>
          <p:cNvPr id="26" name="TextBox 25"/>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28"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952" t="13841" r="22283" b="16531"/>
          <a:stretch/>
        </p:blipFill>
        <p:spPr bwMode="auto">
          <a:xfrm>
            <a:off x="195781" y="4748270"/>
            <a:ext cx="1711923" cy="343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3899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3" name="מחומש 2"/>
          <p:cNvSpPr/>
          <p:nvPr userDrawn="1"/>
        </p:nvSpPr>
        <p:spPr>
          <a:xfrm>
            <a:off x="-48493" y="0"/>
            <a:ext cx="4239493" cy="5143500"/>
          </a:xfrm>
          <a:prstGeom prst="homePlate">
            <a:avLst>
              <a:gd name="adj" fmla="val 26136"/>
            </a:avLst>
          </a:prstGeom>
          <a:solidFill>
            <a:srgbClr val="0C4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ציין מיקום טקסט 7"/>
          <p:cNvSpPr>
            <a:spLocks noGrp="1"/>
          </p:cNvSpPr>
          <p:nvPr>
            <p:ph type="body" sz="quarter" idx="10" hasCustomPrompt="1"/>
          </p:nvPr>
        </p:nvSpPr>
        <p:spPr>
          <a:xfrm>
            <a:off x="505097" y="2292781"/>
            <a:ext cx="2923904" cy="498475"/>
          </a:xfrm>
        </p:spPr>
        <p:txBody>
          <a:bodyPr anchor="ctr">
            <a:noAutofit/>
          </a:bodyPr>
          <a:lstStyle>
            <a:lvl1pPr marL="0" indent="0">
              <a:buNone/>
              <a:defRPr sz="2400">
                <a:solidFill>
                  <a:schemeClr val="bg1"/>
                </a:solidFill>
              </a:defRPr>
            </a:lvl1pPr>
            <a:lvl2pPr marL="179387" indent="0">
              <a:buNone/>
              <a:defRPr>
                <a:solidFill>
                  <a:schemeClr val="bg1"/>
                </a:solidFill>
              </a:defRPr>
            </a:lvl2pPr>
            <a:lvl3pPr marL="304800" indent="0">
              <a:buNone/>
              <a:defRPr>
                <a:solidFill>
                  <a:schemeClr val="bg1"/>
                </a:solidFill>
              </a:defRPr>
            </a:lvl3pPr>
            <a:lvl4pPr marL="442912" indent="0">
              <a:buNone/>
              <a:defRPr>
                <a:solidFill>
                  <a:schemeClr val="bg1"/>
                </a:solidFill>
              </a:defRPr>
            </a:lvl4pPr>
            <a:lvl5pPr marL="1828800" indent="0">
              <a:buNone/>
              <a:defRPr>
                <a:solidFill>
                  <a:schemeClr val="bg1"/>
                </a:solidFill>
              </a:defRPr>
            </a:lvl5pPr>
          </a:lstStyle>
          <a:p>
            <a:pPr lvl="0"/>
            <a:r>
              <a:rPr lang="en-US" dirty="0"/>
              <a:t>Click to edit title style</a:t>
            </a:r>
          </a:p>
        </p:txBody>
      </p:sp>
      <p:sp>
        <p:nvSpPr>
          <p:cNvPr id="7" name="מציין מיקום תרשים 9"/>
          <p:cNvSpPr>
            <a:spLocks noGrp="1"/>
          </p:cNvSpPr>
          <p:nvPr>
            <p:ph type="chart" sz="quarter" idx="11" hasCustomPrompt="1"/>
          </p:nvPr>
        </p:nvSpPr>
        <p:spPr>
          <a:xfrm>
            <a:off x="4461163" y="632821"/>
            <a:ext cx="4426528" cy="3953034"/>
          </a:xfrm>
        </p:spPr>
        <p:txBody>
          <a:bodyPr anchor="ctr"/>
          <a:lstStyle>
            <a:lvl1pPr marL="0" marR="0" indent="0" algn="ctr" defTabSz="914400" rtl="0" eaLnBrk="1" fontAlgn="auto" latinLnBrk="1" hangingPunct="1">
              <a:lnSpc>
                <a:spcPct val="100000"/>
              </a:lnSpc>
              <a:spcBef>
                <a:spcPct val="20000"/>
              </a:spcBef>
              <a:spcAft>
                <a:spcPct val="0"/>
              </a:spcAft>
              <a:buClr>
                <a:schemeClr val="tx1"/>
              </a:buClr>
              <a:buSzTx/>
              <a:buFont typeface="Wingdings" panose="05000000000000000000" pitchFamily="2" charset="2"/>
              <a:buNone/>
              <a:defRPr sz="1000">
                <a:solidFill>
                  <a:schemeClr val="tx1"/>
                </a:solidFill>
              </a:defRPr>
            </a:lvl1pPr>
          </a:lstStyle>
          <a:p>
            <a:pPr marL="0" lvl="0" indent="0" algn="ctr" defTabSz="914400" rtl="0" eaLnBrk="1" latinLnBrk="1" hangingPunct="1">
              <a:spcBef>
                <a:spcPct val="20000"/>
              </a:spcBef>
            </a:pPr>
            <a:r>
              <a:rPr lang="en-US" altLang="ko-KR"/>
              <a:t>Insert graph</a:t>
            </a:r>
            <a:endParaRPr lang="ko-KR" altLang="en-US"/>
          </a:p>
          <a:p>
            <a:endParaRPr lang="he-IL"/>
          </a:p>
        </p:txBody>
      </p:sp>
      <p:pic>
        <p:nvPicPr>
          <p:cNvPr id="8" name="תמונה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92" y="120923"/>
            <a:ext cx="817814" cy="511898"/>
          </a:xfrm>
          <a:prstGeom prst="rect">
            <a:avLst/>
          </a:prstGeom>
        </p:spPr>
      </p:pic>
      <p:sp>
        <p:nvSpPr>
          <p:cNvPr id="12"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endParaRPr lang="he-IL" sz="600" b="1" dirty="0">
              <a:solidFill>
                <a:srgbClr val="646464">
                  <a:lumMod val="60000"/>
                  <a:lumOff val="40000"/>
                </a:srgbClr>
              </a:solidFill>
              <a:latin typeface="Calibri" panose="020F0502020204030204" pitchFamily="34" charset="0"/>
            </a:endParaRPr>
          </a:p>
          <a:p>
            <a:pPr algn="ctr">
              <a:defRPr/>
            </a:pPr>
            <a:r>
              <a:rPr lang="en-US" altLang="he-IL" sz="600" dirty="0">
                <a:solidFill>
                  <a:schemeClr val="bg1"/>
                </a:solidFill>
                <a:latin typeface="Calibri" panose="020F0502020204030204" pitchFamily="34" charset="0"/>
                <a:cs typeface="Calibri" panose="020F0502020204030204" pitchFamily="34" charset="0"/>
              </a:rPr>
              <a:t>This document contains proprietary </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information of ELTA Systems Ltd. and may not be reproduced, copied, disclosed or utilized in any way in whole or in part, without the prior written consent of ELTA Systems Ltd.</a:t>
            </a:r>
          </a:p>
        </p:txBody>
      </p:sp>
      <p:sp>
        <p:nvSpPr>
          <p:cNvPr id="14" name="TextBox 13"/>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1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952" t="13841" r="22283" b="16531"/>
          <a:stretch/>
        </p:blipFill>
        <p:spPr bwMode="auto">
          <a:xfrm>
            <a:off x="195781" y="4748270"/>
            <a:ext cx="1711923" cy="343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74268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_1">
    <p:spTree>
      <p:nvGrpSpPr>
        <p:cNvPr id="1" name=""/>
        <p:cNvGrpSpPr/>
        <p:nvPr/>
      </p:nvGrpSpPr>
      <p:grpSpPr>
        <a:xfrm>
          <a:off x="0" y="0"/>
          <a:ext cx="0" cy="0"/>
          <a:chOff x="0" y="0"/>
          <a:chExt cx="0" cy="0"/>
        </a:xfrm>
      </p:grpSpPr>
      <p:sp>
        <p:nvSpPr>
          <p:cNvPr id="3" name="מלבן 2"/>
          <p:cNvSpPr/>
          <p:nvPr userDrawn="1"/>
        </p:nvSpPr>
        <p:spPr>
          <a:xfrm>
            <a:off x="-48492" y="0"/>
            <a:ext cx="3061856" cy="5143500"/>
          </a:xfrm>
          <a:prstGeom prst="rect">
            <a:avLst/>
          </a:prstGeom>
          <a:solidFill>
            <a:srgbClr val="0C4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ציין מיקום תוכן 13"/>
          <p:cNvSpPr>
            <a:spLocks noGrp="1"/>
          </p:cNvSpPr>
          <p:nvPr>
            <p:ph sz="quarter" idx="11" hasCustomPrompt="1"/>
          </p:nvPr>
        </p:nvSpPr>
        <p:spPr>
          <a:xfrm>
            <a:off x="3151909" y="1131590"/>
            <a:ext cx="5617441" cy="3591664"/>
          </a:xfrm>
        </p:spPr>
        <p:txBody>
          <a:bodyPr/>
          <a:lstStyle/>
          <a:p>
            <a:pPr lvl="0"/>
            <a:r>
              <a:rPr lang="en-US"/>
              <a:t>Click to edit Master text styles</a:t>
            </a:r>
          </a:p>
        </p:txBody>
      </p:sp>
      <p:sp>
        <p:nvSpPr>
          <p:cNvPr id="8" name="מציין מיקום טקסט 7"/>
          <p:cNvSpPr>
            <a:spLocks noGrp="1"/>
          </p:cNvSpPr>
          <p:nvPr>
            <p:ph type="body" sz="quarter" idx="10" hasCustomPrompt="1"/>
          </p:nvPr>
        </p:nvSpPr>
        <p:spPr>
          <a:xfrm>
            <a:off x="54842" y="2292781"/>
            <a:ext cx="2923904" cy="498475"/>
          </a:xfrm>
        </p:spPr>
        <p:txBody>
          <a:bodyPr>
            <a:noAutofit/>
          </a:bodyPr>
          <a:lstStyle>
            <a:lvl1pPr marL="0" indent="0">
              <a:buNone/>
              <a:defRPr sz="2400">
                <a:solidFill>
                  <a:schemeClr val="bg1"/>
                </a:solidFill>
              </a:defRPr>
            </a:lvl1pPr>
            <a:lvl2pPr marL="179387" indent="0">
              <a:buNone/>
              <a:defRPr>
                <a:solidFill>
                  <a:schemeClr val="bg1"/>
                </a:solidFill>
              </a:defRPr>
            </a:lvl2pPr>
            <a:lvl3pPr marL="304800" indent="0">
              <a:buNone/>
              <a:defRPr>
                <a:solidFill>
                  <a:schemeClr val="bg1"/>
                </a:solidFill>
              </a:defRPr>
            </a:lvl3pPr>
            <a:lvl4pPr marL="442912" indent="0">
              <a:buNone/>
              <a:defRPr>
                <a:solidFill>
                  <a:schemeClr val="bg1"/>
                </a:solidFill>
              </a:defRPr>
            </a:lvl4pPr>
            <a:lvl5pPr marL="1828800" indent="0">
              <a:buNone/>
              <a:defRPr>
                <a:solidFill>
                  <a:schemeClr val="bg1"/>
                </a:solidFill>
              </a:defRPr>
            </a:lvl5pPr>
          </a:lstStyle>
          <a:p>
            <a:pPr lvl="0"/>
            <a:r>
              <a:rPr lang="en-US" dirty="0"/>
              <a:t>Click to edit title style</a:t>
            </a:r>
          </a:p>
        </p:txBody>
      </p:sp>
      <p:sp>
        <p:nvSpPr>
          <p:cNvPr id="11" name="Title 1"/>
          <p:cNvSpPr>
            <a:spLocks noGrp="1"/>
          </p:cNvSpPr>
          <p:nvPr>
            <p:ph type="title" hasCustomPrompt="1"/>
          </p:nvPr>
        </p:nvSpPr>
        <p:spPr>
          <a:xfrm>
            <a:off x="3155711" y="162987"/>
            <a:ext cx="5620251"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pic>
        <p:nvPicPr>
          <p:cNvPr id="12" name="תמונה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92" y="120923"/>
            <a:ext cx="817814" cy="511898"/>
          </a:xfrm>
          <a:prstGeom prst="rect">
            <a:avLst/>
          </a:prstGeom>
        </p:spPr>
      </p:pic>
      <p:sp>
        <p:nvSpPr>
          <p:cNvPr id="14"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endParaRPr lang="he-IL" sz="600" b="1" dirty="0">
              <a:solidFill>
                <a:srgbClr val="646464">
                  <a:lumMod val="60000"/>
                  <a:lumOff val="40000"/>
                </a:srgbClr>
              </a:solidFill>
              <a:latin typeface="Calibri" panose="020F0502020204030204" pitchFamily="34" charset="0"/>
            </a:endParaRPr>
          </a:p>
          <a:p>
            <a:pPr algn="ctr">
              <a:defRPr/>
            </a:pPr>
            <a:r>
              <a:rPr lang="en-US" altLang="he-IL" sz="600" dirty="0">
                <a:solidFill>
                  <a:schemeClr val="bg1"/>
                </a:solidFill>
                <a:latin typeface="Calibri" panose="020F0502020204030204" pitchFamily="34" charset="0"/>
                <a:cs typeface="Calibri" panose="020F0502020204030204" pitchFamily="34" charset="0"/>
              </a:rPr>
              <a:t>This document contains proprie</a:t>
            </a:r>
            <a:r>
              <a:rPr lang="en-US" altLang="he-IL" sz="600" dirty="0">
                <a:solidFill>
                  <a:srgbClr val="646464">
                    <a:lumMod val="60000"/>
                    <a:lumOff val="40000"/>
                  </a:srgbClr>
                </a:solidFill>
                <a:latin typeface="Calibri" panose="020F0502020204030204" pitchFamily="34" charset="0"/>
                <a:cs typeface="Calibri" panose="020F0502020204030204" pitchFamily="34" charset="0"/>
              </a:rPr>
              <a:t>tary information of ELTA Systems Ltd. and may not be reproduced, copied, disclosed or utilized in any way in whole or in part, without the prior written consent of ELTA Systems Ltd.</a:t>
            </a:r>
          </a:p>
        </p:txBody>
      </p:sp>
      <p:sp>
        <p:nvSpPr>
          <p:cNvPr id="16" name="TextBox 15"/>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18"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952" t="13841" r="22283" b="16531"/>
          <a:stretch/>
        </p:blipFill>
        <p:spPr bwMode="auto">
          <a:xfrm>
            <a:off x="195781" y="4748270"/>
            <a:ext cx="1711923" cy="343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45378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תמונה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 y="527528"/>
            <a:ext cx="1671781" cy="381000"/>
          </a:xfrm>
          <a:prstGeom prst="rect">
            <a:avLst/>
          </a:prstGeom>
        </p:spPr>
      </p:pic>
      <p:pic>
        <p:nvPicPr>
          <p:cNvPr id="6" name="Picture 2" descr="D:\WORKSPACE2013\IDEA\IAI\TEMPLATE\Materials for PPT\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007" y="124249"/>
            <a:ext cx="728933" cy="47107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endParaRPr lang="he-IL" sz="600" b="1" dirty="0">
              <a:solidFill>
                <a:srgbClr val="646464">
                  <a:lumMod val="60000"/>
                  <a:lumOff val="40000"/>
                </a:srgbClr>
              </a:solidFill>
              <a:latin typeface="Calibri" panose="020F0502020204030204" pitchFamily="34" charset="0"/>
            </a:endParaRPr>
          </a:p>
          <a:p>
            <a:pPr algn="ctr">
              <a:defRPr/>
            </a:pPr>
            <a:r>
              <a:rPr lang="en-US" altLang="he-IL" sz="600" dirty="0">
                <a:solidFill>
                  <a:srgbClr val="646464">
                    <a:lumMod val="60000"/>
                    <a:lumOff val="40000"/>
                  </a:srgbClr>
                </a:solidFill>
                <a:latin typeface="Calibri" panose="020F0502020204030204" pitchFamily="34" charset="0"/>
                <a:cs typeface="Calibri" panose="020F0502020204030204" pitchFamily="34" charset="0"/>
              </a:rPr>
              <a:t>This document contains proprietary information of ELTA Systems Ltd. and may not be reproduced, copied, disclosed or utilized in any way in whole or in part, without the prior written consent of ELTA Systems Ltd.</a:t>
            </a:r>
          </a:p>
        </p:txBody>
      </p:sp>
      <p:sp>
        <p:nvSpPr>
          <p:cNvPr id="13" name="TextBox 12"/>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14"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635" t="12252" r="3702" b="23691"/>
          <a:stretch/>
        </p:blipFill>
        <p:spPr bwMode="auto">
          <a:xfrm>
            <a:off x="248659" y="4731265"/>
            <a:ext cx="1751576" cy="3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4046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3" name="מלבן 2"/>
          <p:cNvSpPr/>
          <p:nvPr userDrawn="1"/>
        </p:nvSpPr>
        <p:spPr>
          <a:xfrm>
            <a:off x="3586346" y="2931790"/>
            <a:ext cx="1971309" cy="523220"/>
          </a:xfrm>
          <a:prstGeom prst="rect">
            <a:avLst/>
          </a:prstGeom>
        </p:spPr>
        <p:txBody>
          <a:bodyPr wrap="none">
            <a:spAutoFit/>
          </a:bodyPr>
          <a:lstStyle/>
          <a:p>
            <a:pPr algn="ctr"/>
            <a:r>
              <a:rPr kumimoji="0" lang="en-US" sz="2800" b="1" i="0" u="none" strike="noStrike" kern="1200" cap="none" spc="0" normalizeH="0" baseline="0" noProof="0">
                <a:ln>
                  <a:noFill/>
                </a:ln>
                <a:solidFill>
                  <a:srgbClr val="0C4876"/>
                </a:solidFill>
                <a:effectLst/>
                <a:uLnTx/>
                <a:uFillTx/>
                <a:latin typeface="+mn-lt"/>
                <a:ea typeface="+mj-ea"/>
                <a:cs typeface="+mn-cs"/>
              </a:rPr>
              <a:t>THANK YOU</a:t>
            </a:r>
            <a:endParaRPr lang="en-US"/>
          </a:p>
        </p:txBody>
      </p:sp>
      <p:sp>
        <p:nvSpPr>
          <p:cNvPr id="4" name="מלבן 3"/>
          <p:cNvSpPr/>
          <p:nvPr userDrawn="1"/>
        </p:nvSpPr>
        <p:spPr>
          <a:xfrm>
            <a:off x="3622350" y="3567168"/>
            <a:ext cx="1899302" cy="1200329"/>
          </a:xfrm>
          <a:prstGeom prst="rect">
            <a:avLst/>
          </a:prstGeom>
        </p:spPr>
        <p:txBody>
          <a:bodyPr wrap="none">
            <a:spAutoFit/>
          </a:bodyPr>
          <a:lstStyle/>
          <a:p>
            <a:pPr algn="ctr"/>
            <a:r>
              <a:rPr lang="en-US" dirty="0">
                <a:hlinkClick r:id="rId3"/>
              </a:rPr>
              <a:t>www.iai.co.il</a:t>
            </a:r>
            <a:endParaRPr lang="en-US" dirty="0"/>
          </a:p>
          <a:p>
            <a:pPr algn="ctr"/>
            <a:endParaRPr lang="en-US" dirty="0"/>
          </a:p>
          <a:p>
            <a:pPr algn="ctr"/>
            <a:r>
              <a:rPr lang="en-US" dirty="0" err="1">
                <a:hlinkClick r:id="rId4"/>
              </a:rPr>
              <a:t>market@elta.co.il</a:t>
            </a:r>
            <a:endParaRPr lang="en-US" dirty="0"/>
          </a:p>
          <a:p>
            <a:pPr algn="ctr"/>
            <a:endParaRPr lang="en-US" dirty="0"/>
          </a:p>
        </p:txBody>
      </p:sp>
      <p:pic>
        <p:nvPicPr>
          <p:cNvPr id="7" name="תמונה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1550" y="267494"/>
            <a:ext cx="1126114" cy="756147"/>
          </a:xfrm>
          <a:prstGeom prst="rect">
            <a:avLst/>
          </a:prstGeom>
        </p:spPr>
      </p:pic>
      <p:sp>
        <p:nvSpPr>
          <p:cNvPr id="11"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endParaRPr lang="he-IL" sz="600" b="1" dirty="0">
              <a:solidFill>
                <a:srgbClr val="646464">
                  <a:lumMod val="60000"/>
                  <a:lumOff val="40000"/>
                </a:srgbClr>
              </a:solidFill>
              <a:latin typeface="Calibri" panose="020F0502020204030204" pitchFamily="34" charset="0"/>
            </a:endParaRPr>
          </a:p>
          <a:p>
            <a:pPr algn="ctr">
              <a:defRPr/>
            </a:pPr>
            <a:r>
              <a:rPr lang="en-US" altLang="he-IL" sz="600" dirty="0">
                <a:solidFill>
                  <a:srgbClr val="646464">
                    <a:lumMod val="60000"/>
                    <a:lumOff val="40000"/>
                  </a:srgbClr>
                </a:solidFill>
                <a:latin typeface="Calibri" panose="020F0502020204030204" pitchFamily="34" charset="0"/>
                <a:cs typeface="Calibri" panose="020F0502020204030204" pitchFamily="34" charset="0"/>
              </a:rPr>
              <a:t>This document contains proprietary information of ELTA Systems Ltd. and may not be reproduced, copied, disclosed or utilized in any way in whole or in part, without the prior written consent of ELTA Systems Ltd.</a:t>
            </a:r>
          </a:p>
        </p:txBody>
      </p:sp>
      <p:sp>
        <p:nvSpPr>
          <p:cNvPr id="13" name="TextBox 12"/>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14"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5635" t="12252" r="3702" b="23691"/>
          <a:stretch/>
        </p:blipFill>
        <p:spPr bwMode="auto">
          <a:xfrm>
            <a:off x="248659" y="4731265"/>
            <a:ext cx="1751576" cy="3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5617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1">
    <p:bg>
      <p:bgPr>
        <a:blipFill dpi="0" rotWithShape="1">
          <a:blip r:embed="rId2">
            <a:lum/>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23728" y="2787774"/>
            <a:ext cx="4896544" cy="559122"/>
          </a:xfrm>
        </p:spPr>
        <p:txBody>
          <a:bodyPr lIns="90000" anchor="ctr" anchorCtr="0">
            <a:noAutofit/>
          </a:bodyPr>
          <a:lstStyle>
            <a:lvl1pPr algn="ctr" rtl="0">
              <a:defRPr sz="3600" b="1">
                <a:solidFill>
                  <a:schemeClr val="tx1"/>
                </a:solidFill>
                <a:latin typeface="+mj-lt"/>
              </a:defRPr>
            </a:lvl1pPr>
          </a:lstStyle>
          <a:p>
            <a:r>
              <a:rPr lang="en-US" dirty="0"/>
              <a:t>Click to edit Divider title</a:t>
            </a:r>
          </a:p>
        </p:txBody>
      </p:sp>
      <p:sp>
        <p:nvSpPr>
          <p:cNvPr id="3" name="Subtitle 2"/>
          <p:cNvSpPr>
            <a:spLocks noGrp="1"/>
          </p:cNvSpPr>
          <p:nvPr>
            <p:ph type="subTitle" idx="1" hasCustomPrompt="1"/>
          </p:nvPr>
        </p:nvSpPr>
        <p:spPr>
          <a:xfrm>
            <a:off x="2121919" y="3419786"/>
            <a:ext cx="4900162" cy="555982"/>
          </a:xfrm>
        </p:spPr>
        <p:txBody>
          <a:bodyPr lIns="90000" tIns="0" anchor="ctr" anchorCtr="0">
            <a:noAutofit/>
          </a:bodyPr>
          <a:lstStyle>
            <a:lvl1pPr marL="0" indent="0" algn="ctr" rtl="0">
              <a:buNone/>
              <a:defRPr sz="2400" b="1">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Divider subtitle</a:t>
            </a:r>
          </a:p>
        </p:txBody>
      </p:sp>
      <p:sp>
        <p:nvSpPr>
          <p:cNvPr id="10" name="TextBox 9"/>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spTree>
    <p:extLst>
      <p:ext uri="{BB962C8B-B14F-4D97-AF65-F5344CB8AC3E}">
        <p14:creationId xmlns:p14="http://schemas.microsoft.com/office/powerpoint/2010/main" val="42827926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pic>
        <p:nvPicPr>
          <p:cNvPr id="12" name="תמונה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 y="527528"/>
            <a:ext cx="1671781" cy="381000"/>
          </a:xfrm>
          <a:prstGeom prst="rect">
            <a:avLst/>
          </a:prstGeom>
        </p:spPr>
      </p:pic>
      <p:sp>
        <p:nvSpPr>
          <p:cNvPr id="2"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6" name="Rectangle 21"/>
          <p:cNvSpPr/>
          <p:nvPr userDrawn="1"/>
        </p:nvSpPr>
        <p:spPr>
          <a:xfrm flipH="1">
            <a:off x="-1" y="1420091"/>
            <a:ext cx="9144000" cy="2663358"/>
          </a:xfrm>
          <a:prstGeom prst="rect">
            <a:avLst/>
          </a:prstGeom>
          <a:solidFill>
            <a:schemeClr val="tx1"/>
          </a:solidFill>
          <a:ln w="25400" cap="flat" cmpd="sng" algn="ctr">
            <a:noFill/>
            <a:prstDash val="solid"/>
          </a:ln>
          <a:effectLst/>
        </p:spPr>
        <p:txBody>
          <a:bodyPr anchor="ctr"/>
          <a:lstStyle/>
          <a:p>
            <a:pPr algn="ctr">
              <a:spcBef>
                <a:spcPct val="0"/>
              </a:spcBef>
              <a:spcAft>
                <a:spcPct val="0"/>
              </a:spcAft>
              <a:defRPr/>
            </a:pPr>
            <a:endParaRPr lang="en-US" kern="0">
              <a:solidFill>
                <a:sysClr val="windowText" lastClr="000000"/>
              </a:solidFill>
            </a:endParaRPr>
          </a:p>
        </p:txBody>
      </p:sp>
      <p:sp>
        <p:nvSpPr>
          <p:cNvPr id="17" name="אליפסה 16"/>
          <p:cNvSpPr/>
          <p:nvPr userDrawn="1"/>
        </p:nvSpPr>
        <p:spPr>
          <a:xfrm>
            <a:off x="5436096" y="1059582"/>
            <a:ext cx="3384376" cy="338437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9" name="그림 개체 틀 3"/>
          <p:cNvSpPr>
            <a:spLocks noGrp="1"/>
          </p:cNvSpPr>
          <p:nvPr>
            <p:ph type="pic" sz="quarter" idx="16" hasCustomPrompt="1"/>
          </p:nvPr>
        </p:nvSpPr>
        <p:spPr>
          <a:xfrm>
            <a:off x="5584618" y="1200150"/>
            <a:ext cx="3103240" cy="3103240"/>
          </a:xfrm>
          <a:prstGeom prst="ellipse">
            <a:avLst/>
          </a:prstGeom>
          <a:pattFill prst="ltDnDiag">
            <a:fgClr>
              <a:schemeClr val="bg1">
                <a:lumMod val="75000"/>
              </a:schemeClr>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342900" indent="-342900" algn="ctr" rtl="1">
              <a:buNone/>
              <a:defRPr lang="ko-KR" altLang="en-US" sz="1000" kern="1200" baseline="0">
                <a:solidFill>
                  <a:schemeClr val="tx1"/>
                </a:solidFill>
                <a:latin typeface="+mn-lt"/>
                <a:ea typeface="+mn-ea"/>
                <a:cs typeface="+mn-cs"/>
              </a:defRPr>
            </a:lvl1pPr>
          </a:lstStyle>
          <a:p>
            <a:pPr marL="0" lvl="0" indent="0" algn="ctr" defTabSz="914400" rtl="0" eaLnBrk="1" latinLnBrk="1" hangingPunct="1">
              <a:spcBef>
                <a:spcPct val="20000"/>
              </a:spcBef>
            </a:pPr>
            <a:r>
              <a:rPr lang="en-US" altLang="ko-KR"/>
              <a:t>Insert Image</a:t>
            </a:r>
            <a:endParaRPr lang="ko-KR" altLang="en-US"/>
          </a:p>
        </p:txBody>
      </p:sp>
      <p:sp>
        <p:nvSpPr>
          <p:cNvPr id="3" name="Content Placeholder 2"/>
          <p:cNvSpPr>
            <a:spLocks noGrp="1"/>
          </p:cNvSpPr>
          <p:nvPr>
            <p:ph sz="half" idx="1" hasCustomPrompt="1"/>
          </p:nvPr>
        </p:nvSpPr>
        <p:spPr>
          <a:xfrm>
            <a:off x="382588" y="1634836"/>
            <a:ext cx="4500000" cy="2233868"/>
          </a:xfrm>
        </p:spPr>
        <p:txBody>
          <a:bodyPr vert="horz" lIns="0" tIns="45720" rIns="91440" bIns="45720" rtlCol="0">
            <a:normAutofit/>
          </a:bodyPr>
          <a:lstStyle>
            <a:lvl1pPr>
              <a:buClr>
                <a:schemeClr val="bg1"/>
              </a:buClr>
              <a:defRPr lang="en-US" smtClean="0">
                <a:solidFill>
                  <a:schemeClr val="bg1"/>
                </a:solidFill>
              </a:defRPr>
            </a:lvl1pPr>
            <a:lvl2pPr>
              <a:buClr>
                <a:schemeClr val="bg1"/>
              </a:buClr>
              <a:defRPr lang="en-US" smtClean="0">
                <a:solidFill>
                  <a:schemeClr val="bg1"/>
                </a:solidFill>
              </a:defRPr>
            </a:lvl2pPr>
            <a:lvl3pPr>
              <a:buClr>
                <a:schemeClr val="bg1"/>
              </a:buClr>
              <a:defRPr lang="en-US" smtClean="0">
                <a:solidFill>
                  <a:schemeClr val="bg1"/>
                </a:solidFill>
              </a:defRPr>
            </a:lvl3pPr>
            <a:lvl4pPr>
              <a:buClr>
                <a:schemeClr val="bg1"/>
              </a:buClr>
              <a:defRPr lang="en-US" smtClean="0">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2" descr="D:\WORKSPACE2013\IDEA\IAI\TEMPLATE\Materials for PPT\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007" y="124249"/>
            <a:ext cx="728933" cy="47107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endParaRPr lang="he-IL" sz="600" b="1" dirty="0">
              <a:solidFill>
                <a:srgbClr val="646464">
                  <a:lumMod val="60000"/>
                  <a:lumOff val="40000"/>
                </a:srgbClr>
              </a:solidFill>
              <a:latin typeface="Calibri" panose="020F0502020204030204" pitchFamily="34" charset="0"/>
            </a:endParaRPr>
          </a:p>
          <a:p>
            <a:pPr algn="ctr">
              <a:defRPr/>
            </a:pPr>
            <a:r>
              <a:rPr lang="en-US" altLang="he-IL" sz="600" dirty="0">
                <a:solidFill>
                  <a:srgbClr val="646464">
                    <a:lumMod val="60000"/>
                    <a:lumOff val="40000"/>
                  </a:srgbClr>
                </a:solidFill>
                <a:latin typeface="Calibri" panose="020F0502020204030204" pitchFamily="34" charset="0"/>
                <a:cs typeface="Calibri" panose="020F0502020204030204" pitchFamily="34" charset="0"/>
              </a:rPr>
              <a:t>This document contains proprietary information of ELTA Systems Ltd. and may not be reproduced, copied, disclosed or utilized in any way in whole or in part, without the prior written consent of ELTA Systems Ltd.</a:t>
            </a:r>
          </a:p>
        </p:txBody>
      </p:sp>
      <p:sp>
        <p:nvSpPr>
          <p:cNvPr id="21" name="TextBox 20"/>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22"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635" t="12252" r="3702" b="23691"/>
          <a:stretch/>
        </p:blipFill>
        <p:spPr bwMode="auto">
          <a:xfrm>
            <a:off x="248659" y="4731265"/>
            <a:ext cx="1751576" cy="3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098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2588" y="1127531"/>
            <a:ext cx="8386762" cy="3597584"/>
          </a:xfrm>
        </p:spPr>
        <p:txBody>
          <a:bodyPr vert="horz" lIns="0" tIns="45720" rIns="91440" bIns="45720" rtlCol="0">
            <a:normAutofit/>
          </a:bodyPr>
          <a:lstStyle>
            <a:lvl1pPr>
              <a:defRPr lang="en-US" smtClean="0"/>
            </a:lvl1pPr>
            <a:lvl2pPr>
              <a:defRPr lang="en-US" smtClean="0"/>
            </a:lvl2pPr>
            <a:lvl3pPr>
              <a:defRPr lang="en-US" smtClean="0"/>
            </a:lvl3pPr>
            <a:lvl4pPr>
              <a:defRPr lang="en-US" smtClean="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6" name="TextBox 15"/>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spTree>
    <p:extLst>
      <p:ext uri="{BB962C8B-B14F-4D97-AF65-F5344CB8AC3E}">
        <p14:creationId xmlns:p14="http://schemas.microsoft.com/office/powerpoint/2010/main" val="35095985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itles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2588" y="1491630"/>
            <a:ext cx="8386762" cy="3231623"/>
          </a:xfrm>
        </p:spPr>
        <p:txBody>
          <a:bodyPr vert="horz" lIns="0" tIns="45720" rIns="91440" bIns="45720" rtlCol="0">
            <a:normAutofit/>
          </a:bodyPr>
          <a:lstStyle>
            <a:lvl1pPr>
              <a:defRPr lang="en-US" smtClean="0"/>
            </a:lvl1pPr>
            <a:lvl2pPr>
              <a:defRPr lang="en-US" smtClean="0"/>
            </a:lvl2pPr>
            <a:lvl3pPr>
              <a:defRPr lang="en-US" smtClean="0"/>
            </a:lvl3pPr>
            <a:lvl4pPr>
              <a:defRPr lang="en-US" smtClean="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מציין מיקום טקסט 6"/>
          <p:cNvSpPr>
            <a:spLocks noGrp="1"/>
          </p:cNvSpPr>
          <p:nvPr>
            <p:ph type="body" sz="quarter" idx="10" hasCustomPrompt="1"/>
          </p:nvPr>
        </p:nvSpPr>
        <p:spPr>
          <a:xfrm>
            <a:off x="1547664" y="782638"/>
            <a:ext cx="6048672" cy="388071"/>
          </a:xfrm>
        </p:spPr>
        <p:txBody>
          <a:bodyPr vert="horz" lIns="0" tIns="45720" rIns="91440" bIns="45720" rtlCol="0" anchor="b" anchorCtr="0">
            <a:noAutofit/>
          </a:bodyPr>
          <a:lstStyle>
            <a:lvl1pPr marL="0" indent="0" algn="ctr">
              <a:buNone/>
              <a:defRPr lang="he-IL" sz="1800" b="0" smtClean="0">
                <a:solidFill>
                  <a:schemeClr val="tx1"/>
                </a:solidFill>
                <a:latin typeface="+mj-lt"/>
                <a:ea typeface="+mj-ea"/>
                <a:cs typeface="+mj-cs"/>
              </a:defRPr>
            </a:lvl1pPr>
            <a:lvl2pPr>
              <a:defRPr lang="he-IL" smtClean="0"/>
            </a:lvl2pPr>
            <a:lvl3pPr>
              <a:defRPr lang="he-IL" smtClean="0"/>
            </a:lvl3pPr>
            <a:lvl4pPr>
              <a:defRPr lang="he-IL" smtClean="0"/>
            </a:lvl4pPr>
            <a:lvl5pPr>
              <a:defRPr lang="en-US"/>
            </a:lvl5pPr>
          </a:lstStyle>
          <a:p>
            <a:pPr lvl="0">
              <a:spcBef>
                <a:spcPct val="0"/>
              </a:spcBef>
            </a:pPr>
            <a:r>
              <a:rPr lang="en-US"/>
              <a:t>Click to edit Secondary title style</a:t>
            </a:r>
          </a:p>
        </p:txBody>
      </p:sp>
      <p:sp>
        <p:nvSpPr>
          <p:cNvPr id="9"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7" name="TextBox 16"/>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spTree>
    <p:extLst>
      <p:ext uri="{BB962C8B-B14F-4D97-AF65-F5344CB8AC3E}">
        <p14:creationId xmlns:p14="http://schemas.microsoft.com/office/powerpoint/2010/main" val="752091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5" name="TextBox 14"/>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spTree>
    <p:extLst>
      <p:ext uri="{BB962C8B-B14F-4D97-AF65-F5344CB8AC3E}">
        <p14:creationId xmlns:p14="http://schemas.microsoft.com/office/powerpoint/2010/main" val="41938178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389463" y="1134406"/>
            <a:ext cx="3996000" cy="3597584"/>
          </a:xfrm>
        </p:spPr>
        <p:txBody>
          <a:bodyPr vert="horz" lIns="0" tIns="45720" rIns="91440" bIns="45720" rtlCol="0">
            <a:normAutofit/>
          </a:bodyPr>
          <a:lstStyle>
            <a:lvl1pPr>
              <a:defRPr lang="en-US" smtClean="0">
                <a:solidFill>
                  <a:schemeClr val="tx2"/>
                </a:solidFill>
              </a:defRPr>
            </a:lvl1pPr>
            <a:lvl2pPr>
              <a:defRPr lang="en-US" smtClean="0">
                <a:solidFill>
                  <a:schemeClr val="tx2"/>
                </a:solidFill>
              </a:defRPr>
            </a:lvl2pPr>
            <a:lvl3pPr>
              <a:defRPr lang="en-US" smtClean="0">
                <a:solidFill>
                  <a:schemeClr val="tx2"/>
                </a:solidFill>
              </a:defRPr>
            </a:lvl3pPr>
            <a:lvl4pPr>
              <a:defRPr lang="en-US" smtClean="0">
                <a:solidFill>
                  <a:schemeClr val="tx2"/>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hasCustomPrompt="1"/>
          </p:nvPr>
        </p:nvSpPr>
        <p:spPr>
          <a:xfrm>
            <a:off x="4779717" y="1134406"/>
            <a:ext cx="3996000" cy="3597584"/>
          </a:xfrm>
        </p:spPr>
        <p:txBody>
          <a:bodyPr vert="horz" lIns="0" tIns="45720" rIns="91440" bIns="45720" rtlCol="0">
            <a:normAutofit/>
          </a:bodyPr>
          <a:lstStyle>
            <a:lvl1pPr>
              <a:defRPr lang="en-US" smtClean="0">
                <a:solidFill>
                  <a:schemeClr val="tx2"/>
                </a:solidFill>
              </a:defRPr>
            </a:lvl1pPr>
            <a:lvl2pPr>
              <a:defRPr lang="en-US" smtClean="0">
                <a:solidFill>
                  <a:schemeClr val="tx2"/>
                </a:solidFill>
              </a:defRPr>
            </a:lvl2pPr>
            <a:lvl3pPr>
              <a:defRPr lang="en-US" smtClean="0">
                <a:solidFill>
                  <a:schemeClr val="tx2"/>
                </a:solidFill>
              </a:defRPr>
            </a:lvl3pPr>
            <a:lvl4pPr>
              <a:defRPr lang="en-US" smtClean="0">
                <a:solidFill>
                  <a:schemeClr val="tx2"/>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7" name="TextBox 16"/>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spTree>
    <p:extLst>
      <p:ext uri="{BB962C8B-B14F-4D97-AF65-F5344CB8AC3E}">
        <p14:creationId xmlns:p14="http://schemas.microsoft.com/office/powerpoint/2010/main" val="24443644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382588" y="1560669"/>
            <a:ext cx="3996000" cy="3171322"/>
          </a:xfrm>
        </p:spPr>
        <p:txBody>
          <a:bodyPr vert="horz" lIns="0" tIns="45720" rIns="91440" bIns="45720" rtlCol="0">
            <a:normAutofit/>
          </a:bodyPr>
          <a:lstStyle>
            <a:lvl1pPr>
              <a:defRPr lang="en-US" smtClean="0"/>
            </a:lvl1pPr>
            <a:lvl2pPr>
              <a:defRPr lang="en-US" smtClean="0"/>
            </a:lvl2pPr>
            <a:lvl3pPr>
              <a:defRPr lang="en-US" smtClean="0"/>
            </a:lvl3pPr>
            <a:lvl4pPr>
              <a:defRPr lang="en-US" smtClean="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4772842" y="1560669"/>
            <a:ext cx="3996000" cy="3171322"/>
          </a:xfrm>
        </p:spPr>
        <p:txBody>
          <a:bodyPr vert="horz" lIns="0" tIns="45720" rIns="91440" bIns="45720" rtlCol="0">
            <a:normAutofit/>
          </a:bodyPr>
          <a:lstStyle>
            <a:lvl1pPr>
              <a:defRPr lang="en-US" smtClean="0"/>
            </a:lvl1pPr>
            <a:lvl2pPr>
              <a:defRPr lang="en-US" smtClean="0"/>
            </a:lvl2pPr>
            <a:lvl3pPr>
              <a:defRPr lang="en-US" smtClean="0"/>
            </a:lvl3pPr>
            <a:lvl4pPr>
              <a:defRPr lang="en-US" smtClean="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382588" y="1131590"/>
            <a:ext cx="3996000" cy="418306"/>
          </a:xfrm>
        </p:spPr>
        <p:txBody>
          <a:bodyPr anchor="b">
            <a:normAutofit/>
          </a:bodyPr>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72842" y="1131590"/>
            <a:ext cx="3996000" cy="418306"/>
          </a:xfrm>
        </p:spPr>
        <p:txBody>
          <a:bodyPr anchor="b">
            <a:normAutofit/>
          </a:bodyPr>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9" name="TextBox 18"/>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spTree>
    <p:extLst>
      <p:ext uri="{BB962C8B-B14F-4D97-AF65-F5344CB8AC3E}">
        <p14:creationId xmlns:p14="http://schemas.microsoft.com/office/powerpoint/2010/main" val="2489659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pic>
        <p:nvPicPr>
          <p:cNvPr id="11" name="תמונה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 y="527528"/>
            <a:ext cx="1671781" cy="381000"/>
          </a:xfrm>
          <a:prstGeom prst="rect">
            <a:avLst/>
          </a:prstGeom>
        </p:spPr>
      </p:pic>
      <p:sp>
        <p:nvSpPr>
          <p:cNvPr id="6" name="מציין מיקום של תמונה 5"/>
          <p:cNvSpPr>
            <a:spLocks noGrp="1"/>
          </p:cNvSpPr>
          <p:nvPr>
            <p:ph type="pic" sz="quarter" idx="10"/>
          </p:nvPr>
        </p:nvSpPr>
        <p:spPr>
          <a:xfrm>
            <a:off x="374399" y="987574"/>
            <a:ext cx="8395200" cy="3734513"/>
          </a:xfrm>
        </p:spPr>
        <p:txBody>
          <a:bodyPr/>
          <a:lstStyle>
            <a:lvl1pPr marL="0" indent="0" algn="r">
              <a:buNone/>
              <a:defRPr>
                <a:solidFill>
                  <a:schemeClr val="tx2"/>
                </a:solidFill>
              </a:defRPr>
            </a:lvl1pPr>
          </a:lstStyle>
          <a:p>
            <a:endParaRPr lang="en-US"/>
          </a:p>
        </p:txBody>
      </p:sp>
      <p:pic>
        <p:nvPicPr>
          <p:cNvPr id="8" name="Picture 2" descr="D:\WORKSPACE2013\IDEA\IAI\TEMPLATE\Materials for PPT\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007" y="124249"/>
            <a:ext cx="728933" cy="47107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a:xfrm>
            <a:off x="1547665" y="169862"/>
            <a:ext cx="6048670" cy="622301"/>
          </a:xfrm>
        </p:spPr>
        <p:txBody>
          <a:bodyPr vert="horz" lIns="0" tIns="45720" rIns="91440" bIns="45720" rtlCol="0" anchor="ctr" anchorCtr="0">
            <a:noAutofit/>
          </a:bodyPr>
          <a:lstStyle>
            <a:lvl1pPr>
              <a:defRPr lang="en-US">
                <a:solidFill>
                  <a:schemeClr val="tx1"/>
                </a:solidFill>
              </a:defRPr>
            </a:lvl1pPr>
          </a:lstStyle>
          <a:p>
            <a:pPr lvl="0"/>
            <a:r>
              <a:rPr lang="en-US" dirty="0"/>
              <a:t>Click to edit Master title style</a:t>
            </a:r>
          </a:p>
        </p:txBody>
      </p:sp>
      <p:sp>
        <p:nvSpPr>
          <p:cNvPr id="13" name="Rectangle 72"/>
          <p:cNvSpPr>
            <a:spLocks noChangeArrowheads="1"/>
          </p:cNvSpPr>
          <p:nvPr userDrawn="1"/>
        </p:nvSpPr>
        <p:spPr bwMode="auto">
          <a:xfrm>
            <a:off x="1907704" y="4745166"/>
            <a:ext cx="6818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fontAlgn="base">
              <a:spcBef>
                <a:spcPct val="0"/>
              </a:spcBef>
              <a:spcAft>
                <a:spcPct val="0"/>
              </a:spcAft>
              <a:defRPr/>
            </a:pPr>
            <a:r>
              <a:rPr lang="en-US" sz="600" b="1" dirty="0">
                <a:solidFill>
                  <a:srgbClr val="646464">
                    <a:lumMod val="60000"/>
                    <a:lumOff val="40000"/>
                  </a:srgbClr>
                </a:solidFill>
                <a:latin typeface="Calibri" panose="020F0502020204030204" pitchFamily="34" charset="0"/>
                <a:cs typeface="Calibri" panose="020F0502020204030204" pitchFamily="34" charset="0"/>
              </a:rPr>
              <a:t>UNCLASSIFIED</a:t>
            </a:r>
            <a:endParaRPr lang="he-IL" sz="600" b="1" dirty="0">
              <a:solidFill>
                <a:srgbClr val="646464">
                  <a:lumMod val="60000"/>
                  <a:lumOff val="40000"/>
                </a:srgbClr>
              </a:solidFill>
              <a:latin typeface="Calibri" panose="020F0502020204030204" pitchFamily="34" charset="0"/>
            </a:endParaRPr>
          </a:p>
          <a:p>
            <a:pPr algn="ctr">
              <a:defRPr/>
            </a:pPr>
            <a:r>
              <a:rPr lang="en-US" altLang="he-IL" sz="600" dirty="0">
                <a:solidFill>
                  <a:srgbClr val="646464">
                    <a:lumMod val="60000"/>
                    <a:lumOff val="40000"/>
                  </a:srgbClr>
                </a:solidFill>
                <a:latin typeface="Calibri" panose="020F0502020204030204" pitchFamily="34" charset="0"/>
                <a:cs typeface="Calibri" panose="020F0502020204030204" pitchFamily="34" charset="0"/>
              </a:rPr>
              <a:t>This document contains proprietary information of ELTA Systems Ltd. and may not be reproduced, copied, disclosed or utilized in any way in whole or in part, without the prior written consent of ELTA Systems Ltd.</a:t>
            </a:r>
          </a:p>
        </p:txBody>
      </p:sp>
      <p:sp>
        <p:nvSpPr>
          <p:cNvPr id="14" name="TextBox 13"/>
          <p:cNvSpPr txBox="1"/>
          <p:nvPr userDrawn="1"/>
        </p:nvSpPr>
        <p:spPr>
          <a:xfrm>
            <a:off x="8532440" y="4791333"/>
            <a:ext cx="387350" cy="230832"/>
          </a:xfrm>
          <a:prstGeom prst="rect">
            <a:avLst/>
          </a:prstGeom>
          <a:noFill/>
        </p:spPr>
        <p:txBody>
          <a:bodyPr wrap="square" lIns="0" rIns="0" rtlCol="0">
            <a:spAutoFit/>
          </a:bodyPr>
          <a:lstStyle>
            <a:defPPr>
              <a:defRPr lang="en-US"/>
            </a:defPPr>
            <a:lvl1pPr algn="r">
              <a:defRPr sz="900">
                <a:solidFill>
                  <a:schemeClr val="tx2">
                    <a:lumMod val="60000"/>
                    <a:lumOff val="40000"/>
                  </a:schemeClr>
                </a:solidFill>
              </a:defRPr>
            </a:lvl1pPr>
          </a:lstStyle>
          <a:p>
            <a:r>
              <a:rPr lang="en-US" dirty="0">
                <a:solidFill>
                  <a:srgbClr val="646464">
                    <a:lumMod val="60000"/>
                    <a:lumOff val="40000"/>
                  </a:srgbClr>
                </a:solidFill>
              </a:rPr>
              <a:t>| </a:t>
            </a:r>
            <a:fld id="{746B6BB7-8FD9-4516-A2B1-95A48CAD54C6}" type="slidenum">
              <a:rPr lang="en-US" smtClean="0">
                <a:solidFill>
                  <a:srgbClr val="646464">
                    <a:lumMod val="60000"/>
                    <a:lumOff val="40000"/>
                  </a:srgbClr>
                </a:solidFill>
              </a:rPr>
              <a:t>‹#›</a:t>
            </a:fld>
            <a:endParaRPr lang="en-US" dirty="0">
              <a:solidFill>
                <a:srgbClr val="646464">
                  <a:lumMod val="60000"/>
                  <a:lumOff val="40000"/>
                </a:srgbClr>
              </a:solidFill>
            </a:endParaRPr>
          </a:p>
        </p:txBody>
      </p:sp>
      <p:pic>
        <p:nvPicPr>
          <p:cNvPr id="1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635" t="12252" r="3702" b="23691"/>
          <a:stretch/>
        </p:blipFill>
        <p:spPr bwMode="auto">
          <a:xfrm>
            <a:off x="248659" y="4731265"/>
            <a:ext cx="1751576" cy="3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319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7288" y="169863"/>
            <a:ext cx="7200000" cy="622300"/>
          </a:xfrm>
          <a:prstGeom prst="rect">
            <a:avLst/>
          </a:prstGeom>
        </p:spPr>
        <p:txBody>
          <a:bodyPr vert="horz" lIns="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382588" y="1015420"/>
            <a:ext cx="8394700" cy="3398839"/>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715087"/>
      </p:ext>
    </p:extLst>
  </p:cSld>
  <p:clrMap bg1="lt1" tx1="dk1" bg2="lt2" tx2="dk2" accent1="accent1" accent2="accent2" accent3="accent3" accent4="accent4" accent5="accent5" accent6="accent6" hlink="hlink" folHlink="folHlink"/>
  <p:sldLayoutIdLst>
    <p:sldLayoutId id="2147483678" r:id="rId1"/>
    <p:sldLayoutId id="2147483662" r:id="rId2"/>
    <p:sldLayoutId id="2147483667" r:id="rId3"/>
    <p:sldLayoutId id="2147483664" r:id="rId4"/>
    <p:sldLayoutId id="2147483665" r:id="rId5"/>
    <p:sldLayoutId id="2147483671" r:id="rId6"/>
    <p:sldLayoutId id="2147483668" r:id="rId7"/>
    <p:sldLayoutId id="2147483670" r:id="rId8"/>
    <p:sldLayoutId id="2147483666" r:id="rId9"/>
    <p:sldLayoutId id="2147483669" r:id="rId10"/>
    <p:sldLayoutId id="2147483673" r:id="rId11"/>
    <p:sldLayoutId id="2147483676" r:id="rId12"/>
    <p:sldLayoutId id="2147483674" r:id="rId13"/>
    <p:sldLayoutId id="2147483675" r:id="rId14"/>
    <p:sldLayoutId id="2147483672" r:id="rId15"/>
    <p:sldLayoutId id="2147483663" r:id="rId16"/>
  </p:sldLayoutIdLst>
  <p:transition/>
  <p:hf hdr="0" ftr="0" dt="0"/>
  <p:txStyles>
    <p:titleStyle>
      <a:lvl1pPr algn="ctr" defTabSz="914400" rtl="0" eaLnBrk="1" latinLnBrk="0" hangingPunct="1">
        <a:spcBef>
          <a:spcPct val="0"/>
        </a:spcBef>
        <a:buNone/>
        <a:defRPr sz="2600" b="1" kern="1200">
          <a:solidFill>
            <a:schemeClr val="tx1"/>
          </a:solidFill>
          <a:latin typeface="+mj-lt"/>
          <a:ea typeface="+mj-ea"/>
          <a:cs typeface="+mj-cs"/>
        </a:defRPr>
      </a:lvl1pPr>
    </p:titleStyle>
    <p:bodyStyle>
      <a:lvl1pPr marL="179388" indent="-179388" algn="l" defTabSz="914400" rtl="0" eaLnBrk="1" latinLnBrk="0" hangingPunct="1">
        <a:spcBef>
          <a:spcPts val="1200"/>
        </a:spcBef>
        <a:buClr>
          <a:schemeClr val="tx1"/>
        </a:buClr>
        <a:buSzTx/>
        <a:buFont typeface="Wingdings" panose="05000000000000000000" pitchFamily="2" charset="2"/>
        <a:buChar char="§"/>
        <a:defRPr sz="1800" kern="1200">
          <a:solidFill>
            <a:schemeClr val="tx2"/>
          </a:solidFill>
          <a:latin typeface="+mn-lt"/>
          <a:ea typeface="+mn-ea"/>
          <a:cs typeface="+mn-cs"/>
        </a:defRPr>
      </a:lvl1pPr>
      <a:lvl2pPr marL="304800" indent="-125413" algn="l" defTabSz="914400" rtl="0" eaLnBrk="1" latinLnBrk="0" hangingPunct="1">
        <a:spcBef>
          <a:spcPts val="1200"/>
        </a:spcBef>
        <a:buClr>
          <a:schemeClr val="tx1"/>
        </a:buClr>
        <a:buSzPct val="85000"/>
        <a:buFont typeface="Calibri" panose="020F0502020204030204" pitchFamily="34" charset="0"/>
        <a:buChar char="□"/>
        <a:defRPr sz="1600" kern="1200">
          <a:solidFill>
            <a:schemeClr val="tx2"/>
          </a:solidFill>
          <a:latin typeface="+mn-lt"/>
          <a:ea typeface="+mn-ea"/>
          <a:cs typeface="+mn-cs"/>
        </a:defRPr>
      </a:lvl2pPr>
      <a:lvl3pPr marL="450850" indent="-146050" algn="l" defTabSz="914400" rtl="0" eaLnBrk="1" latinLnBrk="0" hangingPunct="1">
        <a:spcBef>
          <a:spcPts val="1200"/>
        </a:spcBef>
        <a:buClr>
          <a:schemeClr val="tx1"/>
        </a:buClr>
        <a:buSzTx/>
        <a:buFont typeface="Arial" panose="020B0604020202020204" pitchFamily="34" charset="0"/>
        <a:buChar char="-"/>
        <a:defRPr sz="1400" kern="1200">
          <a:solidFill>
            <a:schemeClr val="tx2"/>
          </a:solidFill>
          <a:latin typeface="+mn-lt"/>
          <a:ea typeface="+mn-ea"/>
          <a:cs typeface="+mn-cs"/>
        </a:defRPr>
      </a:lvl3pPr>
      <a:lvl4pPr marL="539750" indent="-96838" algn="l" defTabSz="914400" rtl="0" eaLnBrk="1" latinLnBrk="0" hangingPunct="1">
        <a:spcBef>
          <a:spcPts val="1200"/>
        </a:spcBef>
        <a:buClr>
          <a:schemeClr val="tx1"/>
        </a:buClr>
        <a:buSzTx/>
        <a:buFont typeface="Calibri" panose="020F0502020204030204" pitchFamily="34" charset="0"/>
        <a:buChar char="∙"/>
        <a:defRPr sz="1200" kern="1200">
          <a:solidFill>
            <a:schemeClr val="tx2"/>
          </a:solidFill>
          <a:latin typeface="+mn-lt"/>
          <a:ea typeface="+mn-ea"/>
          <a:cs typeface="+mn-cs"/>
        </a:defRPr>
      </a:lvl4pPr>
      <a:lvl5pPr marL="720725" indent="-180975" algn="l" defTabSz="914400" rtl="0" eaLnBrk="1" latinLnBrk="0" hangingPunct="1">
        <a:spcBef>
          <a:spcPts val="1200"/>
        </a:spcBef>
        <a:buClr>
          <a:schemeClr val="tx1"/>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8.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2108.07258.pdf"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56017" y="2499742"/>
            <a:ext cx="6031966" cy="660841"/>
          </a:xfrm>
        </p:spPr>
        <p:txBody>
          <a:bodyPr/>
          <a:lstStyle/>
          <a:p>
            <a:r>
              <a:rPr lang="en-US" dirty="0"/>
              <a:t>Transformer approach to </a:t>
            </a:r>
            <a:br>
              <a:rPr lang="en-US" dirty="0"/>
            </a:br>
            <a:r>
              <a:rPr lang="en-US" dirty="0"/>
              <a:t>Kalman-Filter</a:t>
            </a:r>
            <a:endParaRPr lang="he-IL" dirty="0"/>
          </a:p>
        </p:txBody>
      </p:sp>
      <p:sp>
        <p:nvSpPr>
          <p:cNvPr id="3" name="כותרת משנה 2"/>
          <p:cNvSpPr>
            <a:spLocks noGrp="1"/>
          </p:cNvSpPr>
          <p:nvPr>
            <p:ph type="subTitle" idx="1"/>
          </p:nvPr>
        </p:nvSpPr>
        <p:spPr>
          <a:xfrm>
            <a:off x="1556017" y="3363838"/>
            <a:ext cx="6031966" cy="1296144"/>
          </a:xfrm>
        </p:spPr>
        <p:txBody>
          <a:bodyPr/>
          <a:lstStyle/>
          <a:p>
            <a:r>
              <a:rPr lang="en-US" dirty="0"/>
              <a:t>Version 1</a:t>
            </a:r>
            <a:br>
              <a:rPr lang="en-US" dirty="0"/>
            </a:br>
            <a:r>
              <a:rPr lang="en-US" dirty="0"/>
              <a:t>Idan Daniel &amp; Mor Keshet</a:t>
            </a:r>
            <a:endParaRPr lang="he-IL" dirty="0"/>
          </a:p>
        </p:txBody>
      </p:sp>
    </p:spTree>
    <p:extLst>
      <p:ext uri="{BB962C8B-B14F-4D97-AF65-F5344CB8AC3E}">
        <p14:creationId xmlns:p14="http://schemas.microsoft.com/office/powerpoint/2010/main" val="390537580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ADFD7-8FDD-4868-801F-E7E9ABB0C7EB}"/>
              </a:ext>
            </a:extLst>
          </p:cNvPr>
          <p:cNvSpPr>
            <a:spLocks noGrp="1"/>
          </p:cNvSpPr>
          <p:nvPr>
            <p:ph idx="1"/>
          </p:nvPr>
        </p:nvSpPr>
        <p:spPr>
          <a:xfrm>
            <a:off x="382588" y="1127531"/>
            <a:ext cx="4909492" cy="3597584"/>
          </a:xfrm>
        </p:spPr>
        <p:txBody>
          <a:bodyPr>
            <a:normAutofit/>
          </a:bodyPr>
          <a:lstStyle/>
          <a:p>
            <a:r>
              <a:rPr lang="en-US" dirty="0">
                <a:latin typeface="Calibri Light" panose="020F0302020204030204" pitchFamily="34" charset="0"/>
                <a:cs typeface="Calibri Light" panose="020F0302020204030204" pitchFamily="34" charset="0"/>
              </a:rPr>
              <a:t>Net Architecture: Separate GRU cells for each of the tracked second-order statistical moments</a:t>
            </a:r>
          </a:p>
          <a:p>
            <a:r>
              <a:rPr lang="en-US" dirty="0">
                <a:latin typeface="Calibri Light" panose="020F0302020204030204" pitchFamily="34" charset="0"/>
                <a:cs typeface="Calibri Light" panose="020F0302020204030204" pitchFamily="34" charset="0"/>
              </a:rPr>
              <a:t>The network composes three GRU layers, connected in a cascade with dedicated </a:t>
            </a: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input and output FC layers.</a:t>
            </a:r>
          </a:p>
          <a:p>
            <a:r>
              <a:rPr lang="en-US" dirty="0">
                <a:latin typeface="Calibri Light" panose="020F0302020204030204" pitchFamily="34" charset="0"/>
                <a:cs typeface="Calibri Light" panose="020F0302020204030204" pitchFamily="34" charset="0"/>
              </a:rPr>
              <a:t>This architecture is more directly tailored towards the formulation of the state space</a:t>
            </a: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 model and the model based KF </a:t>
            </a:r>
          </a:p>
          <a:p>
            <a:r>
              <a:rPr lang="en-US" dirty="0">
                <a:latin typeface="Calibri Light" panose="020F0302020204030204" pitchFamily="34" charset="0"/>
                <a:cs typeface="Calibri Light" panose="020F0302020204030204" pitchFamily="34" charset="0"/>
              </a:rPr>
              <a:t>2.5 · 10</a:t>
            </a:r>
            <a:r>
              <a:rPr lang="en-US" baseline="30000" dirty="0">
                <a:latin typeface="Calibri Light" panose="020F0302020204030204" pitchFamily="34" charset="0"/>
                <a:cs typeface="Calibri Light" panose="020F0302020204030204" pitchFamily="34" charset="0"/>
              </a:rPr>
              <a:t>4</a:t>
            </a:r>
            <a:r>
              <a:rPr lang="en-US" dirty="0">
                <a:latin typeface="Calibri Light" panose="020F0302020204030204" pitchFamily="34" charset="0"/>
                <a:cs typeface="Calibri Light" panose="020F0302020204030204" pitchFamily="34" charset="0"/>
              </a:rPr>
              <a:t> trainable parameters</a:t>
            </a:r>
            <a:endParaRPr lang="he-IL" dirty="0">
              <a:latin typeface="Calibri Light" panose="020F0302020204030204" pitchFamily="34" charset="0"/>
              <a:cs typeface="Calibri Light" panose="020F0302020204030204" pitchFamily="34" charset="0"/>
            </a:endParaRPr>
          </a:p>
        </p:txBody>
      </p:sp>
      <p:sp>
        <p:nvSpPr>
          <p:cNvPr id="3" name="Title 2">
            <a:extLst>
              <a:ext uri="{FF2B5EF4-FFF2-40B4-BE49-F238E27FC236}">
                <a16:creationId xmlns:a16="http://schemas.microsoft.com/office/drawing/2014/main" id="{F1B4CFA4-84E0-4EFF-ACF6-33FFE2578AC3}"/>
              </a:ext>
            </a:extLst>
          </p:cNvPr>
          <p:cNvSpPr>
            <a:spLocks noGrp="1"/>
          </p:cNvSpPr>
          <p:nvPr>
            <p:ph type="title"/>
          </p:nvPr>
        </p:nvSpPr>
        <p:spPr>
          <a:xfrm>
            <a:off x="1043608" y="169862"/>
            <a:ext cx="7272808" cy="622301"/>
          </a:xfrm>
        </p:spPr>
        <p:txBody>
          <a:bodyPr/>
          <a:lstStyle/>
          <a:p>
            <a:r>
              <a:rPr lang="en-US" dirty="0"/>
              <a:t>Related Works: </a:t>
            </a:r>
            <a:r>
              <a:rPr lang="nl-NL" dirty="0"/>
              <a:t>Kalman Net – Architecture #2</a:t>
            </a:r>
            <a:endParaRPr lang="en-US" dirty="0"/>
          </a:p>
        </p:txBody>
      </p:sp>
      <p:pic>
        <p:nvPicPr>
          <p:cNvPr id="6" name="Picture 5">
            <a:extLst>
              <a:ext uri="{FF2B5EF4-FFF2-40B4-BE49-F238E27FC236}">
                <a16:creationId xmlns:a16="http://schemas.microsoft.com/office/drawing/2014/main" id="{601F3E62-E8E2-4D5C-870E-94AE0B87493D}"/>
              </a:ext>
            </a:extLst>
          </p:cNvPr>
          <p:cNvPicPr>
            <a:picLocks noChangeAspect="1"/>
          </p:cNvPicPr>
          <p:nvPr/>
        </p:nvPicPr>
        <p:blipFill>
          <a:blip r:embed="rId3"/>
          <a:stretch>
            <a:fillRect/>
          </a:stretch>
        </p:blipFill>
        <p:spPr>
          <a:xfrm>
            <a:off x="5293196" y="1127531"/>
            <a:ext cx="3516370" cy="3319490"/>
          </a:xfrm>
          <a:prstGeom prst="rect">
            <a:avLst/>
          </a:prstGeom>
        </p:spPr>
      </p:pic>
    </p:spTree>
    <p:extLst>
      <p:ext uri="{BB962C8B-B14F-4D97-AF65-F5344CB8AC3E}">
        <p14:creationId xmlns:p14="http://schemas.microsoft.com/office/powerpoint/2010/main" val="15273903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4CFA4-84E0-4EFF-ACF6-33FFE2578AC3}"/>
              </a:ext>
            </a:extLst>
          </p:cNvPr>
          <p:cNvSpPr>
            <a:spLocks noGrp="1"/>
          </p:cNvSpPr>
          <p:nvPr>
            <p:ph type="title"/>
          </p:nvPr>
        </p:nvSpPr>
        <p:spPr>
          <a:xfrm>
            <a:off x="1043608" y="169862"/>
            <a:ext cx="7272808" cy="622301"/>
          </a:xfrm>
        </p:spPr>
        <p:txBody>
          <a:bodyPr/>
          <a:lstStyle/>
          <a:p>
            <a:r>
              <a:rPr lang="en-US" dirty="0"/>
              <a:t>Related Works: </a:t>
            </a:r>
            <a:r>
              <a:rPr lang="nl-NL" dirty="0"/>
              <a:t>Kalman Net – Architecture #2</a:t>
            </a:r>
            <a:endParaRPr lang="en-US" dirty="0"/>
          </a:p>
        </p:txBody>
      </p:sp>
      <p:pic>
        <p:nvPicPr>
          <p:cNvPr id="6" name="Picture 5">
            <a:extLst>
              <a:ext uri="{FF2B5EF4-FFF2-40B4-BE49-F238E27FC236}">
                <a16:creationId xmlns:a16="http://schemas.microsoft.com/office/drawing/2014/main" id="{601F3E62-E8E2-4D5C-870E-94AE0B87493D}"/>
              </a:ext>
            </a:extLst>
          </p:cNvPr>
          <p:cNvPicPr>
            <a:picLocks noChangeAspect="1"/>
          </p:cNvPicPr>
          <p:nvPr/>
        </p:nvPicPr>
        <p:blipFill>
          <a:blip r:embed="rId3"/>
          <a:stretch>
            <a:fillRect/>
          </a:stretch>
        </p:blipFill>
        <p:spPr>
          <a:xfrm>
            <a:off x="5293196" y="1127531"/>
            <a:ext cx="3516370" cy="3319490"/>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1CF6ED-AAA2-4666-AFDC-F914C194A983}"/>
                  </a:ext>
                </a:extLst>
              </p:cNvPr>
              <p:cNvSpPr txBox="1"/>
              <p:nvPr/>
            </p:nvSpPr>
            <p:spPr>
              <a:xfrm>
                <a:off x="755576" y="1127531"/>
                <a:ext cx="3506344" cy="2554033"/>
              </a:xfrm>
              <a:prstGeom prst="rect">
                <a:avLst/>
              </a:prstGeom>
              <a:noFill/>
            </p:spPr>
            <p:txBody>
              <a:bodyPr wrap="none" lIns="0" tIns="0" rIns="0" bIns="0" rtlCol="0">
                <a:spAutoFit/>
              </a:bodyPr>
              <a:lstStyle/>
              <a:p>
                <a:pPr marL="400050" indent="-400050">
                  <a:buFont typeface="+mj-lt"/>
                  <a:buAutoNum type="romanUcPeriod"/>
                </a:pPr>
                <a14:m>
                  <m:oMath xmlns:m="http://schemas.openxmlformats.org/officeDocument/2006/math">
                    <m:sSub>
                      <m:sSubPr>
                        <m:ctrlPr>
                          <a:rPr lang="en-US" b="0" i="1" smtClean="0">
                            <a:solidFill>
                              <a:schemeClr val="accent5">
                                <a:lumMod val="50000"/>
                              </a:schemeClr>
                            </a:solidFill>
                            <a:latin typeface="Cambria Math" panose="02040503050406030204" pitchFamily="18" charset="0"/>
                          </a:rPr>
                        </m:ctrlPr>
                      </m:sSubPr>
                      <m:e>
                        <m:r>
                          <a:rPr lang="en-US" b="0" i="1" smtClean="0">
                            <a:solidFill>
                              <a:schemeClr val="accent5">
                                <a:lumMod val="50000"/>
                              </a:schemeClr>
                            </a:solidFill>
                            <a:latin typeface="Cambria Math" panose="02040503050406030204" pitchFamily="18" charset="0"/>
                          </a:rPr>
                          <m:t>𝑥</m:t>
                        </m:r>
                      </m:e>
                      <m:sub>
                        <m:r>
                          <a:rPr lang="en-US" b="0" i="1" smtClean="0">
                            <a:solidFill>
                              <a:schemeClr val="accent5">
                                <a:lumMod val="50000"/>
                              </a:schemeClr>
                            </a:solidFill>
                            <a:latin typeface="Cambria Math" panose="02040503050406030204" pitchFamily="18" charset="0"/>
                          </a:rPr>
                          <m:t>𝑡</m:t>
                        </m:r>
                      </m:sub>
                    </m:sSub>
                    <m:r>
                      <a:rPr lang="en-US" b="0" i="1" smtClean="0">
                        <a:solidFill>
                          <a:schemeClr val="accent5">
                            <a:lumMod val="50000"/>
                          </a:schemeClr>
                        </a:solidFill>
                        <a:latin typeface="Cambria Math" panose="02040503050406030204" pitchFamily="18" charset="0"/>
                      </a:rPr>
                      <m:t>=</m:t>
                    </m:r>
                    <m:sSub>
                      <m:sSubPr>
                        <m:ctrlPr>
                          <a:rPr lang="en-US" b="0" i="1" smtClean="0">
                            <a:solidFill>
                              <a:schemeClr val="accent5">
                                <a:lumMod val="50000"/>
                              </a:schemeClr>
                            </a:solidFill>
                            <a:latin typeface="Cambria Math" panose="02040503050406030204" pitchFamily="18" charset="0"/>
                          </a:rPr>
                        </m:ctrlPr>
                      </m:sSubPr>
                      <m:e>
                        <m:acc>
                          <m:accPr>
                            <m:chr m:val="̂"/>
                            <m:ctrlPr>
                              <a:rPr lang="en-US" b="0" i="1" smtClean="0">
                                <a:solidFill>
                                  <a:schemeClr val="accent5">
                                    <a:lumMod val="50000"/>
                                  </a:schemeClr>
                                </a:solidFill>
                                <a:latin typeface="Cambria Math" panose="02040503050406030204" pitchFamily="18" charset="0"/>
                              </a:rPr>
                            </m:ctrlPr>
                          </m:accPr>
                          <m:e>
                            <m:r>
                              <a:rPr lang="en-US" b="0" i="1" smtClean="0">
                                <a:solidFill>
                                  <a:schemeClr val="accent5">
                                    <a:lumMod val="50000"/>
                                  </a:schemeClr>
                                </a:solidFill>
                                <a:latin typeface="Cambria Math" panose="02040503050406030204" pitchFamily="18" charset="0"/>
                              </a:rPr>
                              <m:t>𝑥</m:t>
                            </m:r>
                          </m:e>
                        </m:acc>
                      </m:e>
                      <m:sub>
                        <m:r>
                          <a:rPr lang="en-US" b="0" i="1" smtClean="0">
                            <a:solidFill>
                              <a:schemeClr val="accent5">
                                <a:lumMod val="50000"/>
                              </a:schemeClr>
                            </a:solidFill>
                            <a:latin typeface="Cambria Math" panose="02040503050406030204" pitchFamily="18" charset="0"/>
                          </a:rPr>
                          <m:t>𝑡</m:t>
                        </m:r>
                        <m:r>
                          <a:rPr lang="en-US" b="0" i="1" smtClean="0">
                            <a:solidFill>
                              <a:schemeClr val="accent5">
                                <a:lumMod val="50000"/>
                              </a:schemeClr>
                            </a:solidFill>
                            <a:latin typeface="Cambria Math" panose="02040503050406030204" pitchFamily="18" charset="0"/>
                          </a:rPr>
                          <m:t>−1</m:t>
                        </m:r>
                      </m:sub>
                    </m:sSub>
                    <m:r>
                      <a:rPr lang="en-US" b="0" i="1" smtClean="0">
                        <a:solidFill>
                          <a:schemeClr val="accent5">
                            <a:lumMod val="50000"/>
                          </a:schemeClr>
                        </a:solidFill>
                        <a:latin typeface="Cambria Math" panose="02040503050406030204" pitchFamily="18" charset="0"/>
                      </a:rPr>
                      <m:t>+</m:t>
                    </m:r>
                    <m:sSub>
                      <m:sSubPr>
                        <m:ctrlPr>
                          <a:rPr lang="en-US" b="0" i="1" smtClean="0">
                            <a:solidFill>
                              <a:schemeClr val="accent5">
                                <a:lumMod val="50000"/>
                              </a:schemeClr>
                            </a:solidFill>
                            <a:latin typeface="Cambria Math" panose="02040503050406030204" pitchFamily="18" charset="0"/>
                          </a:rPr>
                        </m:ctrlPr>
                      </m:sSubPr>
                      <m:e>
                        <m:r>
                          <a:rPr lang="en-US" b="0" i="1" smtClean="0">
                            <a:solidFill>
                              <a:schemeClr val="accent5">
                                <a:lumMod val="50000"/>
                              </a:schemeClr>
                            </a:solidFill>
                            <a:latin typeface="Cambria Math" panose="02040503050406030204" pitchFamily="18" charset="0"/>
                          </a:rPr>
                          <m:t>𝑤</m:t>
                        </m:r>
                      </m:e>
                      <m:sub>
                        <m:r>
                          <a:rPr lang="en-US" b="0" i="1" smtClean="0">
                            <a:solidFill>
                              <a:schemeClr val="accent5">
                                <a:lumMod val="50000"/>
                              </a:schemeClr>
                            </a:solidFill>
                            <a:latin typeface="Cambria Math" panose="02040503050406030204" pitchFamily="18" charset="0"/>
                          </a:rPr>
                          <m:t>𝑡</m:t>
                        </m:r>
                      </m:sub>
                    </m:sSub>
                    <m:r>
                      <a:rPr lang="en-US" b="0" i="1" smtClean="0">
                        <a:solidFill>
                          <a:schemeClr val="accent5">
                            <a:lumMod val="50000"/>
                          </a:schemeClr>
                        </a:solidFill>
                        <a:latin typeface="Cambria Math" panose="02040503050406030204" pitchFamily="18" charset="0"/>
                      </a:rPr>
                      <m:t>   ,</m:t>
                    </m:r>
                    <m:sSub>
                      <m:sSubPr>
                        <m:ctrlPr>
                          <a:rPr lang="en-US" i="1">
                            <a:solidFill>
                              <a:schemeClr val="accent5">
                                <a:lumMod val="50000"/>
                              </a:schemeClr>
                            </a:solidFill>
                            <a:latin typeface="Cambria Math" panose="02040503050406030204" pitchFamily="18" charset="0"/>
                          </a:rPr>
                        </m:ctrlPr>
                      </m:sSubPr>
                      <m:e>
                        <m:r>
                          <a:rPr lang="en-US" b="0" i="1" smtClean="0">
                            <a:solidFill>
                              <a:schemeClr val="accent5">
                                <a:lumMod val="50000"/>
                              </a:schemeClr>
                            </a:solidFill>
                            <a:latin typeface="Cambria Math" panose="02040503050406030204" pitchFamily="18" charset="0"/>
                          </a:rPr>
                          <m:t>   </m:t>
                        </m:r>
                        <m:r>
                          <a:rPr lang="en-US" i="1">
                            <a:solidFill>
                              <a:schemeClr val="accent5">
                                <a:lumMod val="50000"/>
                              </a:schemeClr>
                            </a:solidFill>
                            <a:latin typeface="Cambria Math" panose="02040503050406030204" pitchFamily="18" charset="0"/>
                          </a:rPr>
                          <m:t>𝑤</m:t>
                        </m:r>
                      </m:e>
                      <m:sub>
                        <m:r>
                          <a:rPr lang="en-US" i="1">
                            <a:solidFill>
                              <a:schemeClr val="accent5">
                                <a:lumMod val="50000"/>
                              </a:schemeClr>
                            </a:solidFill>
                            <a:latin typeface="Cambria Math" panose="02040503050406030204" pitchFamily="18" charset="0"/>
                          </a:rPr>
                          <m:t>𝑡</m:t>
                        </m:r>
                      </m:sub>
                    </m:sSub>
                    <m:r>
                      <a:rPr lang="en-US" b="0" i="1" smtClean="0">
                        <a:solidFill>
                          <a:schemeClr val="accent5">
                            <a:lumMod val="50000"/>
                          </a:schemeClr>
                        </a:solidFill>
                        <a:latin typeface="Cambria Math" panose="02040503050406030204" pitchFamily="18" charset="0"/>
                      </a:rPr>
                      <m:t>~ </m:t>
                    </m:r>
                    <m:r>
                      <m:rPr>
                        <m:sty m:val="p"/>
                      </m:rPr>
                      <a:rPr lang="el-GR" b="0" i="1" smtClean="0">
                        <a:solidFill>
                          <a:schemeClr val="accent5">
                            <a:lumMod val="50000"/>
                          </a:schemeClr>
                        </a:solidFill>
                        <a:latin typeface="Cambria Math" panose="02040503050406030204" pitchFamily="18" charset="0"/>
                        <a:ea typeface="Cambria Math" panose="02040503050406030204" pitchFamily="18" charset="0"/>
                      </a:rPr>
                      <m:t>Ν</m:t>
                    </m:r>
                    <m:r>
                      <a:rPr lang="en-US" b="0" i="1" smtClean="0">
                        <a:solidFill>
                          <a:schemeClr val="accent5">
                            <a:lumMod val="50000"/>
                          </a:schemeClr>
                        </a:solidFill>
                        <a:latin typeface="Cambria Math" panose="02040503050406030204" pitchFamily="18" charset="0"/>
                        <a:ea typeface="Cambria Math" panose="02040503050406030204" pitchFamily="18" charset="0"/>
                      </a:rPr>
                      <m:t> </m:t>
                    </m:r>
                    <m:d>
                      <m:dPr>
                        <m:ctrlPr>
                          <a:rPr lang="en-US" b="0" i="1" smtClean="0">
                            <a:solidFill>
                              <a:schemeClr val="accent5">
                                <a:lumMod val="50000"/>
                              </a:schemeClr>
                            </a:solidFill>
                            <a:latin typeface="Cambria Math" panose="02040503050406030204" pitchFamily="18" charset="0"/>
                            <a:ea typeface="Cambria Math" panose="02040503050406030204" pitchFamily="18" charset="0"/>
                          </a:rPr>
                        </m:ctrlPr>
                      </m:dPr>
                      <m:e>
                        <m:r>
                          <a:rPr lang="en-US" b="0" i="1" smtClean="0">
                            <a:solidFill>
                              <a:schemeClr val="accent5">
                                <a:lumMod val="50000"/>
                              </a:schemeClr>
                            </a:solidFill>
                            <a:latin typeface="Cambria Math" panose="02040503050406030204" pitchFamily="18" charset="0"/>
                            <a:ea typeface="Cambria Math" panose="02040503050406030204" pitchFamily="18" charset="0"/>
                          </a:rPr>
                          <m:t>0,</m:t>
                        </m:r>
                        <m:r>
                          <a:rPr lang="en-US" b="0" i="1" smtClean="0">
                            <a:solidFill>
                              <a:schemeClr val="accent5">
                                <a:lumMod val="50000"/>
                              </a:schemeClr>
                            </a:solidFill>
                            <a:latin typeface="Cambria Math" panose="02040503050406030204" pitchFamily="18" charset="0"/>
                            <a:ea typeface="Cambria Math" panose="02040503050406030204" pitchFamily="18" charset="0"/>
                          </a:rPr>
                          <m:t>𝑄</m:t>
                        </m:r>
                      </m:e>
                    </m:d>
                  </m:oMath>
                </a14:m>
                <a:endParaRPr lang="en-US" b="0" dirty="0">
                  <a:solidFill>
                    <a:schemeClr val="accent5">
                      <a:lumMod val="50000"/>
                    </a:schemeClr>
                  </a:solidFill>
                  <a:ea typeface="Cambria Math" panose="02040503050406030204" pitchFamily="18" charset="0"/>
                </a:endParaRPr>
              </a:p>
              <a:p>
                <a:pPr marL="400050" indent="-400050">
                  <a:buFont typeface="+mj-lt"/>
                  <a:buAutoNum type="romanUcPeriod"/>
                </a:pPr>
                <a:endParaRPr lang="en-US" b="0" dirty="0">
                  <a:solidFill>
                    <a:schemeClr val="accent5">
                      <a:lumMod val="50000"/>
                    </a:schemeClr>
                  </a:solidFill>
                  <a:ea typeface="Cambria Math" panose="02040503050406030204" pitchFamily="18" charset="0"/>
                </a:endParaRPr>
              </a:p>
              <a:p>
                <a:pPr marL="400050" indent="-400050">
                  <a:buFont typeface="+mj-lt"/>
                  <a:buAutoNum type="romanUcPeriod"/>
                </a:pPr>
                <a14:m>
                  <m:oMath xmlns:m="http://schemas.openxmlformats.org/officeDocument/2006/math">
                    <m:sSub>
                      <m:sSubPr>
                        <m:ctrlPr>
                          <a:rPr lang="en-US" i="1">
                            <a:solidFill>
                              <a:schemeClr val="accent5">
                                <a:lumMod val="50000"/>
                              </a:schemeClr>
                            </a:solidFill>
                            <a:latin typeface="Cambria Math" panose="02040503050406030204" pitchFamily="18" charset="0"/>
                          </a:rPr>
                        </m:ctrlPr>
                      </m:sSubPr>
                      <m:e>
                        <m:r>
                          <a:rPr lang="en-US" i="1">
                            <a:solidFill>
                              <a:schemeClr val="accent5">
                                <a:lumMod val="50000"/>
                              </a:schemeClr>
                            </a:solidFill>
                            <a:latin typeface="Cambria Math" panose="02040503050406030204" pitchFamily="18" charset="0"/>
                          </a:rPr>
                          <m:t>𝑦</m:t>
                        </m:r>
                      </m:e>
                      <m:sub>
                        <m:r>
                          <a:rPr lang="en-US" i="1">
                            <a:solidFill>
                              <a:schemeClr val="accent5">
                                <a:lumMod val="50000"/>
                              </a:schemeClr>
                            </a:solidFill>
                            <a:latin typeface="Cambria Math" panose="02040503050406030204" pitchFamily="18" charset="0"/>
                          </a:rPr>
                          <m:t>𝑡</m:t>
                        </m:r>
                      </m:sub>
                    </m:sSub>
                    <m:sSub>
                      <m:sSubPr>
                        <m:ctrlPr>
                          <a:rPr lang="en-US" i="1">
                            <a:solidFill>
                              <a:schemeClr val="accent5">
                                <a:lumMod val="50000"/>
                              </a:schemeClr>
                            </a:solidFill>
                            <a:latin typeface="Cambria Math" panose="02040503050406030204" pitchFamily="18" charset="0"/>
                          </a:rPr>
                        </m:ctrlPr>
                      </m:sSubPr>
                      <m:e>
                        <m:r>
                          <a:rPr lang="en-US" i="1">
                            <a:solidFill>
                              <a:schemeClr val="accent5">
                                <a:lumMod val="50000"/>
                              </a:schemeClr>
                            </a:solidFill>
                            <a:latin typeface="Cambria Math" panose="02040503050406030204" pitchFamily="18" charset="0"/>
                          </a:rPr>
                          <m:t>= </m:t>
                        </m:r>
                        <m:acc>
                          <m:accPr>
                            <m:chr m:val="̂"/>
                            <m:ctrlPr>
                              <a:rPr lang="en-US" i="1">
                                <a:solidFill>
                                  <a:schemeClr val="accent5">
                                    <a:lumMod val="50000"/>
                                  </a:schemeClr>
                                </a:solidFill>
                                <a:latin typeface="Cambria Math" panose="02040503050406030204" pitchFamily="18" charset="0"/>
                              </a:rPr>
                            </m:ctrlPr>
                          </m:accPr>
                          <m:e>
                            <m:r>
                              <a:rPr lang="en-US" i="1">
                                <a:solidFill>
                                  <a:schemeClr val="accent5">
                                    <a:lumMod val="50000"/>
                                  </a:schemeClr>
                                </a:solidFill>
                                <a:latin typeface="Cambria Math" panose="02040503050406030204" pitchFamily="18" charset="0"/>
                              </a:rPr>
                              <m:t>𝑦</m:t>
                            </m:r>
                          </m:e>
                        </m:acc>
                      </m:e>
                      <m:sub>
                        <m:r>
                          <a:rPr lang="en-US" i="1">
                            <a:solidFill>
                              <a:schemeClr val="accent5">
                                <a:lumMod val="50000"/>
                              </a:schemeClr>
                            </a:solidFill>
                            <a:latin typeface="Cambria Math" panose="02040503050406030204" pitchFamily="18" charset="0"/>
                          </a:rPr>
                          <m:t>𝑡</m:t>
                        </m:r>
                      </m:sub>
                    </m:sSub>
                    <m:r>
                      <a:rPr lang="en-US" i="1">
                        <a:solidFill>
                          <a:schemeClr val="accent5">
                            <a:lumMod val="50000"/>
                          </a:schemeClr>
                        </a:solidFill>
                        <a:latin typeface="Cambria Math" panose="02040503050406030204" pitchFamily="18" charset="0"/>
                      </a:rPr>
                      <m:t>+</m:t>
                    </m:r>
                    <m:sSub>
                      <m:sSubPr>
                        <m:ctrlPr>
                          <a:rPr lang="en-US" i="1">
                            <a:solidFill>
                              <a:schemeClr val="accent5">
                                <a:lumMod val="50000"/>
                              </a:schemeClr>
                            </a:solidFill>
                            <a:latin typeface="Cambria Math" panose="02040503050406030204" pitchFamily="18" charset="0"/>
                          </a:rPr>
                        </m:ctrlPr>
                      </m:sSubPr>
                      <m:e>
                        <m:r>
                          <a:rPr lang="en-US" i="1">
                            <a:solidFill>
                              <a:schemeClr val="accent5">
                                <a:lumMod val="50000"/>
                              </a:schemeClr>
                            </a:solidFill>
                            <a:latin typeface="Cambria Math" panose="02040503050406030204" pitchFamily="18" charset="0"/>
                          </a:rPr>
                          <m:t> </m:t>
                        </m:r>
                        <m:r>
                          <a:rPr lang="en-US" i="1">
                            <a:solidFill>
                              <a:schemeClr val="accent5">
                                <a:lumMod val="50000"/>
                              </a:schemeClr>
                            </a:solidFill>
                            <a:latin typeface="Cambria Math" panose="02040503050406030204" pitchFamily="18" charset="0"/>
                          </a:rPr>
                          <m:t>𝑣</m:t>
                        </m:r>
                      </m:e>
                      <m:sub>
                        <m:r>
                          <a:rPr lang="en-US" i="1">
                            <a:solidFill>
                              <a:schemeClr val="accent5">
                                <a:lumMod val="50000"/>
                              </a:schemeClr>
                            </a:solidFill>
                            <a:latin typeface="Cambria Math" panose="02040503050406030204" pitchFamily="18" charset="0"/>
                          </a:rPr>
                          <m:t>𝑡</m:t>
                        </m:r>
                      </m:sub>
                    </m:sSub>
                    <m:r>
                      <a:rPr lang="en-US" i="1">
                        <a:solidFill>
                          <a:schemeClr val="accent5">
                            <a:lumMod val="50000"/>
                          </a:schemeClr>
                        </a:solidFill>
                        <a:latin typeface="Cambria Math" panose="02040503050406030204" pitchFamily="18" charset="0"/>
                      </a:rPr>
                      <m:t>   ,</m:t>
                    </m:r>
                    <m:sSub>
                      <m:sSubPr>
                        <m:ctrlPr>
                          <a:rPr lang="en-US" i="1">
                            <a:solidFill>
                              <a:schemeClr val="accent5">
                                <a:lumMod val="50000"/>
                              </a:schemeClr>
                            </a:solidFill>
                            <a:latin typeface="Cambria Math" panose="02040503050406030204" pitchFamily="18" charset="0"/>
                          </a:rPr>
                        </m:ctrlPr>
                      </m:sSubPr>
                      <m:e>
                        <m:r>
                          <a:rPr lang="en-US" i="1">
                            <a:solidFill>
                              <a:schemeClr val="accent5">
                                <a:lumMod val="50000"/>
                              </a:schemeClr>
                            </a:solidFill>
                            <a:latin typeface="Cambria Math" panose="02040503050406030204" pitchFamily="18" charset="0"/>
                          </a:rPr>
                          <m:t>   </m:t>
                        </m:r>
                        <m:r>
                          <a:rPr lang="en-US" i="1">
                            <a:solidFill>
                              <a:schemeClr val="accent5">
                                <a:lumMod val="50000"/>
                              </a:schemeClr>
                            </a:solidFill>
                            <a:latin typeface="Cambria Math" panose="02040503050406030204" pitchFamily="18" charset="0"/>
                          </a:rPr>
                          <m:t>𝑣</m:t>
                        </m:r>
                      </m:e>
                      <m:sub>
                        <m:r>
                          <a:rPr lang="en-US" i="1">
                            <a:solidFill>
                              <a:schemeClr val="accent5">
                                <a:lumMod val="50000"/>
                              </a:schemeClr>
                            </a:solidFill>
                            <a:latin typeface="Cambria Math" panose="02040503050406030204" pitchFamily="18" charset="0"/>
                          </a:rPr>
                          <m:t>𝑡</m:t>
                        </m:r>
                      </m:sub>
                    </m:sSub>
                    <m:r>
                      <a:rPr lang="en-US" i="1">
                        <a:solidFill>
                          <a:schemeClr val="accent5">
                            <a:lumMod val="50000"/>
                          </a:schemeClr>
                        </a:solidFill>
                        <a:latin typeface="Cambria Math" panose="02040503050406030204" pitchFamily="18" charset="0"/>
                      </a:rPr>
                      <m:t>~ </m:t>
                    </m:r>
                    <m:r>
                      <m:rPr>
                        <m:sty m:val="p"/>
                      </m:rPr>
                      <a:rPr lang="el-GR" i="1">
                        <a:solidFill>
                          <a:schemeClr val="accent5">
                            <a:lumMod val="50000"/>
                          </a:schemeClr>
                        </a:solidFill>
                        <a:latin typeface="Cambria Math" panose="02040503050406030204" pitchFamily="18" charset="0"/>
                        <a:ea typeface="Cambria Math" panose="02040503050406030204" pitchFamily="18" charset="0"/>
                      </a:rPr>
                      <m:t>Ν</m:t>
                    </m:r>
                    <m:r>
                      <a:rPr lang="en-US" i="1">
                        <a:solidFill>
                          <a:schemeClr val="accent5">
                            <a:lumMod val="50000"/>
                          </a:schemeClr>
                        </a:solidFill>
                        <a:latin typeface="Cambria Math" panose="02040503050406030204" pitchFamily="18" charset="0"/>
                        <a:ea typeface="Cambria Math" panose="02040503050406030204" pitchFamily="18" charset="0"/>
                      </a:rPr>
                      <m:t> </m:t>
                    </m:r>
                    <m:d>
                      <m:dPr>
                        <m:ctrlPr>
                          <a:rPr lang="en-US" i="1">
                            <a:solidFill>
                              <a:schemeClr val="accent5">
                                <a:lumMod val="50000"/>
                              </a:schemeClr>
                            </a:solidFill>
                            <a:latin typeface="Cambria Math" panose="02040503050406030204" pitchFamily="18" charset="0"/>
                            <a:ea typeface="Cambria Math" panose="02040503050406030204" pitchFamily="18" charset="0"/>
                          </a:rPr>
                        </m:ctrlPr>
                      </m:dPr>
                      <m:e>
                        <m:r>
                          <a:rPr lang="en-US" i="1">
                            <a:solidFill>
                              <a:schemeClr val="accent5">
                                <a:lumMod val="50000"/>
                              </a:schemeClr>
                            </a:solidFill>
                            <a:latin typeface="Cambria Math" panose="02040503050406030204" pitchFamily="18" charset="0"/>
                            <a:ea typeface="Cambria Math" panose="02040503050406030204" pitchFamily="18" charset="0"/>
                          </a:rPr>
                          <m:t>0,</m:t>
                        </m:r>
                        <m:r>
                          <a:rPr lang="en-US" i="1">
                            <a:solidFill>
                              <a:schemeClr val="accent5">
                                <a:lumMod val="50000"/>
                              </a:schemeClr>
                            </a:solidFill>
                            <a:latin typeface="Cambria Math" panose="02040503050406030204" pitchFamily="18" charset="0"/>
                            <a:ea typeface="Cambria Math" panose="02040503050406030204" pitchFamily="18" charset="0"/>
                          </a:rPr>
                          <m:t>𝑅</m:t>
                        </m:r>
                      </m:e>
                    </m:d>
                    <m:r>
                      <a:rPr lang="en-US" b="0" i="1" smtClean="0">
                        <a:solidFill>
                          <a:schemeClr val="accent5">
                            <a:lumMod val="50000"/>
                          </a:schemeClr>
                        </a:solidFill>
                        <a:latin typeface="Cambria Math" panose="02040503050406030204" pitchFamily="18" charset="0"/>
                        <a:ea typeface="Cambria Math" panose="02040503050406030204" pitchFamily="18" charset="0"/>
                      </a:rPr>
                      <m:t> </m:t>
                    </m:r>
                  </m:oMath>
                </a14:m>
                <a:endParaRPr lang="en-US" b="0" i="1" dirty="0">
                  <a:solidFill>
                    <a:schemeClr val="accent5">
                      <a:lumMod val="50000"/>
                    </a:schemeClr>
                  </a:solidFill>
                  <a:latin typeface="Cambria Math" panose="02040503050406030204" pitchFamily="18" charset="0"/>
                  <a:ea typeface="Cambria Math" panose="02040503050406030204" pitchFamily="18" charset="0"/>
                </a:endParaRPr>
              </a:p>
              <a:p>
                <a:pPr marL="400050" indent="-400050">
                  <a:buFont typeface="+mj-lt"/>
                  <a:buAutoNum type="romanUcPeriod"/>
                </a:pPr>
                <a:endParaRPr lang="en-US" i="1" dirty="0">
                  <a:solidFill>
                    <a:schemeClr val="accent5">
                      <a:lumMod val="50000"/>
                    </a:schemeClr>
                  </a:solidFill>
                  <a:latin typeface="Cambria Math" panose="02040503050406030204" pitchFamily="18" charset="0"/>
                  <a:ea typeface="Cambria Math" panose="02040503050406030204" pitchFamily="18" charset="0"/>
                </a:endParaRPr>
              </a:p>
              <a:p>
                <a:pPr marL="400050" indent="-400050">
                  <a:buFont typeface="+mj-lt"/>
                  <a:buAutoNum type="romanUcPeriod"/>
                </a:pPr>
                <a14:m>
                  <m:oMath xmlns:m="http://schemas.openxmlformats.org/officeDocument/2006/math">
                    <m:sSub>
                      <m:sSubPr>
                        <m:ctrlPr>
                          <a:rPr lang="en-US" i="1" smtClean="0">
                            <a:solidFill>
                              <a:schemeClr val="accent5">
                                <a:lumMod val="50000"/>
                              </a:schemeClr>
                            </a:solidFill>
                            <a:latin typeface="Cambria Math" panose="02040503050406030204" pitchFamily="18" charset="0"/>
                            <a:ea typeface="Cambria Math" panose="02040503050406030204" pitchFamily="18" charset="0"/>
                          </a:rPr>
                        </m:ctrlPr>
                      </m:sSubPr>
                      <m:e>
                        <m:r>
                          <m:rPr>
                            <m:sty m:val="p"/>
                          </m:rPr>
                          <a:rPr lang="el-GR" i="1">
                            <a:solidFill>
                              <a:schemeClr val="accent5">
                                <a:lumMod val="50000"/>
                              </a:schemeClr>
                            </a:solidFill>
                            <a:latin typeface="Cambria Math" panose="02040503050406030204" pitchFamily="18" charset="0"/>
                            <a:ea typeface="Cambria Math" panose="02040503050406030204" pitchFamily="18" charset="0"/>
                          </a:rPr>
                          <m:t>Σ</m:t>
                        </m:r>
                      </m:e>
                      <m:sub>
                        <m:r>
                          <a:rPr lang="en-US" b="0" i="1" smtClean="0">
                            <a:solidFill>
                              <a:schemeClr val="accent5">
                                <a:lumMod val="50000"/>
                              </a:schemeClr>
                            </a:solidFill>
                            <a:latin typeface="Cambria Math" panose="02040503050406030204" pitchFamily="18" charset="0"/>
                            <a:ea typeface="Cambria Math" panose="02040503050406030204" pitchFamily="18" charset="0"/>
                          </a:rPr>
                          <m:t>𝑡</m:t>
                        </m:r>
                        <m:r>
                          <a:rPr lang="en-US" b="0" i="1" smtClean="0">
                            <a:solidFill>
                              <a:schemeClr val="accent5">
                                <a:lumMod val="50000"/>
                              </a:schemeClr>
                            </a:solidFill>
                            <a:latin typeface="Cambria Math" panose="02040503050406030204" pitchFamily="18" charset="0"/>
                            <a:ea typeface="Cambria Math" panose="02040503050406030204" pitchFamily="18" charset="0"/>
                          </a:rPr>
                          <m:t>|</m:t>
                        </m:r>
                        <m:r>
                          <a:rPr lang="en-US" b="0" i="1" smtClean="0">
                            <a:solidFill>
                              <a:schemeClr val="accent5">
                                <a:lumMod val="50000"/>
                              </a:schemeClr>
                            </a:solidFill>
                            <a:latin typeface="Cambria Math" panose="02040503050406030204" pitchFamily="18" charset="0"/>
                            <a:ea typeface="Cambria Math" panose="02040503050406030204" pitchFamily="18" charset="0"/>
                          </a:rPr>
                          <m:t>𝑡</m:t>
                        </m:r>
                        <m:r>
                          <a:rPr lang="en-US" b="0" i="1" smtClean="0">
                            <a:solidFill>
                              <a:schemeClr val="accent5">
                                <a:lumMod val="50000"/>
                              </a:schemeClr>
                            </a:solidFill>
                            <a:latin typeface="Cambria Math" panose="02040503050406030204" pitchFamily="18" charset="0"/>
                            <a:ea typeface="Cambria Math" panose="02040503050406030204" pitchFamily="18" charset="0"/>
                          </a:rPr>
                          <m:t>−1</m:t>
                        </m:r>
                      </m:sub>
                    </m:sSub>
                    <m:r>
                      <a:rPr lang="en-US" b="0" i="1" smtClean="0">
                        <a:solidFill>
                          <a:schemeClr val="accent5">
                            <a:lumMod val="50000"/>
                          </a:schemeClr>
                        </a:solidFill>
                        <a:latin typeface="Cambria Math" panose="02040503050406030204" pitchFamily="18" charset="0"/>
                        <a:ea typeface="Cambria Math" panose="02040503050406030204" pitchFamily="18" charset="0"/>
                      </a:rPr>
                      <m:t>=</m:t>
                    </m:r>
                    <m:r>
                      <a:rPr lang="en-US" b="0" i="1" smtClean="0">
                        <a:solidFill>
                          <a:schemeClr val="accent5">
                            <a:lumMod val="50000"/>
                          </a:schemeClr>
                        </a:solidFill>
                        <a:latin typeface="Cambria Math" panose="02040503050406030204" pitchFamily="18" charset="0"/>
                        <a:ea typeface="Cambria Math" panose="02040503050406030204" pitchFamily="18" charset="0"/>
                      </a:rPr>
                      <m:t>𝐹</m:t>
                    </m:r>
                    <m:r>
                      <a:rPr lang="en-US" b="0" i="1" smtClean="0">
                        <a:solidFill>
                          <a:schemeClr val="accent5">
                            <a:lumMod val="50000"/>
                          </a:schemeClr>
                        </a:solidFill>
                        <a:latin typeface="Cambria Math" panose="02040503050406030204" pitchFamily="18" charset="0"/>
                        <a:ea typeface="Cambria Math" panose="02040503050406030204" pitchFamily="18" charset="0"/>
                      </a:rPr>
                      <m:t>∙</m:t>
                    </m:r>
                    <m:sSub>
                      <m:sSubPr>
                        <m:ctrlPr>
                          <a:rPr lang="en-US" i="1">
                            <a:solidFill>
                              <a:schemeClr val="accent5">
                                <a:lumMod val="50000"/>
                              </a:schemeClr>
                            </a:solidFill>
                            <a:latin typeface="Cambria Math" panose="02040503050406030204" pitchFamily="18" charset="0"/>
                            <a:ea typeface="Cambria Math" panose="02040503050406030204" pitchFamily="18" charset="0"/>
                          </a:rPr>
                        </m:ctrlPr>
                      </m:sSubPr>
                      <m:e>
                        <m:r>
                          <m:rPr>
                            <m:sty m:val="p"/>
                          </m:rPr>
                          <a:rPr lang="el-GR" i="1">
                            <a:solidFill>
                              <a:schemeClr val="accent5">
                                <a:lumMod val="50000"/>
                              </a:schemeClr>
                            </a:solidFill>
                            <a:latin typeface="Cambria Math" panose="02040503050406030204" pitchFamily="18" charset="0"/>
                            <a:ea typeface="Cambria Math" panose="02040503050406030204" pitchFamily="18" charset="0"/>
                          </a:rPr>
                          <m:t>Σ</m:t>
                        </m:r>
                      </m:e>
                      <m:sub>
                        <m:r>
                          <a:rPr lang="en-US" i="1">
                            <a:solidFill>
                              <a:schemeClr val="accent5">
                                <a:lumMod val="50000"/>
                              </a:schemeClr>
                            </a:solidFill>
                            <a:latin typeface="Cambria Math" panose="02040503050406030204" pitchFamily="18" charset="0"/>
                            <a:ea typeface="Cambria Math" panose="02040503050406030204" pitchFamily="18" charset="0"/>
                          </a:rPr>
                          <m:t>𝑡</m:t>
                        </m:r>
                        <m:r>
                          <a:rPr lang="en-US" i="1">
                            <a:solidFill>
                              <a:schemeClr val="accent5">
                                <a:lumMod val="50000"/>
                              </a:schemeClr>
                            </a:solidFill>
                            <a:latin typeface="Cambria Math" panose="02040503050406030204" pitchFamily="18" charset="0"/>
                            <a:ea typeface="Cambria Math" panose="02040503050406030204" pitchFamily="18" charset="0"/>
                          </a:rPr>
                          <m:t>|</m:t>
                        </m:r>
                        <m:r>
                          <a:rPr lang="en-US" i="1">
                            <a:solidFill>
                              <a:schemeClr val="accent5">
                                <a:lumMod val="50000"/>
                              </a:schemeClr>
                            </a:solidFill>
                            <a:latin typeface="Cambria Math" panose="02040503050406030204" pitchFamily="18" charset="0"/>
                            <a:ea typeface="Cambria Math" panose="02040503050406030204" pitchFamily="18" charset="0"/>
                          </a:rPr>
                          <m:t>𝑡</m:t>
                        </m:r>
                        <m:r>
                          <a:rPr lang="en-US" i="1">
                            <a:solidFill>
                              <a:schemeClr val="accent5">
                                <a:lumMod val="50000"/>
                              </a:schemeClr>
                            </a:solidFill>
                            <a:latin typeface="Cambria Math" panose="02040503050406030204" pitchFamily="18" charset="0"/>
                            <a:ea typeface="Cambria Math" panose="02040503050406030204" pitchFamily="18" charset="0"/>
                          </a:rPr>
                          <m:t>−1</m:t>
                        </m:r>
                      </m:sub>
                    </m:sSub>
                    <m:r>
                      <a:rPr lang="en-US" i="1">
                        <a:solidFill>
                          <a:schemeClr val="accent5">
                            <a:lumMod val="50000"/>
                          </a:schemeClr>
                        </a:solidFill>
                        <a:latin typeface="Cambria Math" panose="02040503050406030204" pitchFamily="18" charset="0"/>
                        <a:ea typeface="Cambria Math" panose="02040503050406030204" pitchFamily="18" charset="0"/>
                      </a:rPr>
                      <m:t>∙</m:t>
                    </m:r>
                    <m:sSup>
                      <m:sSupPr>
                        <m:ctrlPr>
                          <a:rPr lang="en-US" i="1" smtClean="0">
                            <a:solidFill>
                              <a:schemeClr val="accent5">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5">
                                <a:lumMod val="50000"/>
                              </a:schemeClr>
                            </a:solidFill>
                            <a:latin typeface="Cambria Math" panose="02040503050406030204" pitchFamily="18" charset="0"/>
                            <a:ea typeface="Cambria Math" panose="02040503050406030204" pitchFamily="18" charset="0"/>
                          </a:rPr>
                          <m:t>𝐹</m:t>
                        </m:r>
                      </m:e>
                      <m:sup>
                        <m:r>
                          <a:rPr lang="en-US" b="0" i="1" smtClean="0">
                            <a:solidFill>
                              <a:schemeClr val="accent5">
                                <a:lumMod val="50000"/>
                              </a:schemeClr>
                            </a:solidFill>
                            <a:latin typeface="Cambria Math" panose="02040503050406030204" pitchFamily="18" charset="0"/>
                            <a:ea typeface="Cambria Math" panose="02040503050406030204" pitchFamily="18" charset="0"/>
                          </a:rPr>
                          <m:t>𝑇</m:t>
                        </m:r>
                      </m:sup>
                    </m:sSup>
                    <m:r>
                      <a:rPr lang="en-US" b="0" i="1" smtClean="0">
                        <a:solidFill>
                          <a:schemeClr val="accent5">
                            <a:lumMod val="50000"/>
                          </a:schemeClr>
                        </a:solidFill>
                        <a:latin typeface="Cambria Math" panose="02040503050406030204" pitchFamily="18" charset="0"/>
                        <a:ea typeface="Cambria Math" panose="02040503050406030204" pitchFamily="18" charset="0"/>
                      </a:rPr>
                      <m:t>+</m:t>
                    </m:r>
                    <m:r>
                      <a:rPr lang="en-US" b="0" i="1" smtClean="0">
                        <a:solidFill>
                          <a:schemeClr val="accent5">
                            <a:lumMod val="50000"/>
                          </a:schemeClr>
                        </a:solidFill>
                        <a:latin typeface="Cambria Math" panose="02040503050406030204" pitchFamily="18" charset="0"/>
                        <a:ea typeface="Cambria Math" panose="02040503050406030204" pitchFamily="18" charset="0"/>
                      </a:rPr>
                      <m:t>𝑄</m:t>
                    </m:r>
                  </m:oMath>
                </a14:m>
                <a:endParaRPr lang="en-US" dirty="0">
                  <a:solidFill>
                    <a:schemeClr val="accent5">
                      <a:lumMod val="50000"/>
                    </a:schemeClr>
                  </a:solidFill>
                  <a:ea typeface="Cambria Math" panose="02040503050406030204" pitchFamily="18" charset="0"/>
                </a:endParaRPr>
              </a:p>
              <a:p>
                <a:pPr marL="400050" indent="-400050">
                  <a:buFont typeface="+mj-lt"/>
                  <a:buAutoNum type="romanUcPeriod"/>
                </a:pPr>
                <a:endParaRPr lang="en-US" dirty="0">
                  <a:solidFill>
                    <a:schemeClr val="accent5">
                      <a:lumMod val="50000"/>
                    </a:schemeClr>
                  </a:solidFill>
                  <a:ea typeface="Cambria Math" panose="02040503050406030204" pitchFamily="18" charset="0"/>
                </a:endParaRPr>
              </a:p>
              <a:p>
                <a:pPr marL="400050" indent="-400050">
                  <a:buFont typeface="+mj-lt"/>
                  <a:buAutoNum type="romanUcPeriod"/>
                </a:pPr>
                <a14:m>
                  <m:oMath xmlns:m="http://schemas.openxmlformats.org/officeDocument/2006/math">
                    <m:sSub>
                      <m:sSubPr>
                        <m:ctrlPr>
                          <a:rPr lang="en-US" i="1" smtClean="0">
                            <a:solidFill>
                              <a:schemeClr val="accent5">
                                <a:lumMod val="50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50000"/>
                              </a:schemeClr>
                            </a:solidFill>
                            <a:latin typeface="Cambria Math" panose="02040503050406030204" pitchFamily="18" charset="0"/>
                            <a:ea typeface="Cambria Math" panose="02040503050406030204" pitchFamily="18" charset="0"/>
                          </a:rPr>
                          <m:t>𝑆</m:t>
                        </m:r>
                      </m:e>
                      <m:sub>
                        <m:r>
                          <a:rPr lang="en-US" b="0" i="1" smtClean="0">
                            <a:solidFill>
                              <a:schemeClr val="accent5">
                                <a:lumMod val="50000"/>
                              </a:schemeClr>
                            </a:solidFill>
                            <a:latin typeface="Cambria Math" panose="02040503050406030204" pitchFamily="18" charset="0"/>
                            <a:ea typeface="Cambria Math" panose="02040503050406030204" pitchFamily="18" charset="0"/>
                          </a:rPr>
                          <m:t>𝑡</m:t>
                        </m:r>
                        <m:r>
                          <a:rPr lang="en-US" b="0" i="1" smtClean="0">
                            <a:solidFill>
                              <a:schemeClr val="accent5">
                                <a:lumMod val="50000"/>
                              </a:schemeClr>
                            </a:solidFill>
                            <a:latin typeface="Cambria Math" panose="02040503050406030204" pitchFamily="18" charset="0"/>
                            <a:ea typeface="Cambria Math" panose="02040503050406030204" pitchFamily="18" charset="0"/>
                          </a:rPr>
                          <m:t>|</m:t>
                        </m:r>
                        <m:r>
                          <a:rPr lang="en-US" b="0" i="1" smtClean="0">
                            <a:solidFill>
                              <a:schemeClr val="accent5">
                                <a:lumMod val="50000"/>
                              </a:schemeClr>
                            </a:solidFill>
                            <a:latin typeface="Cambria Math" panose="02040503050406030204" pitchFamily="18" charset="0"/>
                            <a:ea typeface="Cambria Math" panose="02040503050406030204" pitchFamily="18" charset="0"/>
                          </a:rPr>
                          <m:t>𝑡</m:t>
                        </m:r>
                        <m:r>
                          <a:rPr lang="en-US" b="0" i="1" smtClean="0">
                            <a:solidFill>
                              <a:schemeClr val="accent5">
                                <a:lumMod val="50000"/>
                              </a:schemeClr>
                            </a:solidFill>
                            <a:latin typeface="Cambria Math" panose="02040503050406030204" pitchFamily="18" charset="0"/>
                            <a:ea typeface="Cambria Math" panose="02040503050406030204" pitchFamily="18" charset="0"/>
                          </a:rPr>
                          <m:t>−1</m:t>
                        </m:r>
                      </m:sub>
                    </m:sSub>
                    <m:r>
                      <a:rPr lang="en-US" i="1">
                        <a:solidFill>
                          <a:schemeClr val="accent5">
                            <a:lumMod val="50000"/>
                          </a:schemeClr>
                        </a:solidFill>
                        <a:latin typeface="Cambria Math" panose="02040503050406030204" pitchFamily="18" charset="0"/>
                        <a:ea typeface="Cambria Math" panose="02040503050406030204" pitchFamily="18" charset="0"/>
                      </a:rPr>
                      <m:t>=</m:t>
                    </m:r>
                    <m:r>
                      <a:rPr lang="en-US" b="0" i="1" smtClean="0">
                        <a:solidFill>
                          <a:schemeClr val="accent5">
                            <a:lumMod val="50000"/>
                          </a:schemeClr>
                        </a:solidFill>
                        <a:latin typeface="Cambria Math" panose="02040503050406030204" pitchFamily="18" charset="0"/>
                        <a:ea typeface="Cambria Math" panose="02040503050406030204" pitchFamily="18" charset="0"/>
                      </a:rPr>
                      <m:t>𝐻</m:t>
                    </m:r>
                    <m:r>
                      <a:rPr lang="en-US" i="1">
                        <a:solidFill>
                          <a:schemeClr val="accent5">
                            <a:lumMod val="50000"/>
                          </a:schemeClr>
                        </a:solidFill>
                        <a:latin typeface="Cambria Math" panose="02040503050406030204" pitchFamily="18" charset="0"/>
                        <a:ea typeface="Cambria Math" panose="02040503050406030204" pitchFamily="18" charset="0"/>
                      </a:rPr>
                      <m:t>∙</m:t>
                    </m:r>
                    <m:sSub>
                      <m:sSubPr>
                        <m:ctrlPr>
                          <a:rPr lang="en-US" i="1">
                            <a:solidFill>
                              <a:schemeClr val="accent5">
                                <a:lumMod val="50000"/>
                              </a:schemeClr>
                            </a:solidFill>
                            <a:latin typeface="Cambria Math" panose="02040503050406030204" pitchFamily="18" charset="0"/>
                            <a:ea typeface="Cambria Math" panose="02040503050406030204" pitchFamily="18" charset="0"/>
                          </a:rPr>
                        </m:ctrlPr>
                      </m:sSubPr>
                      <m:e>
                        <m:r>
                          <m:rPr>
                            <m:sty m:val="p"/>
                          </m:rPr>
                          <a:rPr lang="el-GR" i="1">
                            <a:solidFill>
                              <a:schemeClr val="accent5">
                                <a:lumMod val="50000"/>
                              </a:schemeClr>
                            </a:solidFill>
                            <a:latin typeface="Cambria Math" panose="02040503050406030204" pitchFamily="18" charset="0"/>
                            <a:ea typeface="Cambria Math" panose="02040503050406030204" pitchFamily="18" charset="0"/>
                          </a:rPr>
                          <m:t>Σ</m:t>
                        </m:r>
                      </m:e>
                      <m:sub>
                        <m:r>
                          <a:rPr lang="en-US" i="1">
                            <a:solidFill>
                              <a:schemeClr val="accent5">
                                <a:lumMod val="50000"/>
                              </a:schemeClr>
                            </a:solidFill>
                            <a:latin typeface="Cambria Math" panose="02040503050406030204" pitchFamily="18" charset="0"/>
                            <a:ea typeface="Cambria Math" panose="02040503050406030204" pitchFamily="18" charset="0"/>
                          </a:rPr>
                          <m:t>𝑡</m:t>
                        </m:r>
                        <m:r>
                          <a:rPr lang="en-US" i="1">
                            <a:solidFill>
                              <a:schemeClr val="accent5">
                                <a:lumMod val="50000"/>
                              </a:schemeClr>
                            </a:solidFill>
                            <a:latin typeface="Cambria Math" panose="02040503050406030204" pitchFamily="18" charset="0"/>
                            <a:ea typeface="Cambria Math" panose="02040503050406030204" pitchFamily="18" charset="0"/>
                          </a:rPr>
                          <m:t>|</m:t>
                        </m:r>
                        <m:r>
                          <a:rPr lang="en-US" i="1">
                            <a:solidFill>
                              <a:schemeClr val="accent5">
                                <a:lumMod val="50000"/>
                              </a:schemeClr>
                            </a:solidFill>
                            <a:latin typeface="Cambria Math" panose="02040503050406030204" pitchFamily="18" charset="0"/>
                            <a:ea typeface="Cambria Math" panose="02040503050406030204" pitchFamily="18" charset="0"/>
                          </a:rPr>
                          <m:t>𝑡</m:t>
                        </m:r>
                        <m:r>
                          <a:rPr lang="en-US" i="1">
                            <a:solidFill>
                              <a:schemeClr val="accent5">
                                <a:lumMod val="50000"/>
                              </a:schemeClr>
                            </a:solidFill>
                            <a:latin typeface="Cambria Math" panose="02040503050406030204" pitchFamily="18" charset="0"/>
                            <a:ea typeface="Cambria Math" panose="02040503050406030204" pitchFamily="18" charset="0"/>
                          </a:rPr>
                          <m:t>−1</m:t>
                        </m:r>
                      </m:sub>
                    </m:sSub>
                    <m:r>
                      <a:rPr lang="en-US" i="1">
                        <a:solidFill>
                          <a:schemeClr val="accent5">
                            <a:lumMod val="50000"/>
                          </a:schemeClr>
                        </a:solidFill>
                        <a:latin typeface="Cambria Math" panose="02040503050406030204" pitchFamily="18" charset="0"/>
                        <a:ea typeface="Cambria Math" panose="02040503050406030204" pitchFamily="18" charset="0"/>
                      </a:rPr>
                      <m:t>∙</m:t>
                    </m:r>
                    <m:sSup>
                      <m:sSupPr>
                        <m:ctrlPr>
                          <a:rPr lang="en-US" i="1">
                            <a:solidFill>
                              <a:schemeClr val="accent5">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5">
                                <a:lumMod val="50000"/>
                              </a:schemeClr>
                            </a:solidFill>
                            <a:latin typeface="Cambria Math" panose="02040503050406030204" pitchFamily="18" charset="0"/>
                            <a:ea typeface="Cambria Math" panose="02040503050406030204" pitchFamily="18" charset="0"/>
                          </a:rPr>
                          <m:t>𝐻</m:t>
                        </m:r>
                      </m:e>
                      <m:sup>
                        <m:r>
                          <a:rPr lang="en-US" i="1">
                            <a:solidFill>
                              <a:schemeClr val="accent5">
                                <a:lumMod val="50000"/>
                              </a:schemeClr>
                            </a:solidFill>
                            <a:latin typeface="Cambria Math" panose="02040503050406030204" pitchFamily="18" charset="0"/>
                            <a:ea typeface="Cambria Math" panose="02040503050406030204" pitchFamily="18" charset="0"/>
                          </a:rPr>
                          <m:t>𝑇</m:t>
                        </m:r>
                      </m:sup>
                    </m:sSup>
                    <m:r>
                      <a:rPr lang="en-US" i="1">
                        <a:solidFill>
                          <a:schemeClr val="accent5">
                            <a:lumMod val="50000"/>
                          </a:schemeClr>
                        </a:solidFill>
                        <a:latin typeface="Cambria Math" panose="02040503050406030204" pitchFamily="18" charset="0"/>
                        <a:ea typeface="Cambria Math" panose="02040503050406030204" pitchFamily="18" charset="0"/>
                      </a:rPr>
                      <m:t>+</m:t>
                    </m:r>
                    <m:r>
                      <a:rPr lang="en-US" b="0" i="1" smtClean="0">
                        <a:solidFill>
                          <a:schemeClr val="accent5">
                            <a:lumMod val="50000"/>
                          </a:schemeClr>
                        </a:solidFill>
                        <a:latin typeface="Cambria Math" panose="02040503050406030204" pitchFamily="18" charset="0"/>
                        <a:ea typeface="Cambria Math" panose="02040503050406030204" pitchFamily="18" charset="0"/>
                      </a:rPr>
                      <m:t>𝑅</m:t>
                    </m:r>
                  </m:oMath>
                </a14:m>
                <a:endParaRPr lang="en-US" b="0" dirty="0">
                  <a:solidFill>
                    <a:schemeClr val="accent5">
                      <a:lumMod val="50000"/>
                    </a:schemeClr>
                  </a:solidFill>
                  <a:ea typeface="Cambria Math" panose="02040503050406030204" pitchFamily="18" charset="0"/>
                </a:endParaRPr>
              </a:p>
              <a:p>
                <a:pPr marL="400050" indent="-400050">
                  <a:buFont typeface="+mj-lt"/>
                  <a:buAutoNum type="romanUcPeriod"/>
                </a:pPr>
                <a:endParaRPr lang="en-US" b="0" dirty="0">
                  <a:solidFill>
                    <a:schemeClr val="accent5">
                      <a:lumMod val="10000"/>
                    </a:schemeClr>
                  </a:solidFill>
                  <a:ea typeface="Cambria Math" panose="02040503050406030204" pitchFamily="18" charset="0"/>
                </a:endParaRPr>
              </a:p>
              <a:p>
                <a:pPr marL="285750" indent="-285750">
                  <a:buFont typeface="Arial" panose="020B0604020202020204" pitchFamily="34" charset="0"/>
                  <a:buChar char="•"/>
                </a:pPr>
                <a:endParaRPr lang="en-US" b="0" dirty="0">
                  <a:solidFill>
                    <a:schemeClr val="accent5">
                      <a:lumMod val="10000"/>
                    </a:schemeClr>
                  </a:solidFill>
                  <a:ea typeface="Cambria Math" panose="02040503050406030204" pitchFamily="18" charset="0"/>
                </a:endParaRPr>
              </a:p>
            </p:txBody>
          </p:sp>
        </mc:Choice>
        <mc:Fallback>
          <p:sp>
            <p:nvSpPr>
              <p:cNvPr id="9" name="TextBox 8">
                <a:extLst>
                  <a:ext uri="{FF2B5EF4-FFF2-40B4-BE49-F238E27FC236}">
                    <a16:creationId xmlns:a16="http://schemas.microsoft.com/office/drawing/2014/main" id="{081CF6ED-AAA2-4666-AFDC-F914C194A983}"/>
                  </a:ext>
                </a:extLst>
              </p:cNvPr>
              <p:cNvSpPr txBox="1">
                <a:spLocks noRot="1" noChangeAspect="1" noMove="1" noResize="1" noEditPoints="1" noAdjustHandles="1" noChangeArrowheads="1" noChangeShapeType="1" noTextEdit="1"/>
              </p:cNvSpPr>
              <p:nvPr/>
            </p:nvSpPr>
            <p:spPr>
              <a:xfrm>
                <a:off x="755576" y="1127531"/>
                <a:ext cx="3506344" cy="2554033"/>
              </a:xfrm>
              <a:prstGeom prst="rect">
                <a:avLst/>
              </a:prstGeom>
              <a:blipFill>
                <a:blip r:embed="rId4"/>
                <a:stretch>
                  <a:fillRect l="-4000" t="-3103"/>
                </a:stretch>
              </a:blipFill>
            </p:spPr>
            <p:txBody>
              <a:bodyPr/>
              <a:lstStyle/>
              <a:p>
                <a:r>
                  <a:rPr lang="en-US">
                    <a:noFill/>
                  </a:rPr>
                  <a:t> </a:t>
                </a:r>
              </a:p>
            </p:txBody>
          </p:sp>
        </mc:Fallback>
      </mc:AlternateContent>
    </p:spTree>
    <p:extLst>
      <p:ext uri="{BB962C8B-B14F-4D97-AF65-F5344CB8AC3E}">
        <p14:creationId xmlns:p14="http://schemas.microsoft.com/office/powerpoint/2010/main" val="37130744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3BD11FA-ED87-47B9-91AB-6D1A4A09CB08}"/>
                  </a:ext>
                </a:extLst>
              </p:cNvPr>
              <p:cNvSpPr>
                <a:spLocks noGrp="1"/>
              </p:cNvSpPr>
              <p:nvPr>
                <p:ph idx="1"/>
              </p:nvPr>
            </p:nvSpPr>
            <p:spPr>
              <a:xfrm>
                <a:off x="382587" y="1127530"/>
                <a:ext cx="5348721" cy="3846107"/>
              </a:xfrm>
            </p:spPr>
            <p:txBody>
              <a:bodyPr>
                <a:normAutofit/>
              </a:bodyPr>
              <a:lstStyle/>
              <a:p>
                <a:r>
                  <a:rPr lang="en-US" dirty="0">
                    <a:latin typeface="Calibri Light" panose="020F0302020204030204" pitchFamily="34" charset="0"/>
                    <a:cs typeface="Calibri Light" panose="020F0302020204030204" pitchFamily="34" charset="0"/>
                  </a:rPr>
                  <a:t>Our approach to implementing the network inspired by the second architecture from “</a:t>
                </a:r>
                <a:r>
                  <a:rPr lang="en-US" dirty="0" err="1">
                    <a:latin typeface="Calibri Light" panose="020F0302020204030204" pitchFamily="34" charset="0"/>
                    <a:cs typeface="Calibri Light" panose="020F0302020204030204" pitchFamily="34" charset="0"/>
                  </a:rPr>
                  <a:t>KalmanNet</a:t>
                </a:r>
                <a:r>
                  <a:rPr lang="en-US" dirty="0">
                    <a:latin typeface="Calibri Light" panose="020F0302020204030204" pitchFamily="34" charset="0"/>
                    <a:cs typeface="Calibri Light" panose="020F0302020204030204" pitchFamily="34" charset="0"/>
                  </a:rPr>
                  <a:t>”</a:t>
                </a:r>
                <a:endParaRPr lang="he-IL"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The main advantage of this implementation was the possibility to introduce a large number (“n”) of states and measurements for each processing step</a:t>
                </a:r>
              </a:p>
              <a:p>
                <a:r>
                  <a:rPr lang="en-US" dirty="0">
                    <a:latin typeface="Calibri Light" panose="020F0302020204030204" pitchFamily="34" charset="0"/>
                    <a:cs typeface="Calibri Light" panose="020F0302020204030204" pitchFamily="34" charset="0"/>
                  </a:rPr>
                  <a:t>Several “n” values was tested with to optimize the system</a:t>
                </a:r>
              </a:p>
              <a:p>
                <a:r>
                  <a:rPr lang="en-US" dirty="0">
                    <a:latin typeface="Calibri Light" panose="020F0302020204030204" pitchFamily="34" charset="0"/>
                    <a:cs typeface="Calibri Light" panose="020F0302020204030204" pitchFamily="34" charset="0"/>
                  </a:rPr>
                  <a:t>The idea in planning the detailed architecture was that the processing time would be the same as the reference and through intuition and rules of thumb</a:t>
                </a:r>
                <a:endParaRPr lang="en-US" dirty="0"/>
              </a:p>
              <a:p>
                <a14:m>
                  <m:oMath xmlns:m="http://schemas.openxmlformats.org/officeDocument/2006/math">
                    <m:r>
                      <m:rPr>
                        <m:nor/>
                      </m:rPr>
                      <a:rPr lang="en-US" i="0" dirty="0" smtClean="0">
                        <a:latin typeface="Calibri Light" panose="020F0302020204030204" pitchFamily="34" charset="0"/>
                        <a:cs typeface="Calibri Light" panose="020F0302020204030204" pitchFamily="34" charset="0"/>
                      </a:rPr>
                      <m:t>4.6</m:t>
                    </m:r>
                    <m:r>
                      <m:rPr>
                        <m:nor/>
                      </m:rPr>
                      <a:rPr lang="en-US" dirty="0">
                        <a:latin typeface="Calibri Light" panose="020F0302020204030204" pitchFamily="34" charset="0"/>
                        <a:cs typeface="Calibri Light" panose="020F0302020204030204" pitchFamily="34" charset="0"/>
                      </a:rPr>
                      <m:t>·</m:t>
                    </m:r>
                    <m:r>
                      <m:rPr>
                        <m:nor/>
                      </m:rPr>
                      <a:rPr lang="en-US" dirty="0">
                        <a:latin typeface="Calibri Light" panose="020F0302020204030204" pitchFamily="34" charset="0"/>
                        <a:cs typeface="Calibri Light" panose="020F0302020204030204" pitchFamily="34" charset="0"/>
                      </a:rPr>
                      <m:t>103</m:t>
                    </m:r>
                  </m:oMath>
                </a14:m>
                <a:r>
                  <a:rPr lang="en-US" dirty="0">
                    <a:latin typeface="Calibri Light" panose="020F0302020204030204" pitchFamily="34" charset="0"/>
                    <a:cs typeface="Calibri Light" panose="020F0302020204030204" pitchFamily="34" charset="0"/>
                  </a:rPr>
                  <a:t> trainable parameters </a:t>
                </a:r>
              </a:p>
              <a:p>
                <a:endParaRPr lang="en-US" dirty="0"/>
              </a:p>
            </p:txBody>
          </p:sp>
        </mc:Choice>
        <mc:Fallback>
          <p:sp>
            <p:nvSpPr>
              <p:cNvPr id="2" name="Content Placeholder 1">
                <a:extLst>
                  <a:ext uri="{FF2B5EF4-FFF2-40B4-BE49-F238E27FC236}">
                    <a16:creationId xmlns:a16="http://schemas.microsoft.com/office/drawing/2014/main" id="{D3BD11FA-ED87-47B9-91AB-6D1A4A09CB08}"/>
                  </a:ext>
                </a:extLst>
              </p:cNvPr>
              <p:cNvSpPr>
                <a:spLocks noGrp="1" noRot="1" noChangeAspect="1" noMove="1" noResize="1" noEditPoints="1" noAdjustHandles="1" noChangeArrowheads="1" noChangeShapeType="1" noTextEdit="1"/>
              </p:cNvSpPr>
              <p:nvPr>
                <p:ph idx="1"/>
              </p:nvPr>
            </p:nvSpPr>
            <p:spPr>
              <a:xfrm>
                <a:off x="382587" y="1127530"/>
                <a:ext cx="5348721" cy="3846107"/>
              </a:xfrm>
              <a:blipFill>
                <a:blip r:embed="rId3"/>
                <a:stretch>
                  <a:fillRect l="-2509" t="-951" r="-171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85990E-7E9F-4ADB-86C5-785CA9832F24}"/>
              </a:ext>
            </a:extLst>
          </p:cNvPr>
          <p:cNvSpPr>
            <a:spLocks noGrp="1"/>
          </p:cNvSpPr>
          <p:nvPr>
            <p:ph type="title"/>
          </p:nvPr>
        </p:nvSpPr>
        <p:spPr/>
        <p:txBody>
          <a:bodyPr/>
          <a:lstStyle/>
          <a:p>
            <a:r>
              <a:rPr lang="en-US" sz="2800" dirty="0"/>
              <a:t>Our Approach: </a:t>
            </a:r>
            <a:r>
              <a:rPr lang="nl-NL" dirty="0"/>
              <a:t>Transformers Net</a:t>
            </a:r>
            <a:endParaRPr lang="en-US" dirty="0"/>
          </a:p>
        </p:txBody>
      </p:sp>
      <p:grpSp>
        <p:nvGrpSpPr>
          <p:cNvPr id="118" name="Group 117">
            <a:extLst>
              <a:ext uri="{FF2B5EF4-FFF2-40B4-BE49-F238E27FC236}">
                <a16:creationId xmlns:a16="http://schemas.microsoft.com/office/drawing/2014/main" id="{61C29109-F5CF-4587-A9FA-850C82557ED2}"/>
              </a:ext>
            </a:extLst>
          </p:cNvPr>
          <p:cNvGrpSpPr/>
          <p:nvPr/>
        </p:nvGrpSpPr>
        <p:grpSpPr>
          <a:xfrm>
            <a:off x="5796136" y="1239288"/>
            <a:ext cx="2808312" cy="3374069"/>
            <a:chOff x="5652120" y="997880"/>
            <a:chExt cx="2808312" cy="3374069"/>
          </a:xfrm>
        </p:grpSpPr>
        <p:sp>
          <p:nvSpPr>
            <p:cNvPr id="5" name="Rectangle 4">
              <a:extLst>
                <a:ext uri="{FF2B5EF4-FFF2-40B4-BE49-F238E27FC236}">
                  <a16:creationId xmlns:a16="http://schemas.microsoft.com/office/drawing/2014/main" id="{58C85111-AE66-4B58-99C1-7E2EA920A945}"/>
                </a:ext>
              </a:extLst>
            </p:cNvPr>
            <p:cNvSpPr/>
            <p:nvPr/>
          </p:nvSpPr>
          <p:spPr>
            <a:xfrm>
              <a:off x="5940152" y="2381423"/>
              <a:ext cx="1008112" cy="792088"/>
            </a:xfrm>
            <a:prstGeom prst="rect">
              <a:avLst/>
            </a:prstGeom>
            <a:solidFill>
              <a:srgbClr val="D4EF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10000"/>
                    </a:schemeClr>
                  </a:solidFill>
                  <a:latin typeface="Calibri Light" panose="020F0302020204030204" pitchFamily="34" charset="0"/>
                  <a:cs typeface="Calibri Light" panose="020F0302020204030204" pitchFamily="34" charset="0"/>
                </a:rPr>
                <a:t>Encoder</a:t>
              </a:r>
            </a:p>
          </p:txBody>
        </p:sp>
        <p:sp>
          <p:nvSpPr>
            <p:cNvPr id="6" name="Rectangle 5">
              <a:extLst>
                <a:ext uri="{FF2B5EF4-FFF2-40B4-BE49-F238E27FC236}">
                  <a16:creationId xmlns:a16="http://schemas.microsoft.com/office/drawing/2014/main" id="{5D777604-AF7A-48A0-823D-F565425A0089}"/>
                </a:ext>
              </a:extLst>
            </p:cNvPr>
            <p:cNvSpPr/>
            <p:nvPr/>
          </p:nvSpPr>
          <p:spPr>
            <a:xfrm>
              <a:off x="7164288" y="2381423"/>
              <a:ext cx="1008112" cy="792088"/>
            </a:xfrm>
            <a:prstGeom prst="rect">
              <a:avLst/>
            </a:prstGeom>
            <a:solidFill>
              <a:srgbClr val="D4EF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10000"/>
                    </a:schemeClr>
                  </a:solidFill>
                  <a:latin typeface="Calibri Light" panose="020F0302020204030204" pitchFamily="34" charset="0"/>
                  <a:cs typeface="Calibri Light" panose="020F0302020204030204" pitchFamily="34" charset="0"/>
                </a:rPr>
                <a:t>Decoder</a:t>
              </a:r>
            </a:p>
          </p:txBody>
        </p:sp>
        <p:sp>
          <p:nvSpPr>
            <p:cNvPr id="7" name="Trapezoid 6">
              <a:extLst>
                <a:ext uri="{FF2B5EF4-FFF2-40B4-BE49-F238E27FC236}">
                  <a16:creationId xmlns:a16="http://schemas.microsoft.com/office/drawing/2014/main" id="{3EBF9E12-CAD5-4B89-BFB1-5B6A7E780355}"/>
                </a:ext>
              </a:extLst>
            </p:cNvPr>
            <p:cNvSpPr/>
            <p:nvPr/>
          </p:nvSpPr>
          <p:spPr>
            <a:xfrm>
              <a:off x="7128284" y="1596980"/>
              <a:ext cx="1080120" cy="513084"/>
            </a:xfrm>
            <a:prstGeom prst="trapezoid">
              <a:avLst>
                <a:gd name="adj" fmla="val 54444"/>
              </a:avLst>
            </a:prstGeom>
            <a:solidFill>
              <a:srgbClr val="FFFAC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F9FA25C-7019-446B-A049-F1BB7D8EC804}"/>
                </a:ext>
              </a:extLst>
            </p:cNvPr>
            <p:cNvSpPr/>
            <p:nvPr/>
          </p:nvSpPr>
          <p:spPr>
            <a:xfrm>
              <a:off x="7325472" y="1921567"/>
              <a:ext cx="94662" cy="89985"/>
            </a:xfrm>
            <a:prstGeom prst="ellipse">
              <a:avLst/>
            </a:prstGeom>
            <a:solidFill>
              <a:srgbClr val="ABE1F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8B1DCB-14DC-4795-B603-E01D97599747}"/>
                </a:ext>
              </a:extLst>
            </p:cNvPr>
            <p:cNvSpPr/>
            <p:nvPr/>
          </p:nvSpPr>
          <p:spPr>
            <a:xfrm>
              <a:off x="7469488" y="1921567"/>
              <a:ext cx="94662" cy="89985"/>
            </a:xfrm>
            <a:prstGeom prst="ellipse">
              <a:avLst/>
            </a:prstGeom>
            <a:solidFill>
              <a:srgbClr val="ABE1F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24B545E-11E2-4E5A-887E-F6B87253D32F}"/>
                </a:ext>
              </a:extLst>
            </p:cNvPr>
            <p:cNvSpPr/>
            <p:nvPr/>
          </p:nvSpPr>
          <p:spPr>
            <a:xfrm>
              <a:off x="7757520" y="1921567"/>
              <a:ext cx="94662" cy="89985"/>
            </a:xfrm>
            <a:prstGeom prst="ellipse">
              <a:avLst/>
            </a:prstGeom>
            <a:solidFill>
              <a:srgbClr val="ABE1F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8A4B37E-B33E-402E-B1FA-34947E232D2A}"/>
                </a:ext>
              </a:extLst>
            </p:cNvPr>
            <p:cNvSpPr/>
            <p:nvPr/>
          </p:nvSpPr>
          <p:spPr>
            <a:xfrm>
              <a:off x="7901536" y="1921567"/>
              <a:ext cx="94662" cy="89985"/>
            </a:xfrm>
            <a:prstGeom prst="ellipse">
              <a:avLst/>
            </a:prstGeom>
            <a:solidFill>
              <a:srgbClr val="ABE1F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32BAD56-ED92-4C21-89DE-1BB068717413}"/>
                </a:ext>
              </a:extLst>
            </p:cNvPr>
            <p:cNvSpPr/>
            <p:nvPr/>
          </p:nvSpPr>
          <p:spPr>
            <a:xfrm>
              <a:off x="7731066" y="1683439"/>
              <a:ext cx="94662" cy="89985"/>
            </a:xfrm>
            <a:prstGeom prst="ellipse">
              <a:avLst/>
            </a:prstGeom>
            <a:solidFill>
              <a:srgbClr val="FFBFB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5C772C-2EFA-4162-9337-54C2A27F8FE1}"/>
                </a:ext>
              </a:extLst>
            </p:cNvPr>
            <p:cNvSpPr/>
            <p:nvPr/>
          </p:nvSpPr>
          <p:spPr>
            <a:xfrm>
              <a:off x="7502182" y="1683439"/>
              <a:ext cx="94662" cy="89985"/>
            </a:xfrm>
            <a:prstGeom prst="ellipse">
              <a:avLst/>
            </a:prstGeom>
            <a:solidFill>
              <a:srgbClr val="FFBFB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97BB1DD-4B9F-45FB-A2FC-7FAF5F908534}"/>
                </a:ext>
              </a:extLst>
            </p:cNvPr>
            <p:cNvCxnSpPr>
              <a:cxnSpLocks/>
              <a:stCxn id="8" idx="0"/>
              <a:endCxn id="14" idx="4"/>
            </p:cNvCxnSpPr>
            <p:nvPr/>
          </p:nvCxnSpPr>
          <p:spPr>
            <a:xfrm flipV="1">
              <a:off x="7372803" y="1773424"/>
              <a:ext cx="176710"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017582-39CB-462B-AC20-2B7F70EFDC95}"/>
                </a:ext>
              </a:extLst>
            </p:cNvPr>
            <p:cNvCxnSpPr>
              <a:cxnSpLocks/>
              <a:stCxn id="9" idx="0"/>
              <a:endCxn id="13" idx="4"/>
            </p:cNvCxnSpPr>
            <p:nvPr/>
          </p:nvCxnSpPr>
          <p:spPr>
            <a:xfrm flipV="1">
              <a:off x="7516819" y="1773424"/>
              <a:ext cx="261578"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FED34CB-9114-4B04-8DFA-1604EAD12C09}"/>
                </a:ext>
              </a:extLst>
            </p:cNvPr>
            <p:cNvCxnSpPr>
              <a:cxnSpLocks/>
              <a:stCxn id="11" idx="0"/>
              <a:endCxn id="13" idx="4"/>
            </p:cNvCxnSpPr>
            <p:nvPr/>
          </p:nvCxnSpPr>
          <p:spPr>
            <a:xfrm flipH="1" flipV="1">
              <a:off x="7778397" y="1773424"/>
              <a:ext cx="170470"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8C143D-0940-4456-8C09-67168DC83A93}"/>
                </a:ext>
              </a:extLst>
            </p:cNvPr>
            <p:cNvCxnSpPr>
              <a:cxnSpLocks/>
              <a:stCxn id="10" idx="0"/>
              <a:endCxn id="14" idx="4"/>
            </p:cNvCxnSpPr>
            <p:nvPr/>
          </p:nvCxnSpPr>
          <p:spPr>
            <a:xfrm flipH="1" flipV="1">
              <a:off x="7549513" y="1773424"/>
              <a:ext cx="255338"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D7F8BD3-814B-434E-90F0-2A546FCFA504}"/>
                </a:ext>
              </a:extLst>
            </p:cNvPr>
            <p:cNvCxnSpPr>
              <a:cxnSpLocks/>
              <a:stCxn id="8" idx="0"/>
              <a:endCxn id="13" idx="4"/>
            </p:cNvCxnSpPr>
            <p:nvPr/>
          </p:nvCxnSpPr>
          <p:spPr>
            <a:xfrm flipV="1">
              <a:off x="7372803" y="1773424"/>
              <a:ext cx="405594"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12152E8-DBAE-4613-891F-996D8D08A97D}"/>
                </a:ext>
              </a:extLst>
            </p:cNvPr>
            <p:cNvCxnSpPr>
              <a:cxnSpLocks/>
              <a:stCxn id="10" idx="0"/>
              <a:endCxn id="13" idx="4"/>
            </p:cNvCxnSpPr>
            <p:nvPr/>
          </p:nvCxnSpPr>
          <p:spPr>
            <a:xfrm flipH="1" flipV="1">
              <a:off x="7778397" y="1773424"/>
              <a:ext cx="26454"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25F3DB-B6AF-4039-89FF-C0C7F78756FA}"/>
                </a:ext>
              </a:extLst>
            </p:cNvPr>
            <p:cNvCxnSpPr>
              <a:cxnSpLocks/>
              <a:stCxn id="11" idx="0"/>
              <a:endCxn id="14" idx="4"/>
            </p:cNvCxnSpPr>
            <p:nvPr/>
          </p:nvCxnSpPr>
          <p:spPr>
            <a:xfrm flipH="1" flipV="1">
              <a:off x="7549513" y="1773424"/>
              <a:ext cx="399354"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E97D684-7698-47F9-84FD-2A09EB383191}"/>
                </a:ext>
              </a:extLst>
            </p:cNvPr>
            <p:cNvCxnSpPr>
              <a:cxnSpLocks/>
              <a:stCxn id="9" idx="0"/>
              <a:endCxn id="14" idx="4"/>
            </p:cNvCxnSpPr>
            <p:nvPr/>
          </p:nvCxnSpPr>
          <p:spPr>
            <a:xfrm flipV="1">
              <a:off x="7516819" y="1773424"/>
              <a:ext cx="32694"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E2A2C5B-9563-47E8-9C5D-884B75603BA1}"/>
                </a:ext>
              </a:extLst>
            </p:cNvPr>
            <p:cNvCxnSpPr>
              <a:cxnSpLocks/>
              <a:stCxn id="5" idx="3"/>
              <a:endCxn id="6" idx="1"/>
            </p:cNvCxnSpPr>
            <p:nvPr/>
          </p:nvCxnSpPr>
          <p:spPr>
            <a:xfrm>
              <a:off x="6948264" y="2777467"/>
              <a:ext cx="216024" cy="0"/>
            </a:xfrm>
            <a:prstGeom prst="straightConnector1">
              <a:avLst/>
            </a:prstGeom>
            <a:ln w="190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601019C-83A2-4849-883C-54DACEB0F741}"/>
                </a:ext>
              </a:extLst>
            </p:cNvPr>
            <p:cNvCxnSpPr>
              <a:cxnSpLocks/>
            </p:cNvCxnSpPr>
            <p:nvPr/>
          </p:nvCxnSpPr>
          <p:spPr>
            <a:xfrm flipH="1" flipV="1">
              <a:off x="7308304" y="317351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236B1B1-A324-4EF3-A2B8-661657FDC08B}"/>
                </a:ext>
              </a:extLst>
            </p:cNvPr>
            <p:cNvCxnSpPr>
              <a:cxnSpLocks/>
            </p:cNvCxnSpPr>
            <p:nvPr/>
          </p:nvCxnSpPr>
          <p:spPr>
            <a:xfrm flipH="1" flipV="1">
              <a:off x="6798748" y="317351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E9FEA6B-70C4-4B48-A2ED-7EA55A1F2DE7}"/>
                </a:ext>
              </a:extLst>
            </p:cNvPr>
            <p:cNvCxnSpPr>
              <a:cxnSpLocks/>
              <a:stCxn id="6" idx="0"/>
              <a:endCxn id="7" idx="2"/>
            </p:cNvCxnSpPr>
            <p:nvPr/>
          </p:nvCxnSpPr>
          <p:spPr>
            <a:xfrm flipV="1">
              <a:off x="7668344" y="2110064"/>
              <a:ext cx="0" cy="271359"/>
            </a:xfrm>
            <a:prstGeom prst="straightConnector1">
              <a:avLst/>
            </a:prstGeom>
            <a:ln w="190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4D2CEA-8FF0-48FB-A9E2-57555C136264}"/>
                </a:ext>
              </a:extLst>
            </p:cNvPr>
            <p:cNvCxnSpPr>
              <a:cxnSpLocks/>
            </p:cNvCxnSpPr>
            <p:nvPr/>
          </p:nvCxnSpPr>
          <p:spPr>
            <a:xfrm flipH="1" flipV="1">
              <a:off x="6084168" y="317351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66B75A9-47F7-43B9-87F9-6B3524E100A8}"/>
                </a:ext>
              </a:extLst>
            </p:cNvPr>
            <p:cNvCxnSpPr>
              <a:cxnSpLocks/>
            </p:cNvCxnSpPr>
            <p:nvPr/>
          </p:nvCxnSpPr>
          <p:spPr>
            <a:xfrm flipH="1" flipV="1">
              <a:off x="8022884" y="317351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3096197-86A1-4833-ACD3-4D01771B6FFC}"/>
                </a:ext>
              </a:extLst>
            </p:cNvPr>
            <p:cNvCxnSpPr>
              <a:cxnSpLocks/>
              <a:stCxn id="7" idx="0"/>
            </p:cNvCxnSpPr>
            <p:nvPr/>
          </p:nvCxnSpPr>
          <p:spPr>
            <a:xfrm flipV="1">
              <a:off x="7668344" y="1108828"/>
              <a:ext cx="2189" cy="488152"/>
            </a:xfrm>
            <a:prstGeom prst="straightConnector1">
              <a:avLst/>
            </a:prstGeom>
            <a:ln w="190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22C7246-016B-4F9D-A1E2-B57335251F63}"/>
                </a:ext>
              </a:extLst>
            </p:cNvPr>
            <p:cNvSpPr/>
            <p:nvPr/>
          </p:nvSpPr>
          <p:spPr>
            <a:xfrm>
              <a:off x="5652120" y="997880"/>
              <a:ext cx="2808312" cy="337406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67CE1F22-EAEB-4C8E-A7B0-55A64468F178}"/>
                    </a:ext>
                  </a:extLst>
                </p:cNvPr>
                <p:cNvSpPr txBox="1"/>
                <p:nvPr/>
              </p:nvSpPr>
              <p:spPr>
                <a:xfrm>
                  <a:off x="7687821" y="1125490"/>
                  <a:ext cx="28411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solidFill>
                                  <a:schemeClr val="accent5">
                                    <a:lumMod val="10000"/>
                                  </a:schemeClr>
                                </a:solidFill>
                                <a:latin typeface="Cambria Math" panose="02040503050406030204" pitchFamily="18" charset="0"/>
                              </a:rPr>
                            </m:ctrlPr>
                          </m:sSubPr>
                          <m:e>
                            <m:r>
                              <a:rPr lang="en-US" sz="1400" b="0" i="1" smtClean="0">
                                <a:solidFill>
                                  <a:schemeClr val="accent5">
                                    <a:lumMod val="10000"/>
                                  </a:schemeClr>
                                </a:solidFill>
                                <a:latin typeface="Cambria Math" panose="02040503050406030204" pitchFamily="18" charset="0"/>
                              </a:rPr>
                              <m:t>𝐾</m:t>
                            </m:r>
                          </m:e>
                          <m:sub>
                            <m:r>
                              <a:rPr lang="en-US" sz="1400" b="0" i="1" smtClean="0">
                                <a:solidFill>
                                  <a:schemeClr val="accent5">
                                    <a:lumMod val="10000"/>
                                  </a:schemeClr>
                                </a:solidFill>
                                <a:latin typeface="Cambria Math" panose="02040503050406030204" pitchFamily="18" charset="0"/>
                              </a:rPr>
                              <m:t>𝑡</m:t>
                            </m:r>
                          </m:sub>
                        </m:sSub>
                      </m:oMath>
                    </m:oMathPara>
                  </a14:m>
                  <a:endParaRPr lang="en-US" sz="1400" dirty="0">
                    <a:solidFill>
                      <a:schemeClr val="accent5">
                        <a:lumMod val="10000"/>
                      </a:schemeClr>
                    </a:solidFill>
                  </a:endParaRPr>
                </a:p>
              </p:txBody>
            </p:sp>
          </mc:Choice>
          <mc:Fallback>
            <p:sp>
              <p:nvSpPr>
                <p:cNvPr id="57" name="TextBox 56">
                  <a:extLst>
                    <a:ext uri="{FF2B5EF4-FFF2-40B4-BE49-F238E27FC236}">
                      <a16:creationId xmlns:a16="http://schemas.microsoft.com/office/drawing/2014/main" id="{67CE1F22-EAEB-4C8E-A7B0-55A64468F178}"/>
                    </a:ext>
                  </a:extLst>
                </p:cNvPr>
                <p:cNvSpPr txBox="1">
                  <a:spLocks noRot="1" noChangeAspect="1" noMove="1" noResize="1" noEditPoints="1" noAdjustHandles="1" noChangeArrowheads="1" noChangeShapeType="1" noTextEdit="1"/>
                </p:cNvSpPr>
                <p:nvPr/>
              </p:nvSpPr>
              <p:spPr>
                <a:xfrm>
                  <a:off x="7687821" y="1125490"/>
                  <a:ext cx="284117" cy="215444"/>
                </a:xfrm>
                <a:prstGeom prst="rect">
                  <a:avLst/>
                </a:prstGeom>
                <a:blipFill>
                  <a:blip r:embed="rId4"/>
                  <a:stretch>
                    <a:fillRect l="-2174" b="-11111"/>
                  </a:stretch>
                </a:blipFill>
              </p:spPr>
              <p:txBody>
                <a:bodyPr/>
                <a:lstStyle/>
                <a:p>
                  <a:r>
                    <a:rPr lang="en-US">
                      <a:noFill/>
                    </a:rPr>
                    <a:t> </a:t>
                  </a:r>
                </a:p>
              </p:txBody>
            </p:sp>
          </mc:Fallback>
        </mc:AlternateContent>
        <p:sp>
          <p:nvSpPr>
            <p:cNvPr id="81" name="Oval 80">
              <a:extLst>
                <a:ext uri="{FF2B5EF4-FFF2-40B4-BE49-F238E27FC236}">
                  <a16:creationId xmlns:a16="http://schemas.microsoft.com/office/drawing/2014/main" id="{59E4FC17-E780-4437-8C9F-326C2A557377}"/>
                </a:ext>
              </a:extLst>
            </p:cNvPr>
            <p:cNvSpPr/>
            <p:nvPr/>
          </p:nvSpPr>
          <p:spPr>
            <a:xfrm>
              <a:off x="7613504" y="1921567"/>
              <a:ext cx="94662" cy="89985"/>
            </a:xfrm>
            <a:prstGeom prst="ellipse">
              <a:avLst/>
            </a:prstGeom>
            <a:solidFill>
              <a:srgbClr val="ABE1F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13913BF7-904D-4D23-AC40-7FDF2BEF95C8}"/>
                </a:ext>
              </a:extLst>
            </p:cNvPr>
            <p:cNvCxnSpPr>
              <a:cxnSpLocks/>
              <a:stCxn id="81" idx="0"/>
              <a:endCxn id="13" idx="4"/>
            </p:cNvCxnSpPr>
            <p:nvPr/>
          </p:nvCxnSpPr>
          <p:spPr>
            <a:xfrm flipV="1">
              <a:off x="7660835" y="1773424"/>
              <a:ext cx="117562"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A7C222F-E2B7-42BB-A308-0A5A6D4885C4}"/>
                </a:ext>
              </a:extLst>
            </p:cNvPr>
            <p:cNvCxnSpPr>
              <a:cxnSpLocks/>
              <a:stCxn id="81" idx="0"/>
              <a:endCxn id="14" idx="4"/>
            </p:cNvCxnSpPr>
            <p:nvPr/>
          </p:nvCxnSpPr>
          <p:spPr>
            <a:xfrm flipH="1" flipV="1">
              <a:off x="7549513" y="1773424"/>
              <a:ext cx="111322" cy="14814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4B070C9-2DCC-4403-B0CB-7BDB1578E6D0}"/>
                </a:ext>
              </a:extLst>
            </p:cNvPr>
            <p:cNvCxnSpPr>
              <a:cxnSpLocks/>
            </p:cNvCxnSpPr>
            <p:nvPr/>
          </p:nvCxnSpPr>
          <p:spPr>
            <a:xfrm flipH="1" flipV="1">
              <a:off x="6256296" y="317351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A4234F6-C2D1-45B6-A87E-D7F5508B1E5D}"/>
                </a:ext>
              </a:extLst>
            </p:cNvPr>
            <p:cNvCxnSpPr>
              <a:cxnSpLocks/>
            </p:cNvCxnSpPr>
            <p:nvPr/>
          </p:nvCxnSpPr>
          <p:spPr>
            <a:xfrm flipH="1" flipV="1">
              <a:off x="6441458" y="317351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06C1FD8-D545-4333-96CA-3CE382E0C636}"/>
                </a:ext>
              </a:extLst>
            </p:cNvPr>
            <p:cNvSpPr/>
            <p:nvPr/>
          </p:nvSpPr>
          <p:spPr>
            <a:xfrm>
              <a:off x="6517066" y="3423820"/>
              <a:ext cx="27432" cy="27432"/>
            </a:xfrm>
            <a:prstGeom prst="ellipse">
              <a:avLst/>
            </a:prstGeom>
            <a:solidFill>
              <a:schemeClr val="accent5">
                <a:lumMod val="10000"/>
              </a:schemeClr>
            </a:solidFill>
            <a:ln w="3175">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7A1E3F2-FC64-44E3-8919-E79569998FBC}"/>
                </a:ext>
              </a:extLst>
            </p:cNvPr>
            <p:cNvSpPr/>
            <p:nvPr/>
          </p:nvSpPr>
          <p:spPr>
            <a:xfrm>
              <a:off x="6612904" y="3423820"/>
              <a:ext cx="27432" cy="27432"/>
            </a:xfrm>
            <a:prstGeom prst="ellipse">
              <a:avLst/>
            </a:prstGeom>
            <a:solidFill>
              <a:schemeClr val="accent5">
                <a:lumMod val="10000"/>
              </a:schemeClr>
            </a:solidFill>
            <a:ln w="3175">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BDA5A8D-8F4D-4D97-BF96-10AFB872460A}"/>
                </a:ext>
              </a:extLst>
            </p:cNvPr>
            <p:cNvSpPr/>
            <p:nvPr/>
          </p:nvSpPr>
          <p:spPr>
            <a:xfrm>
              <a:off x="6711907" y="3423820"/>
              <a:ext cx="27432" cy="27432"/>
            </a:xfrm>
            <a:prstGeom prst="ellipse">
              <a:avLst/>
            </a:prstGeom>
            <a:solidFill>
              <a:schemeClr val="accent5">
                <a:lumMod val="10000"/>
              </a:schemeClr>
            </a:solidFill>
            <a:ln w="3175">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19BBFDFF-22C5-40BD-9A89-4E43280C834E}"/>
                </a:ext>
              </a:extLst>
            </p:cNvPr>
            <p:cNvCxnSpPr>
              <a:cxnSpLocks/>
            </p:cNvCxnSpPr>
            <p:nvPr/>
          </p:nvCxnSpPr>
          <p:spPr>
            <a:xfrm flipH="1" flipV="1">
              <a:off x="7479363" y="316950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5F67F3C-E869-47BB-82B4-EA0A4BB77724}"/>
                </a:ext>
              </a:extLst>
            </p:cNvPr>
            <p:cNvCxnSpPr>
              <a:cxnSpLocks/>
            </p:cNvCxnSpPr>
            <p:nvPr/>
          </p:nvCxnSpPr>
          <p:spPr>
            <a:xfrm flipH="1" flipV="1">
              <a:off x="7664525" y="3169501"/>
              <a:ext cx="5500" cy="500618"/>
            </a:xfrm>
            <a:prstGeom prst="straightConnector1">
              <a:avLst/>
            </a:prstGeom>
            <a:ln w="19050">
              <a:solidFill>
                <a:schemeClr val="accent5">
                  <a:lumMod val="10000"/>
                </a:schemeClr>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DF100CAF-1D9F-470C-AE8E-CB3000DADF45}"/>
                </a:ext>
              </a:extLst>
            </p:cNvPr>
            <p:cNvSpPr/>
            <p:nvPr/>
          </p:nvSpPr>
          <p:spPr>
            <a:xfrm>
              <a:off x="7742646" y="3417438"/>
              <a:ext cx="27432" cy="27432"/>
            </a:xfrm>
            <a:prstGeom prst="ellipse">
              <a:avLst/>
            </a:prstGeom>
            <a:solidFill>
              <a:schemeClr val="accent5">
                <a:lumMod val="10000"/>
              </a:schemeClr>
            </a:solidFill>
            <a:ln w="3175">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3E49C2B7-10C0-4FBC-8AF4-C18365547326}"/>
                </a:ext>
              </a:extLst>
            </p:cNvPr>
            <p:cNvSpPr/>
            <p:nvPr/>
          </p:nvSpPr>
          <p:spPr>
            <a:xfrm>
              <a:off x="7838484" y="3417438"/>
              <a:ext cx="27432" cy="27432"/>
            </a:xfrm>
            <a:prstGeom prst="ellipse">
              <a:avLst/>
            </a:prstGeom>
            <a:solidFill>
              <a:schemeClr val="accent5">
                <a:lumMod val="10000"/>
              </a:schemeClr>
            </a:solidFill>
            <a:ln w="3175">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CC69A53-77B5-47F3-8FD2-BC7FB1AAE1DD}"/>
                </a:ext>
              </a:extLst>
            </p:cNvPr>
            <p:cNvSpPr/>
            <p:nvPr/>
          </p:nvSpPr>
          <p:spPr>
            <a:xfrm>
              <a:off x="7937487" y="3417438"/>
              <a:ext cx="27432" cy="27432"/>
            </a:xfrm>
            <a:prstGeom prst="ellipse">
              <a:avLst/>
            </a:prstGeom>
            <a:solidFill>
              <a:schemeClr val="accent5">
                <a:lumMod val="10000"/>
              </a:schemeClr>
            </a:solidFill>
            <a:ln w="3175">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5A7DFCA4-2C59-42BB-98D4-AD65857968A7}"/>
                    </a:ext>
                  </a:extLst>
                </p:cNvPr>
                <p:cNvSpPr txBox="1"/>
                <p:nvPr/>
              </p:nvSpPr>
              <p:spPr>
                <a:xfrm>
                  <a:off x="5781228" y="3778686"/>
                  <a:ext cx="530081" cy="3485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
                                    <m:sSubPr>
                                      <m:ctrlPr>
                                        <a:rPr lang="en-US" sz="1200" i="1">
                                          <a:solidFill>
                                            <a:schemeClr val="accent5">
                                              <a:lumMod val="10000"/>
                                            </a:schemeClr>
                                          </a:solidFill>
                                          <a:latin typeface="Cambria Math" panose="02040503050406030204" pitchFamily="18" charset="0"/>
                                        </a:rPr>
                                      </m:ctrlPr>
                                    </m:sSubPr>
                                    <m:e>
                                      <m:r>
                                        <a:rPr lang="en-US" sz="1200" i="1">
                                          <a:solidFill>
                                            <a:schemeClr val="accent5">
                                              <a:lumMod val="10000"/>
                                            </a:schemeClr>
                                          </a:solidFill>
                                          <a:latin typeface="Cambria Math" panose="02040503050406030204" pitchFamily="18" charset="0"/>
                                          <a:ea typeface="Cambria Math" panose="02040503050406030204" pitchFamily="18" charset="0"/>
                                        </a:rPr>
                                        <m:t>∆</m:t>
                                      </m:r>
                                      <m:acc>
                                        <m:accPr>
                                          <m:chr m:val="̂"/>
                                          <m:ctrlPr>
                                            <a:rPr lang="en-US" sz="1200" i="1">
                                              <a:solidFill>
                                                <a:schemeClr val="accent5">
                                                  <a:lumMod val="10000"/>
                                                </a:schemeClr>
                                              </a:solidFill>
                                              <a:latin typeface="Cambria Math" panose="02040503050406030204" pitchFamily="18" charset="0"/>
                                              <a:ea typeface="Cambria Math" panose="02040503050406030204" pitchFamily="18" charset="0"/>
                                            </a:rPr>
                                          </m:ctrlPr>
                                        </m:accPr>
                                        <m:e>
                                          <m:r>
                                            <a:rPr lang="en-US" sz="1200" i="1">
                                              <a:solidFill>
                                                <a:schemeClr val="accent5">
                                                  <a:lumMod val="10000"/>
                                                </a:schemeClr>
                                              </a:solidFill>
                                              <a:latin typeface="Cambria Math" panose="02040503050406030204" pitchFamily="18" charset="0"/>
                                              <a:ea typeface="Cambria Math" panose="02040503050406030204" pitchFamily="18" charset="0"/>
                                            </a:rPr>
                                            <m:t>𝑥</m:t>
                                          </m:r>
                                        </m:e>
                                      </m:acc>
                                    </m:e>
                                    <m:sub>
                                      <m:r>
                                        <a:rPr lang="en-US" sz="1200" i="1">
                                          <a:solidFill>
                                            <a:schemeClr val="accent5">
                                              <a:lumMod val="10000"/>
                                            </a:schemeClr>
                                          </a:solidFill>
                                          <a:latin typeface="Cambria Math" panose="02040503050406030204" pitchFamily="18" charset="0"/>
                                        </a:rPr>
                                        <m:t>𝑡</m:t>
                                      </m:r>
                                      <m:r>
                                        <a:rPr lang="en-US" sz="1200" i="1">
                                          <a:solidFill>
                                            <a:schemeClr val="accent5">
                                              <a:lumMod val="10000"/>
                                            </a:schemeClr>
                                          </a:solidFill>
                                          <a:latin typeface="Cambria Math" panose="02040503050406030204" pitchFamily="18" charset="0"/>
                                        </a:rPr>
                                        <m:t>−</m:t>
                                      </m:r>
                                      <m:r>
                                        <a:rPr lang="en-US" sz="1200" i="1">
                                          <a:solidFill>
                                            <a:schemeClr val="accent5">
                                              <a:lumMod val="10000"/>
                                            </a:schemeClr>
                                          </a:solidFill>
                                          <a:latin typeface="Cambria Math" panose="02040503050406030204" pitchFamily="18" charset="0"/>
                                        </a:rPr>
                                        <m:t>1</m:t>
                                      </m:r>
                                    </m:sub>
                                  </m:sSub>
                                </m:e>
                              </m:mr>
                              <m:mr>
                                <m:e>
                                  <m:sSub>
                                    <m:sSubPr>
                                      <m:ctrlPr>
                                        <a:rPr lang="en-US" sz="1200" i="1">
                                          <a:solidFill>
                                            <a:schemeClr val="accent5">
                                              <a:lumMod val="10000"/>
                                            </a:schemeClr>
                                          </a:solidFill>
                                          <a:latin typeface="Cambria Math" panose="02040503050406030204" pitchFamily="18" charset="0"/>
                                        </a:rPr>
                                      </m:ctrlPr>
                                    </m:sSubPr>
                                    <m:e>
                                      <m:r>
                                        <a:rPr lang="en-US" sz="1200" i="1">
                                          <a:solidFill>
                                            <a:schemeClr val="accent5">
                                              <a:lumMod val="10000"/>
                                            </a:schemeClr>
                                          </a:solidFill>
                                          <a:latin typeface="Cambria Math" panose="02040503050406030204" pitchFamily="18" charset="0"/>
                                          <a:ea typeface="Cambria Math" panose="02040503050406030204" pitchFamily="18" charset="0"/>
                                        </a:rPr>
                                        <m:t>∆</m:t>
                                      </m:r>
                                      <m:acc>
                                        <m:accPr>
                                          <m:chr m:val="̃"/>
                                          <m:ctrlPr>
                                            <a:rPr lang="en-US" sz="1200" i="1">
                                              <a:solidFill>
                                                <a:schemeClr val="accent5">
                                                  <a:lumMod val="10000"/>
                                                </a:schemeClr>
                                              </a:solidFill>
                                              <a:latin typeface="Cambria Math" panose="02040503050406030204" pitchFamily="18" charset="0"/>
                                              <a:ea typeface="Cambria Math" panose="02040503050406030204" pitchFamily="18" charset="0"/>
                                            </a:rPr>
                                          </m:ctrlPr>
                                        </m:accPr>
                                        <m:e>
                                          <m:r>
                                            <a:rPr lang="en-US" sz="1200" i="1">
                                              <a:solidFill>
                                                <a:schemeClr val="accent5">
                                                  <a:lumMod val="10000"/>
                                                </a:schemeClr>
                                              </a:solidFill>
                                              <a:latin typeface="Cambria Math" panose="02040503050406030204" pitchFamily="18" charset="0"/>
                                              <a:ea typeface="Cambria Math" panose="02040503050406030204" pitchFamily="18" charset="0"/>
                                            </a:rPr>
                                            <m:t>𝑥</m:t>
                                          </m:r>
                                        </m:e>
                                      </m:acc>
                                    </m:e>
                                    <m:sub>
                                      <m:r>
                                        <a:rPr lang="en-US" sz="1200" i="1">
                                          <a:solidFill>
                                            <a:schemeClr val="accent5">
                                              <a:lumMod val="10000"/>
                                            </a:schemeClr>
                                          </a:solidFill>
                                          <a:latin typeface="Cambria Math" panose="02040503050406030204" pitchFamily="18" charset="0"/>
                                        </a:rPr>
                                        <m:t>𝑡</m:t>
                                      </m:r>
                                      <m:r>
                                        <a:rPr lang="en-US" sz="1200" i="1">
                                          <a:solidFill>
                                            <a:schemeClr val="accent5">
                                              <a:lumMod val="10000"/>
                                            </a:schemeClr>
                                          </a:solidFill>
                                          <a:latin typeface="Cambria Math" panose="02040503050406030204" pitchFamily="18" charset="0"/>
                                        </a:rPr>
                                        <m:t>−</m:t>
                                      </m:r>
                                      <m:r>
                                        <a:rPr lang="en-US" sz="1200" i="1">
                                          <a:solidFill>
                                            <a:schemeClr val="accent5">
                                              <a:lumMod val="10000"/>
                                            </a:schemeClr>
                                          </a:solidFill>
                                          <a:latin typeface="Cambria Math" panose="02040503050406030204" pitchFamily="18" charset="0"/>
                                        </a:rPr>
                                        <m:t>1</m:t>
                                      </m:r>
                                    </m:sub>
                                  </m:sSub>
                                </m:e>
                              </m:mr>
                            </m:m>
                          </m:e>
                        </m:d>
                      </m:oMath>
                    </m:oMathPara>
                  </a14:m>
                  <a:endParaRPr lang="en-US" sz="1200" dirty="0"/>
                </a:p>
              </p:txBody>
            </p:sp>
          </mc:Choice>
          <mc:Fallback>
            <p:sp>
              <p:nvSpPr>
                <p:cNvPr id="113" name="TextBox 112">
                  <a:extLst>
                    <a:ext uri="{FF2B5EF4-FFF2-40B4-BE49-F238E27FC236}">
                      <a16:creationId xmlns:a16="http://schemas.microsoft.com/office/drawing/2014/main" id="{5A7DFCA4-2C59-42BB-98D4-AD65857968A7}"/>
                    </a:ext>
                  </a:extLst>
                </p:cNvPr>
                <p:cNvSpPr txBox="1">
                  <a:spLocks noRot="1" noChangeAspect="1" noMove="1" noResize="1" noEditPoints="1" noAdjustHandles="1" noChangeArrowheads="1" noChangeShapeType="1" noTextEdit="1"/>
                </p:cNvSpPr>
                <p:nvPr/>
              </p:nvSpPr>
              <p:spPr>
                <a:xfrm>
                  <a:off x="5781228" y="3778686"/>
                  <a:ext cx="530081" cy="348557"/>
                </a:xfrm>
                <a:prstGeom prst="rect">
                  <a:avLst/>
                </a:prstGeom>
                <a:blipFill>
                  <a:blip r:embed="rId5"/>
                  <a:stretch>
                    <a:fillRect t="-15517"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DBBE6559-A9F0-41EC-99F0-898E415EC646}"/>
                    </a:ext>
                  </a:extLst>
                </p:cNvPr>
                <p:cNvSpPr txBox="1"/>
                <p:nvPr/>
              </p:nvSpPr>
              <p:spPr>
                <a:xfrm>
                  <a:off x="6552260" y="3788225"/>
                  <a:ext cx="540020" cy="34868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
                                    <m:sSubPr>
                                      <m:ctrlPr>
                                        <a:rPr lang="en-US" sz="1200" i="1">
                                          <a:solidFill>
                                            <a:schemeClr val="accent5">
                                              <a:lumMod val="10000"/>
                                            </a:schemeClr>
                                          </a:solidFill>
                                          <a:latin typeface="Cambria Math" panose="02040503050406030204" pitchFamily="18" charset="0"/>
                                        </a:rPr>
                                      </m:ctrlPr>
                                    </m:sSubPr>
                                    <m:e>
                                      <m:r>
                                        <a:rPr lang="en-US" sz="1200" i="1">
                                          <a:solidFill>
                                            <a:schemeClr val="accent5">
                                              <a:lumMod val="10000"/>
                                            </a:schemeClr>
                                          </a:solidFill>
                                          <a:latin typeface="Cambria Math" panose="02040503050406030204" pitchFamily="18" charset="0"/>
                                          <a:ea typeface="Cambria Math" panose="02040503050406030204" pitchFamily="18" charset="0"/>
                                        </a:rPr>
                                        <m:t>∆</m:t>
                                      </m:r>
                                      <m:acc>
                                        <m:accPr>
                                          <m:chr m:val="̂"/>
                                          <m:ctrlPr>
                                            <a:rPr lang="en-US" sz="1200" i="1">
                                              <a:solidFill>
                                                <a:schemeClr val="accent5">
                                                  <a:lumMod val="10000"/>
                                                </a:schemeClr>
                                              </a:solidFill>
                                              <a:latin typeface="Cambria Math" panose="02040503050406030204" pitchFamily="18" charset="0"/>
                                              <a:ea typeface="Cambria Math" panose="02040503050406030204" pitchFamily="18" charset="0"/>
                                            </a:rPr>
                                          </m:ctrlPr>
                                        </m:accPr>
                                        <m:e>
                                          <m:r>
                                            <a:rPr lang="en-US" sz="1200" i="1">
                                              <a:solidFill>
                                                <a:schemeClr val="accent5">
                                                  <a:lumMod val="10000"/>
                                                </a:schemeClr>
                                              </a:solidFill>
                                              <a:latin typeface="Cambria Math" panose="02040503050406030204" pitchFamily="18" charset="0"/>
                                              <a:ea typeface="Cambria Math" panose="02040503050406030204" pitchFamily="18" charset="0"/>
                                            </a:rPr>
                                            <m:t>𝑥</m:t>
                                          </m:r>
                                        </m:e>
                                      </m:acc>
                                    </m:e>
                                    <m:sub>
                                      <m:r>
                                        <a:rPr lang="en-US" sz="1200" i="1">
                                          <a:solidFill>
                                            <a:schemeClr val="accent5">
                                              <a:lumMod val="10000"/>
                                            </a:schemeClr>
                                          </a:solidFill>
                                          <a:latin typeface="Cambria Math" panose="02040503050406030204" pitchFamily="18" charset="0"/>
                                        </a:rPr>
                                        <m:t>𝑡</m:t>
                                      </m:r>
                                      <m:r>
                                        <a:rPr lang="en-US" sz="1200" i="1">
                                          <a:solidFill>
                                            <a:schemeClr val="accent5">
                                              <a:lumMod val="10000"/>
                                            </a:schemeClr>
                                          </a:solidFill>
                                          <a:latin typeface="Cambria Math" panose="02040503050406030204" pitchFamily="18" charset="0"/>
                                        </a:rPr>
                                        <m:t>−</m:t>
                                      </m:r>
                                      <m:r>
                                        <a:rPr lang="en-US" sz="1200" b="0" i="1" smtClean="0">
                                          <a:solidFill>
                                            <a:schemeClr val="accent5">
                                              <a:lumMod val="10000"/>
                                            </a:schemeClr>
                                          </a:solidFill>
                                          <a:latin typeface="Cambria Math" panose="02040503050406030204" pitchFamily="18" charset="0"/>
                                        </a:rPr>
                                        <m:t>𝑛</m:t>
                                      </m:r>
                                    </m:sub>
                                  </m:sSub>
                                </m:e>
                              </m:mr>
                              <m:mr>
                                <m:e>
                                  <m:sSub>
                                    <m:sSubPr>
                                      <m:ctrlPr>
                                        <a:rPr lang="en-US" sz="1200" i="1">
                                          <a:solidFill>
                                            <a:schemeClr val="accent5">
                                              <a:lumMod val="10000"/>
                                            </a:schemeClr>
                                          </a:solidFill>
                                          <a:latin typeface="Cambria Math" panose="02040503050406030204" pitchFamily="18" charset="0"/>
                                        </a:rPr>
                                      </m:ctrlPr>
                                    </m:sSubPr>
                                    <m:e>
                                      <m:r>
                                        <a:rPr lang="en-US" sz="1200" i="1">
                                          <a:solidFill>
                                            <a:schemeClr val="accent5">
                                              <a:lumMod val="10000"/>
                                            </a:schemeClr>
                                          </a:solidFill>
                                          <a:latin typeface="Cambria Math" panose="02040503050406030204" pitchFamily="18" charset="0"/>
                                          <a:ea typeface="Cambria Math" panose="02040503050406030204" pitchFamily="18" charset="0"/>
                                        </a:rPr>
                                        <m:t>∆</m:t>
                                      </m:r>
                                      <m:acc>
                                        <m:accPr>
                                          <m:chr m:val="̃"/>
                                          <m:ctrlPr>
                                            <a:rPr lang="en-US" sz="1200" i="1">
                                              <a:solidFill>
                                                <a:schemeClr val="accent5">
                                                  <a:lumMod val="10000"/>
                                                </a:schemeClr>
                                              </a:solidFill>
                                              <a:latin typeface="Cambria Math" panose="02040503050406030204" pitchFamily="18" charset="0"/>
                                              <a:ea typeface="Cambria Math" panose="02040503050406030204" pitchFamily="18" charset="0"/>
                                            </a:rPr>
                                          </m:ctrlPr>
                                        </m:accPr>
                                        <m:e>
                                          <m:r>
                                            <a:rPr lang="en-US" sz="1200" i="1">
                                              <a:solidFill>
                                                <a:schemeClr val="accent5">
                                                  <a:lumMod val="10000"/>
                                                </a:schemeClr>
                                              </a:solidFill>
                                              <a:latin typeface="Cambria Math" panose="02040503050406030204" pitchFamily="18" charset="0"/>
                                              <a:ea typeface="Cambria Math" panose="02040503050406030204" pitchFamily="18" charset="0"/>
                                            </a:rPr>
                                            <m:t>𝑥</m:t>
                                          </m:r>
                                        </m:e>
                                      </m:acc>
                                    </m:e>
                                    <m:sub>
                                      <m:r>
                                        <a:rPr lang="en-US" sz="1200" i="1">
                                          <a:solidFill>
                                            <a:schemeClr val="accent5">
                                              <a:lumMod val="10000"/>
                                            </a:schemeClr>
                                          </a:solidFill>
                                          <a:latin typeface="Cambria Math" panose="02040503050406030204" pitchFamily="18" charset="0"/>
                                        </a:rPr>
                                        <m:t>𝑡</m:t>
                                      </m:r>
                                      <m:r>
                                        <a:rPr lang="en-US" sz="1200" i="1">
                                          <a:solidFill>
                                            <a:schemeClr val="accent5">
                                              <a:lumMod val="10000"/>
                                            </a:schemeClr>
                                          </a:solidFill>
                                          <a:latin typeface="Cambria Math" panose="02040503050406030204" pitchFamily="18" charset="0"/>
                                        </a:rPr>
                                        <m:t>−</m:t>
                                      </m:r>
                                      <m:r>
                                        <a:rPr lang="en-US" sz="1200" b="0" i="1" smtClean="0">
                                          <a:solidFill>
                                            <a:schemeClr val="accent5">
                                              <a:lumMod val="10000"/>
                                            </a:schemeClr>
                                          </a:solidFill>
                                          <a:latin typeface="Cambria Math" panose="02040503050406030204" pitchFamily="18" charset="0"/>
                                        </a:rPr>
                                        <m:t>𝑛</m:t>
                                      </m:r>
                                    </m:sub>
                                  </m:sSub>
                                </m:e>
                              </m:mr>
                            </m:m>
                          </m:e>
                        </m:d>
                      </m:oMath>
                    </m:oMathPara>
                  </a14:m>
                  <a:endParaRPr lang="en-US" sz="1200" dirty="0"/>
                </a:p>
              </p:txBody>
            </p:sp>
          </mc:Choice>
          <mc:Fallback>
            <p:sp>
              <p:nvSpPr>
                <p:cNvPr id="115" name="TextBox 114">
                  <a:extLst>
                    <a:ext uri="{FF2B5EF4-FFF2-40B4-BE49-F238E27FC236}">
                      <a16:creationId xmlns:a16="http://schemas.microsoft.com/office/drawing/2014/main" id="{DBBE6559-A9F0-41EC-99F0-898E415EC646}"/>
                    </a:ext>
                  </a:extLst>
                </p:cNvPr>
                <p:cNvSpPr txBox="1">
                  <a:spLocks noRot="1" noChangeAspect="1" noMove="1" noResize="1" noEditPoints="1" noAdjustHandles="1" noChangeArrowheads="1" noChangeShapeType="1" noTextEdit="1"/>
                </p:cNvSpPr>
                <p:nvPr/>
              </p:nvSpPr>
              <p:spPr>
                <a:xfrm>
                  <a:off x="6552260" y="3788225"/>
                  <a:ext cx="540020" cy="348685"/>
                </a:xfrm>
                <a:prstGeom prst="rect">
                  <a:avLst/>
                </a:prstGeom>
                <a:blipFill>
                  <a:blip r:embed="rId6"/>
                  <a:stretch>
                    <a:fillRect t="-15789"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B7482740-6B6B-4E43-A954-52C67A110E3F}"/>
                    </a:ext>
                  </a:extLst>
                </p:cNvPr>
                <p:cNvSpPr txBox="1"/>
                <p:nvPr/>
              </p:nvSpPr>
              <p:spPr>
                <a:xfrm>
                  <a:off x="7163588" y="3814337"/>
                  <a:ext cx="288732" cy="3129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
                                    <m:sSubPr>
                                      <m:ctrlPr>
                                        <a:rPr lang="en-US" sz="1200" i="1">
                                          <a:solidFill>
                                            <a:schemeClr val="accent5">
                                              <a:lumMod val="10000"/>
                                            </a:schemeClr>
                                          </a:solidFill>
                                          <a:latin typeface="Cambria Math" panose="02040503050406030204" pitchFamily="18" charset="0"/>
                                        </a:rPr>
                                      </m:ctrlPr>
                                    </m:sSubPr>
                                    <m:e>
                                      <m:r>
                                        <a:rPr lang="en-US" sz="1200" i="1">
                                          <a:solidFill>
                                            <a:schemeClr val="accent5">
                                              <a:lumMod val="10000"/>
                                            </a:schemeClr>
                                          </a:solidFill>
                                          <a:latin typeface="Cambria Math" panose="02040503050406030204" pitchFamily="18" charset="0"/>
                                          <a:ea typeface="Cambria Math" panose="02040503050406030204" pitchFamily="18" charset="0"/>
                                        </a:rPr>
                                        <m:t>𝑦</m:t>
                                      </m:r>
                                    </m:e>
                                    <m:sub>
                                      <m:r>
                                        <a:rPr lang="en-US" sz="1200" i="1">
                                          <a:solidFill>
                                            <a:schemeClr val="accent5">
                                              <a:lumMod val="10000"/>
                                            </a:schemeClr>
                                          </a:solidFill>
                                          <a:latin typeface="Cambria Math" panose="02040503050406030204" pitchFamily="18" charset="0"/>
                                        </a:rPr>
                                        <m:t>𝑡</m:t>
                                      </m:r>
                                    </m:sub>
                                  </m:sSub>
                                </m:e>
                              </m:mr>
                              <m:mr>
                                <m:e>
                                  <m:sSub>
                                    <m:sSubPr>
                                      <m:ctrlPr>
                                        <a:rPr lang="en-US" sz="1200" i="1">
                                          <a:solidFill>
                                            <a:schemeClr val="accent5">
                                              <a:lumMod val="10000"/>
                                            </a:schemeClr>
                                          </a:solidFill>
                                          <a:latin typeface="Cambria Math" panose="02040503050406030204" pitchFamily="18" charset="0"/>
                                        </a:rPr>
                                      </m:ctrlPr>
                                    </m:sSubPr>
                                    <m:e>
                                      <m:acc>
                                        <m:accPr>
                                          <m:chr m:val="̃"/>
                                          <m:ctrlPr>
                                            <a:rPr lang="en-US" sz="1200" i="1">
                                              <a:solidFill>
                                                <a:schemeClr val="accent5">
                                                  <a:lumMod val="10000"/>
                                                </a:schemeClr>
                                              </a:solidFill>
                                              <a:latin typeface="Cambria Math" panose="02040503050406030204" pitchFamily="18" charset="0"/>
                                              <a:ea typeface="Cambria Math" panose="02040503050406030204" pitchFamily="18" charset="0"/>
                                            </a:rPr>
                                          </m:ctrlPr>
                                        </m:accPr>
                                        <m:e>
                                          <m:r>
                                            <a:rPr lang="en-US" sz="1200" i="1">
                                              <a:solidFill>
                                                <a:schemeClr val="accent5">
                                                  <a:lumMod val="10000"/>
                                                </a:schemeClr>
                                              </a:solidFill>
                                              <a:latin typeface="Cambria Math" panose="02040503050406030204" pitchFamily="18" charset="0"/>
                                              <a:ea typeface="Cambria Math" panose="02040503050406030204" pitchFamily="18" charset="0"/>
                                            </a:rPr>
                                            <m:t>𝑦</m:t>
                                          </m:r>
                                        </m:e>
                                      </m:acc>
                                    </m:e>
                                    <m:sub>
                                      <m:r>
                                        <a:rPr lang="en-US" sz="1200" i="1">
                                          <a:solidFill>
                                            <a:schemeClr val="accent5">
                                              <a:lumMod val="10000"/>
                                            </a:schemeClr>
                                          </a:solidFill>
                                          <a:latin typeface="Cambria Math" panose="02040503050406030204" pitchFamily="18" charset="0"/>
                                        </a:rPr>
                                        <m:t>𝑡</m:t>
                                      </m:r>
                                    </m:sub>
                                  </m:sSub>
                                </m:e>
                              </m:mr>
                            </m:m>
                          </m:e>
                        </m:d>
                      </m:oMath>
                    </m:oMathPara>
                  </a14:m>
                  <a:endParaRPr lang="en-US" sz="1200" dirty="0"/>
                </a:p>
              </p:txBody>
            </p:sp>
          </mc:Choice>
          <mc:Fallback>
            <p:sp>
              <p:nvSpPr>
                <p:cNvPr id="116" name="TextBox 115">
                  <a:extLst>
                    <a:ext uri="{FF2B5EF4-FFF2-40B4-BE49-F238E27FC236}">
                      <a16:creationId xmlns:a16="http://schemas.microsoft.com/office/drawing/2014/main" id="{B7482740-6B6B-4E43-A954-52C67A110E3F}"/>
                    </a:ext>
                  </a:extLst>
                </p:cNvPr>
                <p:cNvSpPr txBox="1">
                  <a:spLocks noRot="1" noChangeAspect="1" noMove="1" noResize="1" noEditPoints="1" noAdjustHandles="1" noChangeArrowheads="1" noChangeShapeType="1" noTextEdit="1"/>
                </p:cNvSpPr>
                <p:nvPr/>
              </p:nvSpPr>
              <p:spPr>
                <a:xfrm>
                  <a:off x="7163588" y="3814337"/>
                  <a:ext cx="288732" cy="312906"/>
                </a:xfrm>
                <a:prstGeom prst="rect">
                  <a:avLst/>
                </a:prstGeom>
                <a:blipFill>
                  <a:blip r:embed="rId7"/>
                  <a:stretch>
                    <a:fillRect t="-1923" r="-34043" b="-13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A98C7264-CCEB-40A6-AF68-4E1EC1B0995B}"/>
                    </a:ext>
                  </a:extLst>
                </p:cNvPr>
                <p:cNvSpPr txBox="1"/>
                <p:nvPr/>
              </p:nvSpPr>
              <p:spPr>
                <a:xfrm>
                  <a:off x="7826003" y="3807855"/>
                  <a:ext cx="446148" cy="3129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
                                    <m:sSubPr>
                                      <m:ctrlPr>
                                        <a:rPr lang="en-US" sz="1200" i="1">
                                          <a:solidFill>
                                            <a:schemeClr val="accent5">
                                              <a:lumMod val="10000"/>
                                            </a:schemeClr>
                                          </a:solidFill>
                                          <a:latin typeface="Cambria Math" panose="02040503050406030204" pitchFamily="18" charset="0"/>
                                        </a:rPr>
                                      </m:ctrlPr>
                                    </m:sSubPr>
                                    <m:e>
                                      <m:r>
                                        <a:rPr lang="en-US" sz="1200" i="1">
                                          <a:solidFill>
                                            <a:schemeClr val="accent5">
                                              <a:lumMod val="10000"/>
                                            </a:schemeClr>
                                          </a:solidFill>
                                          <a:latin typeface="Cambria Math" panose="02040503050406030204" pitchFamily="18" charset="0"/>
                                          <a:ea typeface="Cambria Math" panose="02040503050406030204" pitchFamily="18" charset="0"/>
                                        </a:rPr>
                                        <m:t>𝑦</m:t>
                                      </m:r>
                                    </m:e>
                                    <m:sub>
                                      <m:r>
                                        <a:rPr lang="en-US" sz="1200" i="1">
                                          <a:solidFill>
                                            <a:schemeClr val="accent5">
                                              <a:lumMod val="10000"/>
                                            </a:schemeClr>
                                          </a:solidFill>
                                          <a:latin typeface="Cambria Math" panose="02040503050406030204" pitchFamily="18" charset="0"/>
                                        </a:rPr>
                                        <m:t>𝑡</m:t>
                                      </m:r>
                                      <m:r>
                                        <a:rPr lang="en-US" sz="1200" b="0" i="1" smtClean="0">
                                          <a:solidFill>
                                            <a:schemeClr val="accent5">
                                              <a:lumMod val="10000"/>
                                            </a:schemeClr>
                                          </a:solidFill>
                                          <a:latin typeface="Cambria Math" panose="02040503050406030204" pitchFamily="18" charset="0"/>
                                        </a:rPr>
                                        <m:t>−</m:t>
                                      </m:r>
                                      <m:r>
                                        <a:rPr lang="en-US" sz="1200" b="0" i="1" smtClean="0">
                                          <a:solidFill>
                                            <a:schemeClr val="accent5">
                                              <a:lumMod val="10000"/>
                                            </a:schemeClr>
                                          </a:solidFill>
                                          <a:latin typeface="Cambria Math" panose="02040503050406030204" pitchFamily="18" charset="0"/>
                                        </a:rPr>
                                        <m:t>𝑛</m:t>
                                      </m:r>
                                    </m:sub>
                                  </m:sSub>
                                </m:e>
                              </m:mr>
                              <m:mr>
                                <m:e>
                                  <m:sSub>
                                    <m:sSubPr>
                                      <m:ctrlPr>
                                        <a:rPr lang="en-US" sz="1200" i="1">
                                          <a:solidFill>
                                            <a:schemeClr val="accent5">
                                              <a:lumMod val="10000"/>
                                            </a:schemeClr>
                                          </a:solidFill>
                                          <a:latin typeface="Cambria Math" panose="02040503050406030204" pitchFamily="18" charset="0"/>
                                        </a:rPr>
                                      </m:ctrlPr>
                                    </m:sSubPr>
                                    <m:e>
                                      <m:acc>
                                        <m:accPr>
                                          <m:chr m:val="̃"/>
                                          <m:ctrlPr>
                                            <a:rPr lang="en-US" sz="1200" i="1">
                                              <a:solidFill>
                                                <a:schemeClr val="accent5">
                                                  <a:lumMod val="10000"/>
                                                </a:schemeClr>
                                              </a:solidFill>
                                              <a:latin typeface="Cambria Math" panose="02040503050406030204" pitchFamily="18" charset="0"/>
                                              <a:ea typeface="Cambria Math" panose="02040503050406030204" pitchFamily="18" charset="0"/>
                                            </a:rPr>
                                          </m:ctrlPr>
                                        </m:accPr>
                                        <m:e>
                                          <m:r>
                                            <a:rPr lang="en-US" sz="1200" i="1">
                                              <a:solidFill>
                                                <a:schemeClr val="accent5">
                                                  <a:lumMod val="10000"/>
                                                </a:schemeClr>
                                              </a:solidFill>
                                              <a:latin typeface="Cambria Math" panose="02040503050406030204" pitchFamily="18" charset="0"/>
                                              <a:ea typeface="Cambria Math" panose="02040503050406030204" pitchFamily="18" charset="0"/>
                                            </a:rPr>
                                            <m:t>𝑦</m:t>
                                          </m:r>
                                        </m:e>
                                      </m:acc>
                                    </m:e>
                                    <m:sub>
                                      <m:r>
                                        <a:rPr lang="en-US" sz="1200" i="1">
                                          <a:solidFill>
                                            <a:schemeClr val="accent5">
                                              <a:lumMod val="10000"/>
                                            </a:schemeClr>
                                          </a:solidFill>
                                          <a:latin typeface="Cambria Math" panose="02040503050406030204" pitchFamily="18" charset="0"/>
                                        </a:rPr>
                                        <m:t>𝑡</m:t>
                                      </m:r>
                                      <m:r>
                                        <a:rPr lang="en-US" sz="1200" b="0" i="1" smtClean="0">
                                          <a:solidFill>
                                            <a:schemeClr val="accent5">
                                              <a:lumMod val="10000"/>
                                            </a:schemeClr>
                                          </a:solidFill>
                                          <a:latin typeface="Cambria Math" panose="02040503050406030204" pitchFamily="18" charset="0"/>
                                        </a:rPr>
                                        <m:t>−</m:t>
                                      </m:r>
                                      <m:r>
                                        <a:rPr lang="en-US" sz="1200" b="0" i="1" smtClean="0">
                                          <a:solidFill>
                                            <a:schemeClr val="accent5">
                                              <a:lumMod val="10000"/>
                                            </a:schemeClr>
                                          </a:solidFill>
                                          <a:latin typeface="Cambria Math" panose="02040503050406030204" pitchFamily="18" charset="0"/>
                                        </a:rPr>
                                        <m:t>𝑛</m:t>
                                      </m:r>
                                    </m:sub>
                                  </m:sSub>
                                </m:e>
                              </m:mr>
                            </m:m>
                          </m:e>
                        </m:d>
                      </m:oMath>
                    </m:oMathPara>
                  </a14:m>
                  <a:endParaRPr lang="en-US" sz="1200" dirty="0"/>
                </a:p>
              </p:txBody>
            </p:sp>
          </mc:Choice>
          <mc:Fallback>
            <p:sp>
              <p:nvSpPr>
                <p:cNvPr id="117" name="TextBox 116">
                  <a:extLst>
                    <a:ext uri="{FF2B5EF4-FFF2-40B4-BE49-F238E27FC236}">
                      <a16:creationId xmlns:a16="http://schemas.microsoft.com/office/drawing/2014/main" id="{A98C7264-CCEB-40A6-AF68-4E1EC1B0995B}"/>
                    </a:ext>
                  </a:extLst>
                </p:cNvPr>
                <p:cNvSpPr txBox="1">
                  <a:spLocks noRot="1" noChangeAspect="1" noMove="1" noResize="1" noEditPoints="1" noAdjustHandles="1" noChangeArrowheads="1" noChangeShapeType="1" noTextEdit="1"/>
                </p:cNvSpPr>
                <p:nvPr/>
              </p:nvSpPr>
              <p:spPr>
                <a:xfrm>
                  <a:off x="7826003" y="3807855"/>
                  <a:ext cx="446148" cy="312906"/>
                </a:xfrm>
                <a:prstGeom prst="rect">
                  <a:avLst/>
                </a:prstGeom>
                <a:blipFill>
                  <a:blip r:embed="rId8"/>
                  <a:stretch>
                    <a:fillRect t="-1923" b="-13462"/>
                  </a:stretch>
                </a:blipFill>
              </p:spPr>
              <p:txBody>
                <a:bodyPr/>
                <a:lstStyle/>
                <a:p>
                  <a:r>
                    <a:rPr lang="en-US">
                      <a:noFill/>
                    </a:rPr>
                    <a:t> </a:t>
                  </a:r>
                </a:p>
              </p:txBody>
            </p:sp>
          </mc:Fallback>
        </mc:AlternateContent>
      </p:grpSp>
    </p:spTree>
    <p:extLst>
      <p:ext uri="{BB962C8B-B14F-4D97-AF65-F5344CB8AC3E}">
        <p14:creationId xmlns:p14="http://schemas.microsoft.com/office/powerpoint/2010/main" val="5876315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9CBF63-0EB0-4D0C-90D3-41759CFC6908}"/>
              </a:ext>
            </a:extLst>
          </p:cNvPr>
          <p:cNvSpPr>
            <a:spLocks noGrp="1"/>
          </p:cNvSpPr>
          <p:nvPr>
            <p:ph type="body" idx="1"/>
          </p:nvPr>
        </p:nvSpPr>
        <p:spPr>
          <a:xfrm>
            <a:off x="382588" y="792163"/>
            <a:ext cx="2821260" cy="418306"/>
          </a:xfrm>
        </p:spPr>
        <p:txBody>
          <a:bodyPr/>
          <a:lstStyle/>
          <a:p>
            <a:pPr algn="ctr"/>
            <a:r>
              <a:rPr lang="en-US" dirty="0"/>
              <a:t>Straight Line</a:t>
            </a:r>
          </a:p>
        </p:txBody>
      </p:sp>
      <p:sp>
        <p:nvSpPr>
          <p:cNvPr id="2" name="Title 1">
            <a:extLst>
              <a:ext uri="{FF2B5EF4-FFF2-40B4-BE49-F238E27FC236}">
                <a16:creationId xmlns:a16="http://schemas.microsoft.com/office/drawing/2014/main" id="{B2DC7E05-EF18-45D6-B520-2F0B92227AB5}"/>
              </a:ext>
            </a:extLst>
          </p:cNvPr>
          <p:cNvSpPr>
            <a:spLocks noGrp="1"/>
          </p:cNvSpPr>
          <p:nvPr>
            <p:ph type="title"/>
          </p:nvPr>
        </p:nvSpPr>
        <p:spPr/>
        <p:txBody>
          <a:bodyPr/>
          <a:lstStyle/>
          <a:p>
            <a:r>
              <a:rPr lang="en-US" dirty="0"/>
              <a:t>Results: Examples (6 x set of data)</a:t>
            </a:r>
          </a:p>
        </p:txBody>
      </p:sp>
      <p:sp>
        <p:nvSpPr>
          <p:cNvPr id="5" name="Text Placeholder 2">
            <a:extLst>
              <a:ext uri="{FF2B5EF4-FFF2-40B4-BE49-F238E27FC236}">
                <a16:creationId xmlns:a16="http://schemas.microsoft.com/office/drawing/2014/main" id="{454C816C-5F1A-49B2-8192-DC21D48CB8FE}"/>
              </a:ext>
            </a:extLst>
          </p:cNvPr>
          <p:cNvSpPr txBox="1">
            <a:spLocks/>
          </p:cNvSpPr>
          <p:nvPr/>
        </p:nvSpPr>
        <p:spPr>
          <a:xfrm>
            <a:off x="3275856" y="792163"/>
            <a:ext cx="2821260" cy="418306"/>
          </a:xfrm>
          <a:prstGeom prst="rect">
            <a:avLst/>
          </a:prstGeom>
        </p:spPr>
        <p:txBody>
          <a:bodyPr vert="horz" lIns="0" tIns="45720" rIns="91440" bIns="45720" rtlCol="0" anchor="b">
            <a:normAutofit/>
          </a:bodyPr>
          <a:lstStyle>
            <a:lvl1pPr marL="0" indent="0" algn="l" defTabSz="914400" rtl="0" eaLnBrk="1" latinLnBrk="0" hangingPunct="1">
              <a:spcBef>
                <a:spcPts val="1200"/>
              </a:spcBef>
              <a:buClr>
                <a:schemeClr val="tx1"/>
              </a:buClr>
              <a:buSzTx/>
              <a:buFont typeface="Wingdings" panose="05000000000000000000" pitchFamily="2" charset="2"/>
              <a:buNone/>
              <a:defRPr sz="2000" b="0" kern="1200">
                <a:solidFill>
                  <a:schemeClr val="tx1"/>
                </a:solidFill>
                <a:latin typeface="+mn-lt"/>
                <a:ea typeface="+mn-ea"/>
                <a:cs typeface="+mn-cs"/>
              </a:defRPr>
            </a:lvl1pPr>
            <a:lvl2pPr marL="457200" indent="0" algn="l" defTabSz="914400" rtl="0" eaLnBrk="1" latinLnBrk="0" hangingPunct="1">
              <a:spcBef>
                <a:spcPts val="1200"/>
              </a:spcBef>
              <a:buClr>
                <a:schemeClr val="tx1"/>
              </a:buClr>
              <a:buSzPct val="85000"/>
              <a:buFont typeface="Calibri" panose="020F0502020204030204" pitchFamily="34" charset="0"/>
              <a:buNone/>
              <a:defRPr sz="2000" b="1" kern="1200">
                <a:solidFill>
                  <a:schemeClr val="tx2"/>
                </a:solidFill>
                <a:latin typeface="+mn-lt"/>
                <a:ea typeface="+mn-ea"/>
                <a:cs typeface="+mn-cs"/>
              </a:defRPr>
            </a:lvl2pPr>
            <a:lvl3pPr marL="914400" indent="0" algn="l" defTabSz="914400" rtl="0" eaLnBrk="1" latinLnBrk="0" hangingPunct="1">
              <a:spcBef>
                <a:spcPts val="1200"/>
              </a:spcBef>
              <a:buClr>
                <a:schemeClr val="tx1"/>
              </a:buClr>
              <a:buSzTx/>
              <a:buFont typeface="Arial" panose="020B0604020202020204" pitchFamily="34" charset="0"/>
              <a:buNone/>
              <a:defRPr sz="1800" b="1" kern="1200">
                <a:solidFill>
                  <a:schemeClr val="tx2"/>
                </a:solidFill>
                <a:latin typeface="+mn-lt"/>
                <a:ea typeface="+mn-ea"/>
                <a:cs typeface="+mn-cs"/>
              </a:defRPr>
            </a:lvl3pPr>
            <a:lvl4pPr marL="1371600" indent="0" algn="l" defTabSz="914400" rtl="0" eaLnBrk="1" latinLnBrk="0" hangingPunct="1">
              <a:spcBef>
                <a:spcPts val="1200"/>
              </a:spcBef>
              <a:buClr>
                <a:schemeClr val="tx1"/>
              </a:buClr>
              <a:buSzTx/>
              <a:buFont typeface="Calibri" panose="020F0502020204030204" pitchFamily="34" charset="0"/>
              <a:buNone/>
              <a:defRPr sz="1600" b="1" kern="1200">
                <a:solidFill>
                  <a:schemeClr val="tx2"/>
                </a:solidFill>
                <a:latin typeface="+mn-lt"/>
                <a:ea typeface="+mn-ea"/>
                <a:cs typeface="+mn-cs"/>
              </a:defRPr>
            </a:lvl4pPr>
            <a:lvl5pPr marL="1828800" indent="0" algn="l" defTabSz="914400" rtl="0" eaLnBrk="1" latinLnBrk="0" hangingPunct="1">
              <a:spcBef>
                <a:spcPts val="1200"/>
              </a:spcBef>
              <a:buClr>
                <a:schemeClr val="tx1"/>
              </a:buClr>
              <a:buFont typeface="Arial" panose="020B0604020202020204" pitchFamily="34" charset="0"/>
              <a:buNone/>
              <a:defRPr sz="1600" b="1" kern="1200">
                <a:solidFill>
                  <a:schemeClr val="tx2"/>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Soft turn</a:t>
            </a:r>
          </a:p>
        </p:txBody>
      </p:sp>
      <p:sp>
        <p:nvSpPr>
          <p:cNvPr id="6" name="Text Placeholder 2">
            <a:extLst>
              <a:ext uri="{FF2B5EF4-FFF2-40B4-BE49-F238E27FC236}">
                <a16:creationId xmlns:a16="http://schemas.microsoft.com/office/drawing/2014/main" id="{CFE81AEF-9BCF-4A40-B8EB-6376FD06C0D7}"/>
              </a:ext>
            </a:extLst>
          </p:cNvPr>
          <p:cNvSpPr txBox="1">
            <a:spLocks/>
          </p:cNvSpPr>
          <p:nvPr/>
        </p:nvSpPr>
        <p:spPr>
          <a:xfrm>
            <a:off x="6169124" y="818811"/>
            <a:ext cx="2821260" cy="418306"/>
          </a:xfrm>
          <a:prstGeom prst="rect">
            <a:avLst/>
          </a:prstGeom>
        </p:spPr>
        <p:txBody>
          <a:bodyPr vert="horz" lIns="0" tIns="45720" rIns="91440" bIns="45720" rtlCol="0" anchor="b">
            <a:normAutofit/>
          </a:bodyPr>
          <a:lstStyle>
            <a:lvl1pPr marL="0" indent="0" algn="l" defTabSz="914400" rtl="0" eaLnBrk="1" latinLnBrk="0" hangingPunct="1">
              <a:spcBef>
                <a:spcPts val="1200"/>
              </a:spcBef>
              <a:buClr>
                <a:schemeClr val="tx1"/>
              </a:buClr>
              <a:buSzTx/>
              <a:buFont typeface="Wingdings" panose="05000000000000000000" pitchFamily="2" charset="2"/>
              <a:buNone/>
              <a:defRPr sz="2000" b="0" kern="1200">
                <a:solidFill>
                  <a:schemeClr val="tx1"/>
                </a:solidFill>
                <a:latin typeface="+mn-lt"/>
                <a:ea typeface="+mn-ea"/>
                <a:cs typeface="+mn-cs"/>
              </a:defRPr>
            </a:lvl1pPr>
            <a:lvl2pPr marL="457200" indent="0" algn="l" defTabSz="914400" rtl="0" eaLnBrk="1" latinLnBrk="0" hangingPunct="1">
              <a:spcBef>
                <a:spcPts val="1200"/>
              </a:spcBef>
              <a:buClr>
                <a:schemeClr val="tx1"/>
              </a:buClr>
              <a:buSzPct val="85000"/>
              <a:buFont typeface="Calibri" panose="020F0502020204030204" pitchFamily="34" charset="0"/>
              <a:buNone/>
              <a:defRPr sz="2000" b="1" kern="1200">
                <a:solidFill>
                  <a:schemeClr val="tx2"/>
                </a:solidFill>
                <a:latin typeface="+mn-lt"/>
                <a:ea typeface="+mn-ea"/>
                <a:cs typeface="+mn-cs"/>
              </a:defRPr>
            </a:lvl2pPr>
            <a:lvl3pPr marL="914400" indent="0" algn="l" defTabSz="914400" rtl="0" eaLnBrk="1" latinLnBrk="0" hangingPunct="1">
              <a:spcBef>
                <a:spcPts val="1200"/>
              </a:spcBef>
              <a:buClr>
                <a:schemeClr val="tx1"/>
              </a:buClr>
              <a:buSzTx/>
              <a:buFont typeface="Arial" panose="020B0604020202020204" pitchFamily="34" charset="0"/>
              <a:buNone/>
              <a:defRPr sz="1800" b="1" kern="1200">
                <a:solidFill>
                  <a:schemeClr val="tx2"/>
                </a:solidFill>
                <a:latin typeface="+mn-lt"/>
                <a:ea typeface="+mn-ea"/>
                <a:cs typeface="+mn-cs"/>
              </a:defRPr>
            </a:lvl3pPr>
            <a:lvl4pPr marL="1371600" indent="0" algn="l" defTabSz="914400" rtl="0" eaLnBrk="1" latinLnBrk="0" hangingPunct="1">
              <a:spcBef>
                <a:spcPts val="1200"/>
              </a:spcBef>
              <a:buClr>
                <a:schemeClr val="tx1"/>
              </a:buClr>
              <a:buSzTx/>
              <a:buFont typeface="Calibri" panose="020F0502020204030204" pitchFamily="34" charset="0"/>
              <a:buNone/>
              <a:defRPr sz="1600" b="1" kern="1200">
                <a:solidFill>
                  <a:schemeClr val="tx2"/>
                </a:solidFill>
                <a:latin typeface="+mn-lt"/>
                <a:ea typeface="+mn-ea"/>
                <a:cs typeface="+mn-cs"/>
              </a:defRPr>
            </a:lvl4pPr>
            <a:lvl5pPr marL="1828800" indent="0" algn="l" defTabSz="914400" rtl="0" eaLnBrk="1" latinLnBrk="0" hangingPunct="1">
              <a:spcBef>
                <a:spcPts val="1200"/>
              </a:spcBef>
              <a:buClr>
                <a:schemeClr val="tx1"/>
              </a:buClr>
              <a:buFont typeface="Arial" panose="020B0604020202020204" pitchFamily="34" charset="0"/>
              <a:buNone/>
              <a:defRPr sz="1600" b="1" kern="1200">
                <a:solidFill>
                  <a:schemeClr val="tx2"/>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Sharp turn</a:t>
            </a:r>
          </a:p>
        </p:txBody>
      </p:sp>
      <p:pic>
        <p:nvPicPr>
          <p:cNvPr id="8" name="תמונה 43">
            <a:extLst>
              <a:ext uri="{FF2B5EF4-FFF2-40B4-BE49-F238E27FC236}">
                <a16:creationId xmlns:a16="http://schemas.microsoft.com/office/drawing/2014/main" id="{1AFC64F8-80B3-46AF-B275-7B5EBA602172}"/>
              </a:ext>
            </a:extLst>
          </p:cNvPr>
          <p:cNvPicPr/>
          <p:nvPr/>
        </p:nvPicPr>
        <p:blipFill rotWithShape="1">
          <a:blip r:embed="rId3"/>
          <a:srcRect l="30819" t="14946" r="19105" b="26455"/>
          <a:stretch/>
        </p:blipFill>
        <p:spPr>
          <a:xfrm>
            <a:off x="3383867" y="1455248"/>
            <a:ext cx="2376265" cy="2233003"/>
          </a:xfrm>
          <a:prstGeom prst="rect">
            <a:avLst/>
          </a:prstGeom>
        </p:spPr>
      </p:pic>
      <p:pic>
        <p:nvPicPr>
          <p:cNvPr id="9" name="תמונה 52">
            <a:extLst>
              <a:ext uri="{FF2B5EF4-FFF2-40B4-BE49-F238E27FC236}">
                <a16:creationId xmlns:a16="http://schemas.microsoft.com/office/drawing/2014/main" id="{77B4D2AA-EC15-4DB4-A3C0-E49614800C61}"/>
              </a:ext>
            </a:extLst>
          </p:cNvPr>
          <p:cNvPicPr/>
          <p:nvPr/>
        </p:nvPicPr>
        <p:blipFill rotWithShape="1">
          <a:blip r:embed="rId4">
            <a:extLst>
              <a:ext uri="{BEBA8EAE-BF5A-486C-A8C5-ECC9F3942E4B}">
                <a14:imgProps xmlns:a14="http://schemas.microsoft.com/office/drawing/2010/main">
                  <a14:imgLayer r:embed="rId5">
                    <a14:imgEffect>
                      <a14:backgroundRemoval t="2667" b="92762" l="10000" r="90000">
                        <a14:foregroundMark x1="43000" y1="13524" x2="45857" y2="8000"/>
                        <a14:foregroundMark x1="44143" y1="9524" x2="41571" y2="2857"/>
                        <a14:foregroundMark x1="57429" y1="87238" x2="64000" y2="92762"/>
                      </a14:backgroundRemoval>
                    </a14:imgEffect>
                  </a14:imgLayer>
                </a14:imgProps>
              </a:ext>
            </a:extLst>
          </a:blip>
          <a:srcRect l="32246" t="2156" r="28720" b="3878"/>
          <a:stretch/>
        </p:blipFill>
        <p:spPr>
          <a:xfrm>
            <a:off x="809801" y="1237117"/>
            <a:ext cx="1656184" cy="2990817"/>
          </a:xfrm>
          <a:prstGeom prst="rect">
            <a:avLst/>
          </a:prstGeom>
        </p:spPr>
      </p:pic>
      <p:pic>
        <p:nvPicPr>
          <p:cNvPr id="10" name="תמונה 50">
            <a:extLst>
              <a:ext uri="{FF2B5EF4-FFF2-40B4-BE49-F238E27FC236}">
                <a16:creationId xmlns:a16="http://schemas.microsoft.com/office/drawing/2014/main" id="{A6277101-99A2-4682-8950-9A53AB6CCB98}"/>
              </a:ext>
            </a:extLst>
          </p:cNvPr>
          <p:cNvPicPr/>
          <p:nvPr/>
        </p:nvPicPr>
        <p:blipFill rotWithShape="1">
          <a:blip r:embed="rId6"/>
          <a:srcRect l="21043" t="6203" r="13301" b="16864"/>
          <a:stretch/>
        </p:blipFill>
        <p:spPr>
          <a:xfrm>
            <a:off x="6200108" y="1455248"/>
            <a:ext cx="2505680" cy="2628670"/>
          </a:xfrm>
          <a:prstGeom prst="rect">
            <a:avLst/>
          </a:prstGeom>
        </p:spPr>
      </p:pic>
      <p:sp>
        <p:nvSpPr>
          <p:cNvPr id="11" name="TextBox 10">
            <a:extLst>
              <a:ext uri="{FF2B5EF4-FFF2-40B4-BE49-F238E27FC236}">
                <a16:creationId xmlns:a16="http://schemas.microsoft.com/office/drawing/2014/main" id="{21312B53-1A0D-4FCD-9313-6C71FBA85352}"/>
              </a:ext>
            </a:extLst>
          </p:cNvPr>
          <p:cNvSpPr txBox="1"/>
          <p:nvPr/>
        </p:nvSpPr>
        <p:spPr>
          <a:xfrm>
            <a:off x="1446126" y="4353264"/>
            <a:ext cx="6480719" cy="369332"/>
          </a:xfrm>
          <a:prstGeom prst="rect">
            <a:avLst/>
          </a:prstGeom>
          <a:noFill/>
        </p:spPr>
        <p:txBody>
          <a:bodyPr wrap="square" rtlCol="0">
            <a:spAutoFit/>
          </a:bodyPr>
          <a:lstStyle/>
          <a:p>
            <a:r>
              <a:rPr lang="en-US" b="1" dirty="0">
                <a:solidFill>
                  <a:srgbClr val="FF0000"/>
                </a:solidFill>
                <a:latin typeface="Calibri Light" panose="020F0302020204030204" pitchFamily="34" charset="0"/>
                <a:cs typeface="Calibri Light" panose="020F0302020204030204" pitchFamily="34" charset="0"/>
              </a:rPr>
              <a:t>Red – Measurements </a:t>
            </a:r>
            <a:r>
              <a:rPr lang="en-US" b="1" dirty="0">
                <a:latin typeface="Calibri Light" panose="020F0302020204030204" pitchFamily="34" charset="0"/>
                <a:cs typeface="Calibri Light" panose="020F0302020204030204" pitchFamily="34" charset="0"/>
              </a:rPr>
              <a:t>| </a:t>
            </a:r>
            <a:r>
              <a:rPr lang="en-US" b="1" dirty="0">
                <a:solidFill>
                  <a:srgbClr val="00B050"/>
                </a:solidFill>
                <a:latin typeface="Calibri Light" panose="020F0302020204030204" pitchFamily="34" charset="0"/>
                <a:cs typeface="Calibri Light" panose="020F0302020204030204" pitchFamily="34" charset="0"/>
              </a:rPr>
              <a:t>Green – Kalman Output </a:t>
            </a:r>
            <a:r>
              <a:rPr lang="en-US" b="1" dirty="0">
                <a:latin typeface="Calibri Light" panose="020F0302020204030204" pitchFamily="34" charset="0"/>
                <a:cs typeface="Calibri Light" panose="020F0302020204030204" pitchFamily="34" charset="0"/>
              </a:rPr>
              <a:t>| </a:t>
            </a:r>
            <a:r>
              <a:rPr lang="en-US" b="1" dirty="0">
                <a:solidFill>
                  <a:srgbClr val="0070C0"/>
                </a:solidFill>
                <a:latin typeface="Calibri Light" panose="020F0302020204030204" pitchFamily="34" charset="0"/>
                <a:cs typeface="Calibri Light" panose="020F0302020204030204" pitchFamily="34" charset="0"/>
              </a:rPr>
              <a:t>Blue – Ground True</a:t>
            </a:r>
          </a:p>
        </p:txBody>
      </p:sp>
    </p:spTree>
    <p:extLst>
      <p:ext uri="{BB962C8B-B14F-4D97-AF65-F5344CB8AC3E}">
        <p14:creationId xmlns:p14="http://schemas.microsoft.com/office/powerpoint/2010/main" val="15636108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sz="2800" dirty="0"/>
              <a:t>Results: </a:t>
            </a:r>
            <a:r>
              <a:rPr lang="en-US" dirty="0"/>
              <a:t>MSE &amp; Conclusions</a:t>
            </a:r>
            <a:endParaRPr lang="he-IL" dirty="0"/>
          </a:p>
        </p:txBody>
      </p:sp>
      <p:sp>
        <p:nvSpPr>
          <p:cNvPr id="62" name="מציין מיקום תוכן 6">
            <a:extLst>
              <a:ext uri="{FF2B5EF4-FFF2-40B4-BE49-F238E27FC236}">
                <a16:creationId xmlns:a16="http://schemas.microsoft.com/office/drawing/2014/main" id="{4E068E9D-1EEC-4304-8D12-0EF455C3EF12}"/>
              </a:ext>
            </a:extLst>
          </p:cNvPr>
          <p:cNvSpPr>
            <a:spLocks noGrp="1"/>
          </p:cNvSpPr>
          <p:nvPr>
            <p:ph sz="half" idx="2"/>
          </p:nvPr>
        </p:nvSpPr>
        <p:spPr>
          <a:xfrm>
            <a:off x="396194" y="1059582"/>
            <a:ext cx="8373155" cy="1872208"/>
          </a:xfrm>
        </p:spPr>
        <p:txBody>
          <a:bodyPr>
            <a:normAutofit/>
          </a:bodyPr>
          <a:lstStyle/>
          <a:p>
            <a:r>
              <a:rPr lang="en-US" dirty="0">
                <a:latin typeface="Calibri Light" panose="020F0302020204030204" pitchFamily="34" charset="0"/>
                <a:cs typeface="Calibri Light" panose="020F0302020204030204" pitchFamily="34" charset="0"/>
              </a:rPr>
              <a:t>The transformers network got the best MSE at the same processing time (GForce980m) </a:t>
            </a:r>
          </a:p>
          <a:p>
            <a:r>
              <a:rPr lang="en-US" dirty="0">
                <a:latin typeface="Calibri Light" panose="020F0302020204030204" pitchFamily="34" charset="0"/>
                <a:cs typeface="Calibri Light" panose="020F0302020204030204" pitchFamily="34" charset="0"/>
              </a:rPr>
              <a:t>The performance of the network in addition to the significant differences in the number of parameters was achieved with a basic and initial configuration.</a:t>
            </a:r>
            <a:endParaRPr lang="he-IL"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B3B5AE98-7EA3-4939-9419-CD6D2D8C9BDA}"/>
                  </a:ext>
                </a:extLst>
              </p:cNvPr>
              <p:cNvGraphicFramePr>
                <a:graphicFrameLocks noGrp="1"/>
              </p:cNvGraphicFramePr>
              <p:nvPr>
                <p:extLst>
                  <p:ext uri="{D42A27DB-BD31-4B8C-83A1-F6EECF244321}">
                    <p14:modId xmlns:p14="http://schemas.microsoft.com/office/powerpoint/2010/main" val="2932008039"/>
                  </p:ext>
                </p:extLst>
              </p:nvPr>
            </p:nvGraphicFramePr>
            <p:xfrm>
              <a:off x="701495" y="2427734"/>
              <a:ext cx="7741009" cy="1920240"/>
            </p:xfrm>
            <a:graphic>
              <a:graphicData uri="http://schemas.openxmlformats.org/drawingml/2006/table">
                <a:tbl>
                  <a:tblPr firstRow="1">
                    <a:tableStyleId>{BDBED569-4797-4DF1-A0F4-6AAB3CD982D8}</a:tableStyleId>
                  </a:tblPr>
                  <a:tblGrid>
                    <a:gridCol w="3710911">
                      <a:extLst>
                        <a:ext uri="{9D8B030D-6E8A-4147-A177-3AD203B41FA5}">
                          <a16:colId xmlns:a16="http://schemas.microsoft.com/office/drawing/2014/main" val="1404951228"/>
                        </a:ext>
                      </a:extLst>
                    </a:gridCol>
                    <a:gridCol w="2333215">
                      <a:extLst>
                        <a:ext uri="{9D8B030D-6E8A-4147-A177-3AD203B41FA5}">
                          <a16:colId xmlns:a16="http://schemas.microsoft.com/office/drawing/2014/main" val="2508371242"/>
                        </a:ext>
                      </a:extLst>
                    </a:gridCol>
                    <a:gridCol w="1696883">
                      <a:extLst>
                        <a:ext uri="{9D8B030D-6E8A-4147-A177-3AD203B41FA5}">
                          <a16:colId xmlns:a16="http://schemas.microsoft.com/office/drawing/2014/main" val="1961598775"/>
                        </a:ext>
                      </a:extLst>
                    </a:gridCol>
                  </a:tblGrid>
                  <a:tr h="244801">
                    <a:tc>
                      <a:txBody>
                        <a:bodyPr/>
                        <a:lstStyle/>
                        <a:p>
                          <a:pPr>
                            <a:spcAft>
                              <a:spcPts val="0"/>
                            </a:spcAft>
                          </a:pPr>
                          <a:r>
                            <a:rPr lang="en-US" sz="1800">
                              <a:effectLst/>
                            </a:rPr>
                            <a:t>Model Name</a:t>
                          </a:r>
                          <a:endParaRPr lang="en-US" sz="1400" dirty="0">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ctr">
                            <a:spcAft>
                              <a:spcPts val="0"/>
                            </a:spcAft>
                          </a:pPr>
                          <a:r>
                            <a:rPr lang="en-US" sz="1800" dirty="0">
                              <a:effectLst/>
                            </a:rPr>
                            <a:t>Trainable Parameters </a:t>
                          </a:r>
                          <a:endParaRPr lang="en-US" sz="1400" dirty="0">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ctr">
                            <a:spcAft>
                              <a:spcPts val="0"/>
                            </a:spcAft>
                          </a:pPr>
                          <a:r>
                            <a:rPr lang="en-US" sz="1800" dirty="0">
                              <a:effectLst/>
                            </a:rPr>
                            <a:t>MSE Score [dB]</a:t>
                          </a:r>
                          <a:endParaRPr lang="en-US" sz="1400" dirty="0">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3133381696"/>
                      </a:ext>
                    </a:extLst>
                  </a:tr>
                  <a:tr h="244801">
                    <a:tc>
                      <a:txBody>
                        <a:bodyPr/>
                        <a:lstStyle/>
                        <a:p>
                          <a:pPr>
                            <a:spcAft>
                              <a:spcPts val="0"/>
                            </a:spcAft>
                          </a:pPr>
                          <a:r>
                            <a:rPr lang="en-US" sz="1800" dirty="0">
                              <a:solidFill>
                                <a:schemeClr val="accent5">
                                  <a:lumMod val="25000"/>
                                </a:schemeClr>
                              </a:solidFill>
                              <a:effectLst/>
                            </a:rPr>
                            <a:t>EKF (classic)</a:t>
                          </a:r>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800" smtClean="0">
                                    <a:solidFill>
                                      <a:schemeClr val="accent5">
                                        <a:lumMod val="25000"/>
                                      </a:schemeClr>
                                    </a:solidFill>
                                    <a:effectLst/>
                                  </a:rPr>
                                  <m:t>−4.322</m:t>
                                </m:r>
                              </m:oMath>
                            </m:oMathPara>
                          </a14:m>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1157324306"/>
                      </a:ext>
                    </a:extLst>
                  </a:tr>
                  <a:tr h="244801">
                    <a:tc>
                      <a:txBody>
                        <a:bodyPr/>
                        <a:lstStyle/>
                        <a:p>
                          <a:pPr>
                            <a:spcAft>
                              <a:spcPts val="0"/>
                            </a:spcAft>
                          </a:pPr>
                          <a:r>
                            <a:rPr lang="en-US" sz="1800" dirty="0" err="1">
                              <a:solidFill>
                                <a:schemeClr val="accent5">
                                  <a:lumMod val="25000"/>
                                </a:schemeClr>
                              </a:solidFill>
                              <a:effectLst/>
                            </a:rPr>
                            <a:t>KalmanNet</a:t>
                          </a:r>
                          <a:r>
                            <a:rPr lang="en-US" sz="1800" dirty="0">
                              <a:solidFill>
                                <a:schemeClr val="accent5">
                                  <a:lumMod val="25000"/>
                                </a:schemeClr>
                              </a:solidFill>
                              <a:effectLst/>
                            </a:rPr>
                            <a:t> (Second Architecture)</a:t>
                          </a:r>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1800" smtClean="0">
                                    <a:solidFill>
                                      <a:schemeClr val="accent5">
                                        <a:lumMod val="25000"/>
                                      </a:schemeClr>
                                    </a:solidFill>
                                    <a:effectLst/>
                                  </a:rPr>
                                  <m:t>23928</m:t>
                                </m:r>
                              </m:oMath>
                            </m:oMathPara>
                          </a14:m>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800" smtClean="0">
                                    <a:solidFill>
                                      <a:schemeClr val="accent5">
                                        <a:lumMod val="25000"/>
                                      </a:schemeClr>
                                    </a:solidFill>
                                    <a:effectLst/>
                                  </a:rPr>
                                  <m:t>−5.308</m:t>
                                </m:r>
                              </m:oMath>
                            </m:oMathPara>
                          </a14:m>
                          <a:endParaRPr lang="en-US" sz="140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623675163"/>
                      </a:ext>
                    </a:extLst>
                  </a:tr>
                  <a:tr h="244801">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1-12 rand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1800" b="1" i="1" smtClean="0">
                                    <a:solidFill>
                                      <a:schemeClr val="accent5">
                                        <a:lumMod val="25000"/>
                                      </a:schemeClr>
                                    </a:solidFill>
                                    <a:effectLst/>
                                    <a:latin typeface="Cambria Math" panose="02040503050406030204" pitchFamily="18" charset="0"/>
                                  </a:rPr>
                                  <m:t>𝟖𝟎𝟖𝟏</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800" b="1" smtClean="0">
                                    <a:solidFill>
                                      <a:schemeClr val="accent5">
                                        <a:lumMod val="25000"/>
                                      </a:schemeClr>
                                    </a:solidFill>
                                    <a:effectLst/>
                                  </a:rPr>
                                  <m:t>−</m:t>
                                </m:r>
                                <m:r>
                                  <a:rPr lang="en-US" sz="1800" b="1" i="1" smtClean="0">
                                    <a:solidFill>
                                      <a:schemeClr val="accent5">
                                        <a:lumMod val="25000"/>
                                      </a:schemeClr>
                                    </a:solidFill>
                                    <a:effectLst/>
                                  </a:rPr>
                                  <m:t>𝟓</m:t>
                                </m:r>
                                <m:r>
                                  <a:rPr lang="en-US" sz="1800" b="1" smtClean="0">
                                    <a:solidFill>
                                      <a:schemeClr val="accent5">
                                        <a:lumMod val="25000"/>
                                      </a:schemeClr>
                                    </a:solidFill>
                                    <a:effectLst/>
                                  </a:rPr>
                                  <m:t>.</m:t>
                                </m:r>
                                <m:r>
                                  <a:rPr lang="en-US" sz="1800" b="1" i="1" smtClean="0">
                                    <a:solidFill>
                                      <a:schemeClr val="accent5">
                                        <a:lumMod val="25000"/>
                                      </a:schemeClr>
                                    </a:solidFill>
                                    <a:effectLst/>
                                    <a:latin typeface="Cambria Math" panose="02040503050406030204" pitchFamily="18" charset="0"/>
                                  </a:rPr>
                                  <m:t>𝟎𝟐𝟖𝟐</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1424127366"/>
                      </a:ext>
                    </a:extLst>
                  </a:tr>
                  <a:tr h="244801">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4-8 rand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1800" b="1" i="1" smtClean="0">
                                    <a:solidFill>
                                      <a:schemeClr val="accent5">
                                        <a:lumMod val="25000"/>
                                      </a:schemeClr>
                                    </a:solidFill>
                                    <a:effectLst/>
                                    <a:latin typeface="Cambria Math" panose="02040503050406030204" pitchFamily="18" charset="0"/>
                                  </a:rPr>
                                  <m:t>𝟖𝟎𝟖𝟏</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800" b="1" smtClean="0">
                                    <a:solidFill>
                                      <a:schemeClr val="accent5">
                                        <a:lumMod val="25000"/>
                                      </a:schemeClr>
                                    </a:solidFill>
                                    <a:effectLst/>
                                    <a:latin typeface="Cambria Math" panose="02040503050406030204" pitchFamily="18" charset="0"/>
                                  </a:rPr>
                                  <m:t>−</m:t>
                                </m:r>
                                <m:r>
                                  <a:rPr lang="en-US" sz="1800" b="1" i="1" smtClean="0">
                                    <a:solidFill>
                                      <a:schemeClr val="accent5">
                                        <a:lumMod val="25000"/>
                                      </a:schemeClr>
                                    </a:solidFill>
                                    <a:effectLst/>
                                    <a:latin typeface="Cambria Math" panose="02040503050406030204" pitchFamily="18" charset="0"/>
                                  </a:rPr>
                                  <m:t>𝟒</m:t>
                                </m:r>
                                <m:r>
                                  <a:rPr lang="en-US" sz="1800" b="1" i="1" smtClean="0">
                                    <a:solidFill>
                                      <a:schemeClr val="accent5">
                                        <a:lumMod val="25000"/>
                                      </a:schemeClr>
                                    </a:solidFill>
                                    <a:effectLst/>
                                    <a:latin typeface="Cambria Math" panose="02040503050406030204" pitchFamily="18" charset="0"/>
                                  </a:rPr>
                                  <m:t>.</m:t>
                                </m:r>
                                <m:r>
                                  <a:rPr lang="en-US" sz="1800" b="1" i="1" smtClean="0">
                                    <a:solidFill>
                                      <a:schemeClr val="accent5">
                                        <a:lumMod val="25000"/>
                                      </a:schemeClr>
                                    </a:solidFill>
                                    <a:effectLst/>
                                    <a:latin typeface="Cambria Math" panose="02040503050406030204" pitchFamily="18" charset="0"/>
                                  </a:rPr>
                                  <m:t>𝟗𝟕𝟏𝟕</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4109731874"/>
                      </a:ext>
                    </a:extLst>
                  </a:tr>
                  <a:tr h="244801">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6 constant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1800" b="1" i="1" smtClean="0">
                                    <a:solidFill>
                                      <a:schemeClr val="accent5">
                                        <a:lumMod val="25000"/>
                                      </a:schemeClr>
                                    </a:solidFill>
                                    <a:effectLst/>
                                    <a:latin typeface="Cambria Math" panose="02040503050406030204" pitchFamily="18" charset="0"/>
                                  </a:rPr>
                                  <m:t>𝟒𝟔𝟔𝟓</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800" b="1" smtClean="0">
                                    <a:solidFill>
                                      <a:schemeClr val="accent5">
                                        <a:lumMod val="25000"/>
                                      </a:schemeClr>
                                    </a:solidFill>
                                    <a:effectLst/>
                                    <a:latin typeface="Cambria Math" panose="02040503050406030204" pitchFamily="18" charset="0"/>
                                  </a:rPr>
                                  <m:t>−</m:t>
                                </m:r>
                                <m:r>
                                  <a:rPr lang="en-US" sz="1800" b="1" i="1" smtClean="0">
                                    <a:solidFill>
                                      <a:schemeClr val="accent5">
                                        <a:lumMod val="25000"/>
                                      </a:schemeClr>
                                    </a:solidFill>
                                    <a:effectLst/>
                                    <a:latin typeface="Cambria Math" panose="02040503050406030204" pitchFamily="18" charset="0"/>
                                  </a:rPr>
                                  <m:t>𝟓</m:t>
                                </m:r>
                                <m:r>
                                  <a:rPr lang="en-US" sz="1800" b="1" smtClean="0">
                                    <a:solidFill>
                                      <a:schemeClr val="accent5">
                                        <a:lumMod val="25000"/>
                                      </a:schemeClr>
                                    </a:solidFill>
                                    <a:effectLst/>
                                    <a:latin typeface="Cambria Math" panose="02040503050406030204" pitchFamily="18" charset="0"/>
                                  </a:rPr>
                                  <m:t>.</m:t>
                                </m:r>
                                <m:r>
                                  <a:rPr lang="en-US" sz="1800" b="1" i="1" smtClean="0">
                                    <a:solidFill>
                                      <a:schemeClr val="accent5">
                                        <a:lumMod val="25000"/>
                                      </a:schemeClr>
                                    </a:solidFill>
                                    <a:effectLst/>
                                    <a:latin typeface="Cambria Math" panose="02040503050406030204" pitchFamily="18" charset="0"/>
                                  </a:rPr>
                                  <m:t>𝟓𝟖𝟗𝟗</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1428881094"/>
                      </a:ext>
                    </a:extLst>
                  </a:tr>
                  <a:tr h="244801">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12 constant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1800" b="1" i="1" smtClean="0">
                                    <a:solidFill>
                                      <a:schemeClr val="accent5">
                                        <a:lumMod val="25000"/>
                                      </a:schemeClr>
                                    </a:solidFill>
                                    <a:effectLst/>
                                    <a:latin typeface="Cambria Math" panose="02040503050406030204" pitchFamily="18" charset="0"/>
                                  </a:rPr>
                                  <m:t>𝟖𝟎𝟖𝟏</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800" b="1" smtClean="0">
                                    <a:solidFill>
                                      <a:schemeClr val="accent5">
                                        <a:lumMod val="25000"/>
                                      </a:schemeClr>
                                    </a:solidFill>
                                    <a:effectLst/>
                                    <a:latin typeface="Cambria Math" panose="02040503050406030204" pitchFamily="18" charset="0"/>
                                  </a:rPr>
                                  <m:t>−</m:t>
                                </m:r>
                                <m:r>
                                  <a:rPr lang="en-US" sz="1800" b="1" i="1" smtClean="0">
                                    <a:solidFill>
                                      <a:schemeClr val="accent5">
                                        <a:lumMod val="25000"/>
                                      </a:schemeClr>
                                    </a:solidFill>
                                    <a:effectLst/>
                                    <a:latin typeface="Cambria Math" panose="02040503050406030204" pitchFamily="18" charset="0"/>
                                  </a:rPr>
                                  <m:t>𝟔</m:t>
                                </m:r>
                                <m:r>
                                  <a:rPr lang="en-US" sz="1800" b="1" i="1" smtClean="0">
                                    <a:solidFill>
                                      <a:schemeClr val="accent5">
                                        <a:lumMod val="25000"/>
                                      </a:schemeClr>
                                    </a:solidFill>
                                    <a:effectLst/>
                                    <a:latin typeface="Cambria Math" panose="02040503050406030204" pitchFamily="18" charset="0"/>
                                  </a:rPr>
                                  <m:t>.</m:t>
                                </m:r>
                                <m:r>
                                  <a:rPr lang="en-US" sz="1800" b="1" i="1" smtClean="0">
                                    <a:solidFill>
                                      <a:schemeClr val="accent5">
                                        <a:lumMod val="25000"/>
                                      </a:schemeClr>
                                    </a:solidFill>
                                    <a:effectLst/>
                                    <a:latin typeface="Cambria Math" panose="02040503050406030204" pitchFamily="18" charset="0"/>
                                  </a:rPr>
                                  <m:t>𝟎𝟑𝟒𝟒</m:t>
                                </m:r>
                              </m:oMath>
                            </m:oMathPara>
                          </a14:m>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3864855678"/>
                      </a:ext>
                    </a:extLst>
                  </a:tr>
                </a:tbl>
              </a:graphicData>
            </a:graphic>
          </p:graphicFrame>
        </mc:Choice>
        <mc:Fallback>
          <p:graphicFrame>
            <p:nvGraphicFramePr>
              <p:cNvPr id="2" name="Table 1">
                <a:extLst>
                  <a:ext uri="{FF2B5EF4-FFF2-40B4-BE49-F238E27FC236}">
                    <a16:creationId xmlns:a16="http://schemas.microsoft.com/office/drawing/2014/main" id="{B3B5AE98-7EA3-4939-9419-CD6D2D8C9BDA}"/>
                  </a:ext>
                </a:extLst>
              </p:cNvPr>
              <p:cNvGraphicFramePr>
                <a:graphicFrameLocks noGrp="1"/>
              </p:cNvGraphicFramePr>
              <p:nvPr>
                <p:extLst>
                  <p:ext uri="{D42A27DB-BD31-4B8C-83A1-F6EECF244321}">
                    <p14:modId xmlns:p14="http://schemas.microsoft.com/office/powerpoint/2010/main" val="2932008039"/>
                  </p:ext>
                </p:extLst>
              </p:nvPr>
            </p:nvGraphicFramePr>
            <p:xfrm>
              <a:off x="701495" y="2427734"/>
              <a:ext cx="7741009" cy="1920240"/>
            </p:xfrm>
            <a:graphic>
              <a:graphicData uri="http://schemas.openxmlformats.org/drawingml/2006/table">
                <a:tbl>
                  <a:tblPr firstRow="1">
                    <a:tableStyleId>{BDBED569-4797-4DF1-A0F4-6AAB3CD982D8}</a:tableStyleId>
                  </a:tblPr>
                  <a:tblGrid>
                    <a:gridCol w="3710911">
                      <a:extLst>
                        <a:ext uri="{9D8B030D-6E8A-4147-A177-3AD203B41FA5}">
                          <a16:colId xmlns:a16="http://schemas.microsoft.com/office/drawing/2014/main" val="1404951228"/>
                        </a:ext>
                      </a:extLst>
                    </a:gridCol>
                    <a:gridCol w="2333215">
                      <a:extLst>
                        <a:ext uri="{9D8B030D-6E8A-4147-A177-3AD203B41FA5}">
                          <a16:colId xmlns:a16="http://schemas.microsoft.com/office/drawing/2014/main" val="2508371242"/>
                        </a:ext>
                      </a:extLst>
                    </a:gridCol>
                    <a:gridCol w="1696883">
                      <a:extLst>
                        <a:ext uri="{9D8B030D-6E8A-4147-A177-3AD203B41FA5}">
                          <a16:colId xmlns:a16="http://schemas.microsoft.com/office/drawing/2014/main" val="1961598775"/>
                        </a:ext>
                      </a:extLst>
                    </a:gridCol>
                  </a:tblGrid>
                  <a:tr h="274320">
                    <a:tc>
                      <a:txBody>
                        <a:bodyPr/>
                        <a:lstStyle/>
                        <a:p>
                          <a:pPr>
                            <a:spcAft>
                              <a:spcPts val="0"/>
                            </a:spcAft>
                          </a:pPr>
                          <a:r>
                            <a:rPr lang="en-US" sz="1800">
                              <a:effectLst/>
                            </a:rPr>
                            <a:t>Model Name</a:t>
                          </a:r>
                          <a:endParaRPr lang="en-US" sz="1400" dirty="0">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ctr">
                            <a:spcAft>
                              <a:spcPts val="0"/>
                            </a:spcAft>
                          </a:pPr>
                          <a:r>
                            <a:rPr lang="en-US" sz="1800" dirty="0">
                              <a:effectLst/>
                            </a:rPr>
                            <a:t>Trainable Parameters </a:t>
                          </a:r>
                          <a:endParaRPr lang="en-US" sz="1400" dirty="0">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lgn="ctr">
                            <a:spcAft>
                              <a:spcPts val="0"/>
                            </a:spcAft>
                          </a:pPr>
                          <a:r>
                            <a:rPr lang="en-US" sz="1800" dirty="0">
                              <a:effectLst/>
                            </a:rPr>
                            <a:t>MSE Score [dB]</a:t>
                          </a:r>
                          <a:endParaRPr lang="en-US" sz="1400" dirty="0">
                            <a:effectLst/>
                            <a:latin typeface="Times New Roman" panose="02020603050405020304" pitchFamily="18" charset="0"/>
                            <a:ea typeface="DengXian"/>
                            <a:cs typeface="Arial" panose="020B0604020202020204" pitchFamily="34" charset="0"/>
                          </a:endParaRPr>
                        </a:p>
                      </a:txBody>
                      <a:tcPr marL="68580" marR="68580" marT="0" marB="0"/>
                    </a:tc>
                    <a:extLst>
                      <a:ext uri="{0D108BD9-81ED-4DB2-BD59-A6C34878D82A}">
                        <a16:rowId xmlns:a16="http://schemas.microsoft.com/office/drawing/2014/main" val="3133381696"/>
                      </a:ext>
                    </a:extLst>
                  </a:tr>
                  <a:tr h="274320">
                    <a:tc>
                      <a:txBody>
                        <a:bodyPr/>
                        <a:lstStyle/>
                        <a:p>
                          <a:pPr>
                            <a:spcAft>
                              <a:spcPts val="0"/>
                            </a:spcAft>
                          </a:pPr>
                          <a:r>
                            <a:rPr lang="en-US" sz="1800" dirty="0">
                              <a:solidFill>
                                <a:schemeClr val="accent5">
                                  <a:lumMod val="25000"/>
                                </a:schemeClr>
                              </a:solidFill>
                              <a:effectLst/>
                            </a:rPr>
                            <a:t>EKF (classic)</a:t>
                          </a:r>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pPr>
                            <a:spcAft>
                              <a:spcPts val="0"/>
                            </a:spcAft>
                          </a:pPr>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357194" t="-128889" r="-1439" b="-553333"/>
                          </a:stretch>
                        </a:blipFill>
                      </a:tcPr>
                    </a:tc>
                    <a:extLst>
                      <a:ext uri="{0D108BD9-81ED-4DB2-BD59-A6C34878D82A}">
                        <a16:rowId xmlns:a16="http://schemas.microsoft.com/office/drawing/2014/main" val="1157324306"/>
                      </a:ext>
                    </a:extLst>
                  </a:tr>
                  <a:tr h="274320">
                    <a:tc>
                      <a:txBody>
                        <a:bodyPr/>
                        <a:lstStyle/>
                        <a:p>
                          <a:pPr>
                            <a:spcAft>
                              <a:spcPts val="0"/>
                            </a:spcAft>
                          </a:pPr>
                          <a:r>
                            <a:rPr lang="en-US" sz="1800" dirty="0" err="1">
                              <a:solidFill>
                                <a:schemeClr val="accent5">
                                  <a:lumMod val="25000"/>
                                </a:schemeClr>
                              </a:solidFill>
                              <a:effectLst/>
                            </a:rPr>
                            <a:t>KalmanNet</a:t>
                          </a:r>
                          <a:r>
                            <a:rPr lang="en-US" sz="1800" dirty="0">
                              <a:solidFill>
                                <a:schemeClr val="accent5">
                                  <a:lumMod val="25000"/>
                                </a:schemeClr>
                              </a:solidFill>
                              <a:effectLst/>
                            </a:rPr>
                            <a:t> (Second Architecture)</a:t>
                          </a:r>
                          <a:endParaRPr lang="en-US" sz="1400"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159269" t="-228889" r="-73629" b="-453333"/>
                          </a:stretch>
                        </a:blipFill>
                      </a:tcPr>
                    </a:tc>
                    <a:tc>
                      <a:txBody>
                        <a:bodyPr/>
                        <a:lstStyle/>
                        <a:p>
                          <a:endParaRPr lang="en-US"/>
                        </a:p>
                      </a:txBody>
                      <a:tcPr marL="68580" marR="68580" marT="0" marB="0">
                        <a:blipFill>
                          <a:blip r:embed="rId3"/>
                          <a:stretch>
                            <a:fillRect l="-357194" t="-228889" r="-1439" b="-453333"/>
                          </a:stretch>
                        </a:blipFill>
                      </a:tcPr>
                    </a:tc>
                    <a:extLst>
                      <a:ext uri="{0D108BD9-81ED-4DB2-BD59-A6C34878D82A}">
                        <a16:rowId xmlns:a16="http://schemas.microsoft.com/office/drawing/2014/main" val="623675163"/>
                      </a:ext>
                    </a:extLst>
                  </a:tr>
                  <a:tr h="274320">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1-12 rand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159269" t="-321739" r="-73629" b="-343478"/>
                          </a:stretch>
                        </a:blipFill>
                      </a:tcPr>
                    </a:tc>
                    <a:tc>
                      <a:txBody>
                        <a:bodyPr/>
                        <a:lstStyle/>
                        <a:p>
                          <a:endParaRPr lang="en-US"/>
                        </a:p>
                      </a:txBody>
                      <a:tcPr marL="68580" marR="68580" marT="0" marB="0">
                        <a:blipFill>
                          <a:blip r:embed="rId3"/>
                          <a:stretch>
                            <a:fillRect l="-357194" t="-321739" r="-1439" b="-343478"/>
                          </a:stretch>
                        </a:blipFill>
                      </a:tcPr>
                    </a:tc>
                    <a:extLst>
                      <a:ext uri="{0D108BD9-81ED-4DB2-BD59-A6C34878D82A}">
                        <a16:rowId xmlns:a16="http://schemas.microsoft.com/office/drawing/2014/main" val="1424127366"/>
                      </a:ext>
                    </a:extLst>
                  </a:tr>
                  <a:tr h="274320">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4-8 rand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159269" t="-431111" r="-73629" b="-251111"/>
                          </a:stretch>
                        </a:blipFill>
                      </a:tcPr>
                    </a:tc>
                    <a:tc>
                      <a:txBody>
                        <a:bodyPr/>
                        <a:lstStyle/>
                        <a:p>
                          <a:endParaRPr lang="en-US"/>
                        </a:p>
                      </a:txBody>
                      <a:tcPr marL="68580" marR="68580" marT="0" marB="0">
                        <a:blipFill>
                          <a:blip r:embed="rId3"/>
                          <a:stretch>
                            <a:fillRect l="-357194" t="-431111" r="-1439" b="-251111"/>
                          </a:stretch>
                        </a:blipFill>
                      </a:tcPr>
                    </a:tc>
                    <a:extLst>
                      <a:ext uri="{0D108BD9-81ED-4DB2-BD59-A6C34878D82A}">
                        <a16:rowId xmlns:a16="http://schemas.microsoft.com/office/drawing/2014/main" val="4109731874"/>
                      </a:ext>
                    </a:extLst>
                  </a:tr>
                  <a:tr h="274320">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6 constant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159269" t="-531111" r="-73629" b="-151111"/>
                          </a:stretch>
                        </a:blipFill>
                      </a:tcPr>
                    </a:tc>
                    <a:tc>
                      <a:txBody>
                        <a:bodyPr/>
                        <a:lstStyle/>
                        <a:p>
                          <a:endParaRPr lang="en-US"/>
                        </a:p>
                      </a:txBody>
                      <a:tcPr marL="68580" marR="68580" marT="0" marB="0">
                        <a:blipFill>
                          <a:blip r:embed="rId3"/>
                          <a:stretch>
                            <a:fillRect l="-357194" t="-531111" r="-1439" b="-151111"/>
                          </a:stretch>
                        </a:blipFill>
                      </a:tcPr>
                    </a:tc>
                    <a:extLst>
                      <a:ext uri="{0D108BD9-81ED-4DB2-BD59-A6C34878D82A}">
                        <a16:rowId xmlns:a16="http://schemas.microsoft.com/office/drawing/2014/main" val="1428881094"/>
                      </a:ext>
                    </a:extLst>
                  </a:tr>
                  <a:tr h="274320">
                    <a:tc>
                      <a:txBody>
                        <a:bodyPr/>
                        <a:lstStyle/>
                        <a:p>
                          <a:pPr>
                            <a:spcAft>
                              <a:spcPts val="0"/>
                            </a:spcAft>
                          </a:pPr>
                          <a:r>
                            <a:rPr lang="en-US" sz="1800" b="1" dirty="0" err="1">
                              <a:solidFill>
                                <a:schemeClr val="accent5">
                                  <a:lumMod val="25000"/>
                                </a:schemeClr>
                              </a:solidFill>
                              <a:effectLst/>
                            </a:rPr>
                            <a:t>TransformersNet</a:t>
                          </a:r>
                          <a:r>
                            <a:rPr lang="en-US" sz="1800" b="1" dirty="0">
                              <a:solidFill>
                                <a:schemeClr val="accent5">
                                  <a:lumMod val="25000"/>
                                </a:schemeClr>
                              </a:solidFill>
                              <a:effectLst/>
                            </a:rPr>
                            <a:t> 12 constant inputs</a:t>
                          </a:r>
                          <a:endParaRPr lang="en-US" sz="1400" b="1" dirty="0">
                            <a:solidFill>
                              <a:schemeClr val="accent5">
                                <a:lumMod val="25000"/>
                              </a:schemeClr>
                            </a:solidFill>
                            <a:effectLst/>
                            <a:latin typeface="Times New Roman" panose="02020603050405020304" pitchFamily="18" charset="0"/>
                            <a:ea typeface="DengXian"/>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159269" t="-631111" r="-73629" b="-51111"/>
                          </a:stretch>
                        </a:blipFill>
                      </a:tcPr>
                    </a:tc>
                    <a:tc>
                      <a:txBody>
                        <a:bodyPr/>
                        <a:lstStyle/>
                        <a:p>
                          <a:endParaRPr lang="en-US"/>
                        </a:p>
                      </a:txBody>
                      <a:tcPr marL="68580" marR="68580" marT="0" marB="0">
                        <a:blipFill>
                          <a:blip r:embed="rId3"/>
                          <a:stretch>
                            <a:fillRect l="-357194" t="-631111" r="-1439" b="-51111"/>
                          </a:stretch>
                        </a:blipFill>
                      </a:tcPr>
                    </a:tc>
                    <a:extLst>
                      <a:ext uri="{0D108BD9-81ED-4DB2-BD59-A6C34878D82A}">
                        <a16:rowId xmlns:a16="http://schemas.microsoft.com/office/drawing/2014/main" val="3864855678"/>
                      </a:ext>
                    </a:extLst>
                  </a:tr>
                </a:tbl>
              </a:graphicData>
            </a:graphic>
          </p:graphicFrame>
        </mc:Fallback>
      </mc:AlternateContent>
    </p:spTree>
    <p:extLst>
      <p:ext uri="{BB962C8B-B14F-4D97-AF65-F5344CB8AC3E}">
        <p14:creationId xmlns:p14="http://schemas.microsoft.com/office/powerpoint/2010/main" val="9521348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56017" y="2499742"/>
            <a:ext cx="6031966" cy="660841"/>
          </a:xfrm>
        </p:spPr>
        <p:txBody>
          <a:bodyPr/>
          <a:lstStyle/>
          <a:p>
            <a:r>
              <a:rPr lang="en-US" dirty="0"/>
              <a:t>end</a:t>
            </a:r>
            <a:endParaRPr lang="he-IL" dirty="0"/>
          </a:p>
        </p:txBody>
      </p:sp>
      <p:sp>
        <p:nvSpPr>
          <p:cNvPr id="3" name="כותרת משנה 2"/>
          <p:cNvSpPr>
            <a:spLocks noGrp="1"/>
          </p:cNvSpPr>
          <p:nvPr>
            <p:ph type="subTitle" idx="1"/>
          </p:nvPr>
        </p:nvSpPr>
        <p:spPr>
          <a:xfrm>
            <a:off x="1556017" y="3363838"/>
            <a:ext cx="6031966" cy="1296144"/>
          </a:xfrm>
        </p:spPr>
        <p:txBody>
          <a:bodyPr/>
          <a:lstStyle/>
          <a:p>
            <a:br>
              <a:rPr lang="en-US" dirty="0"/>
            </a:br>
            <a:r>
              <a:rPr lang="en-US" dirty="0"/>
              <a:t>Idan Daniel &amp; Mor Keshet</a:t>
            </a:r>
            <a:endParaRPr lang="he-IL" dirty="0"/>
          </a:p>
        </p:txBody>
      </p:sp>
    </p:spTree>
    <p:extLst>
      <p:ext uri="{BB962C8B-B14F-4D97-AF65-F5344CB8AC3E}">
        <p14:creationId xmlns:p14="http://schemas.microsoft.com/office/powerpoint/2010/main" val="24618205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GB" dirty="0"/>
              <a:t>Introduction: </a:t>
            </a:r>
            <a:r>
              <a:rPr lang="en-US" dirty="0"/>
              <a:t>Transformers Block Diagram</a:t>
            </a:r>
          </a:p>
        </p:txBody>
      </p:sp>
      <p:pic>
        <p:nvPicPr>
          <p:cNvPr id="8" name="Picture 2">
            <a:extLst>
              <a:ext uri="{FF2B5EF4-FFF2-40B4-BE49-F238E27FC236}">
                <a16:creationId xmlns:a16="http://schemas.microsoft.com/office/drawing/2014/main" id="{09EE17B0-644F-41BC-85E7-EADAB323214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503621" y="1135063"/>
            <a:ext cx="2548420" cy="359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extLst>
              <a:ext uri="{FF2B5EF4-FFF2-40B4-BE49-F238E27FC236}">
                <a16:creationId xmlns:a16="http://schemas.microsoft.com/office/drawing/2014/main" id="{807B765F-4FCE-4D02-9E01-EE8A359369BC}"/>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361433" y="1203598"/>
            <a:ext cx="5191174" cy="3156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697058"/>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a:xfrm>
            <a:off x="382588" y="1127531"/>
            <a:ext cx="8386762" cy="2164299"/>
          </a:xfrm>
        </p:spPr>
        <p:txBody>
          <a:bodyPr/>
          <a:lstStyle/>
          <a:p>
            <a:r>
              <a:rPr lang="en-US" dirty="0"/>
              <a:t>Different approach to train the model.</a:t>
            </a:r>
          </a:p>
          <a:p>
            <a:r>
              <a:rPr lang="en-US" dirty="0"/>
              <a:t>Use the full transformer structure (more trainable parameters).</a:t>
            </a:r>
          </a:p>
          <a:p>
            <a:r>
              <a:rPr lang="en-US" dirty="0"/>
              <a:t>Adaptive model (add or reduce the memory decisions).</a:t>
            </a:r>
          </a:p>
          <a:p>
            <a:r>
              <a:rPr lang="en-US" dirty="0"/>
              <a:t>Likelihood model.</a:t>
            </a:r>
          </a:p>
          <a:p>
            <a:r>
              <a:rPr lang="en-US" dirty="0"/>
              <a:t>Optimized transformer.</a:t>
            </a:r>
            <a:endParaRPr lang="he-IL" dirty="0"/>
          </a:p>
        </p:txBody>
      </p:sp>
      <p:sp>
        <p:nvSpPr>
          <p:cNvPr id="26626" name="Rectangle 2"/>
          <p:cNvSpPr>
            <a:spLocks noGrp="1" noChangeArrowheads="1"/>
          </p:cNvSpPr>
          <p:nvPr>
            <p:ph type="title"/>
          </p:nvPr>
        </p:nvSpPr>
        <p:spPr/>
        <p:txBody>
          <a:bodyPr/>
          <a:lstStyle/>
          <a:p>
            <a:r>
              <a:rPr lang="en-GB" dirty="0"/>
              <a:t> Professor Raja </a:t>
            </a:r>
            <a:r>
              <a:rPr lang="en-GB" dirty="0" err="1"/>
              <a:t>Jeris</a:t>
            </a:r>
            <a:r>
              <a:rPr lang="en-GB" dirty="0"/>
              <a:t> (TAU) insights</a:t>
            </a:r>
          </a:p>
        </p:txBody>
      </p:sp>
    </p:spTree>
    <p:extLst>
      <p:ext uri="{BB962C8B-B14F-4D97-AF65-F5344CB8AC3E}">
        <p14:creationId xmlns:p14="http://schemas.microsoft.com/office/powerpoint/2010/main" val="2070473290"/>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nl-NL" dirty="0"/>
              <a:t>Transformer Net</a:t>
            </a:r>
            <a:endParaRPr lang="he-IL" dirty="0"/>
          </a:p>
        </p:txBody>
      </p:sp>
      <p:grpSp>
        <p:nvGrpSpPr>
          <p:cNvPr id="11" name="Group 10">
            <a:extLst>
              <a:ext uri="{FF2B5EF4-FFF2-40B4-BE49-F238E27FC236}">
                <a16:creationId xmlns:a16="http://schemas.microsoft.com/office/drawing/2014/main" id="{CC029588-E272-4BAB-AE04-120F6ACE01D3}"/>
              </a:ext>
            </a:extLst>
          </p:cNvPr>
          <p:cNvGrpSpPr/>
          <p:nvPr/>
        </p:nvGrpSpPr>
        <p:grpSpPr>
          <a:xfrm>
            <a:off x="5554108" y="959380"/>
            <a:ext cx="2988945" cy="1612264"/>
            <a:chOff x="0" y="0"/>
            <a:chExt cx="2989357" cy="1612760"/>
          </a:xfrm>
        </p:grpSpPr>
        <p:sp>
          <p:nvSpPr>
            <p:cNvPr id="12" name="Text Box 9">
              <a:extLst>
                <a:ext uri="{FF2B5EF4-FFF2-40B4-BE49-F238E27FC236}">
                  <a16:creationId xmlns:a16="http://schemas.microsoft.com/office/drawing/2014/main" id="{5DCC575B-D80C-4EDA-A288-B61D07D0F5E4}"/>
                </a:ext>
              </a:extLst>
            </p:cNvPr>
            <p:cNvSpPr txBox="1">
              <a:spLocks/>
            </p:cNvSpPr>
            <p:nvPr/>
          </p:nvSpPr>
          <p:spPr bwMode="auto">
            <a:xfrm>
              <a:off x="0" y="1050052"/>
              <a:ext cx="2969895" cy="562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14:hiddenEffects>
              </a:ext>
            </a:extLst>
          </p:spPr>
          <p:txBody>
            <a:bodyPr rot="0" vert="horz" wrap="square" lIns="0" tIns="0" rIns="0" bIns="0" anchor="t" anchorCtr="0" upright="1">
              <a:noAutofit/>
            </a:bodyPr>
            <a:lstStyle/>
            <a:p>
              <a:pPr algn="just">
                <a:spcAft>
                  <a:spcPts val="0"/>
                </a:spcAft>
              </a:pPr>
              <a:r>
                <a:rPr lang="en-US" sz="900" dirty="0">
                  <a:effectLst/>
                  <a:latin typeface="Times New Roman" panose="02020603050405020304" pitchFamily="18" charset="0"/>
                  <a:ea typeface="DengXian"/>
                </a:rPr>
                <a:t>Human mean noise estimation by using measurements over time. Part of the process is grouping the measurements for upper and lower groups as expected from Self-Attention mechanism. </a:t>
              </a:r>
              <a:endParaRPr lang="en-US" sz="1000" dirty="0">
                <a:effectLst/>
                <a:latin typeface="Times New Roman" panose="02020603050405020304" pitchFamily="18" charset="0"/>
                <a:ea typeface="DengXian"/>
              </a:endParaRPr>
            </a:p>
          </p:txBody>
        </p:sp>
        <p:grpSp>
          <p:nvGrpSpPr>
            <p:cNvPr id="13" name="Group 12">
              <a:extLst>
                <a:ext uri="{FF2B5EF4-FFF2-40B4-BE49-F238E27FC236}">
                  <a16:creationId xmlns:a16="http://schemas.microsoft.com/office/drawing/2014/main" id="{B9F060B3-6FF4-4A24-9C33-40E79027ED20}"/>
                </a:ext>
              </a:extLst>
            </p:cNvPr>
            <p:cNvGrpSpPr/>
            <p:nvPr/>
          </p:nvGrpSpPr>
          <p:grpSpPr>
            <a:xfrm>
              <a:off x="20097" y="0"/>
              <a:ext cx="2969260" cy="929005"/>
              <a:chOff x="0" y="0"/>
              <a:chExt cx="2969260" cy="929005"/>
            </a:xfrm>
          </p:grpSpPr>
          <p:grpSp>
            <p:nvGrpSpPr>
              <p:cNvPr id="14" name="Group 13">
                <a:extLst>
                  <a:ext uri="{FF2B5EF4-FFF2-40B4-BE49-F238E27FC236}">
                    <a16:creationId xmlns:a16="http://schemas.microsoft.com/office/drawing/2014/main" id="{4CB3CB54-B1A3-499D-8C61-ECA6B168C731}"/>
                  </a:ext>
                </a:extLst>
              </p:cNvPr>
              <p:cNvGrpSpPr/>
              <p:nvPr/>
            </p:nvGrpSpPr>
            <p:grpSpPr>
              <a:xfrm>
                <a:off x="0" y="0"/>
                <a:ext cx="2969260" cy="929005"/>
                <a:chOff x="0" y="0"/>
                <a:chExt cx="2969260" cy="929005"/>
              </a:xfrm>
            </p:grpSpPr>
            <p:sp>
              <p:nvSpPr>
                <p:cNvPr id="17" name="Text Box 39">
                  <a:extLst>
                    <a:ext uri="{FF2B5EF4-FFF2-40B4-BE49-F238E27FC236}">
                      <a16:creationId xmlns:a16="http://schemas.microsoft.com/office/drawing/2014/main" id="{DE16D05C-E7E2-42F9-AEB3-71E12718AA1C}"/>
                    </a:ext>
                  </a:extLst>
                </p:cNvPr>
                <p:cNvSpPr txBox="1"/>
                <p:nvPr/>
              </p:nvSpPr>
              <p:spPr>
                <a:xfrm>
                  <a:off x="2014414" y="5022"/>
                  <a:ext cx="794489" cy="271306"/>
                </a:xfrm>
                <a:prstGeom prst="rect">
                  <a:avLst/>
                </a:prstGeom>
                <a:solidFill>
                  <a:schemeClr val="lt1"/>
                </a:solidFill>
                <a:ln w="6350">
                  <a:noFill/>
                </a:ln>
              </p:spPr>
              <p:txBody>
                <a:bodyPr rot="0" spcFirstLastPara="0" vert="horz" wrap="square" lIns="91440" tIns="45720" rIns="91440" bIns="45720" numCol="1" spcCol="0" rtlCol="1" fromWordArt="0" anchor="t" anchorCtr="0" forceAA="0" compatLnSpc="1">
                  <a:prstTxWarp prst="textNoShape">
                    <a:avLst/>
                  </a:prstTxWarp>
                  <a:noAutofit/>
                </a:bodyPr>
                <a:lstStyle/>
                <a:p>
                  <a:pPr>
                    <a:spcAft>
                      <a:spcPts val="0"/>
                    </a:spcAft>
                  </a:pPr>
                  <a:r>
                    <a:rPr lang="en-US" sz="800">
                      <a:effectLst/>
                      <a:latin typeface="Times New Roman" panose="02020603050405020304" pitchFamily="18" charset="0"/>
                      <a:ea typeface="DengXian"/>
                    </a:rPr>
                    <a:t>Measurements</a:t>
                  </a:r>
                  <a:endParaRPr lang="en-US" sz="1000">
                    <a:effectLst/>
                    <a:latin typeface="Times New Roman" panose="02020603050405020304" pitchFamily="18" charset="0"/>
                    <a:ea typeface="DengXian"/>
                  </a:endParaRPr>
                </a:p>
              </p:txBody>
            </p:sp>
            <p:sp>
              <p:nvSpPr>
                <p:cNvPr id="18" name="Text Box 40">
                  <a:extLst>
                    <a:ext uri="{FF2B5EF4-FFF2-40B4-BE49-F238E27FC236}">
                      <a16:creationId xmlns:a16="http://schemas.microsoft.com/office/drawing/2014/main" id="{D9D9A893-9E4A-47E0-B41B-D37CF74F5E2A}"/>
                    </a:ext>
                  </a:extLst>
                </p:cNvPr>
                <p:cNvSpPr txBox="1"/>
                <p:nvPr/>
              </p:nvSpPr>
              <p:spPr>
                <a:xfrm>
                  <a:off x="2024743" y="200967"/>
                  <a:ext cx="678815" cy="346668"/>
                </a:xfrm>
                <a:prstGeom prst="rect">
                  <a:avLst/>
                </a:prstGeom>
                <a:solidFill>
                  <a:schemeClr val="lt1"/>
                </a:solidFill>
                <a:ln w="6350">
                  <a:noFill/>
                </a:ln>
              </p:spPr>
              <p:txBody>
                <a:bodyPr rot="0" spcFirstLastPara="0" vert="horz" wrap="square" lIns="91440" tIns="45720" rIns="91440" bIns="45720" numCol="1" spcCol="0" rtlCol="1" fromWordArt="0" anchor="t" anchorCtr="0" forceAA="0" compatLnSpc="1">
                  <a:prstTxWarp prst="textNoShape">
                    <a:avLst/>
                  </a:prstTxWarp>
                  <a:noAutofit/>
                </a:bodyPr>
                <a:lstStyle/>
                <a:p>
                  <a:pPr>
                    <a:spcAft>
                      <a:spcPts val="0"/>
                    </a:spcAft>
                  </a:pPr>
                  <a:r>
                    <a:rPr lang="en-US" sz="800">
                      <a:effectLst/>
                      <a:latin typeface="Times New Roman" panose="02020603050405020304" pitchFamily="18" charset="0"/>
                      <a:ea typeface="DengXian"/>
                    </a:rPr>
                    <a:t>Noise mean est.</a:t>
                  </a:r>
                  <a:endParaRPr lang="en-US" sz="1000">
                    <a:effectLst/>
                    <a:latin typeface="Times New Roman" panose="02020603050405020304" pitchFamily="18" charset="0"/>
                    <a:ea typeface="DengXian"/>
                  </a:endParaRPr>
                </a:p>
              </p:txBody>
            </p:sp>
            <p:sp>
              <p:nvSpPr>
                <p:cNvPr id="19" name="Rectangle: Rounded Corners 18">
                  <a:extLst>
                    <a:ext uri="{FF2B5EF4-FFF2-40B4-BE49-F238E27FC236}">
                      <a16:creationId xmlns:a16="http://schemas.microsoft.com/office/drawing/2014/main" id="{018DCD6A-4AFD-4924-AFFA-D895CC4AED86}"/>
                    </a:ext>
                  </a:extLst>
                </p:cNvPr>
                <p:cNvSpPr/>
                <p:nvPr/>
              </p:nvSpPr>
              <p:spPr>
                <a:xfrm>
                  <a:off x="0" y="0"/>
                  <a:ext cx="2969260" cy="92900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0" name="Multiplication Sign 19">
                  <a:extLst>
                    <a:ext uri="{FF2B5EF4-FFF2-40B4-BE49-F238E27FC236}">
                      <a16:creationId xmlns:a16="http://schemas.microsoft.com/office/drawing/2014/main" id="{8406F9E7-2713-4763-851D-47824F400F5C}"/>
                    </a:ext>
                  </a:extLst>
                </p:cNvPr>
                <p:cNvSpPr/>
                <p:nvPr/>
              </p:nvSpPr>
              <p:spPr>
                <a:xfrm>
                  <a:off x="351692" y="150725"/>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1" name="Multiplication Sign 20">
                  <a:extLst>
                    <a:ext uri="{FF2B5EF4-FFF2-40B4-BE49-F238E27FC236}">
                      <a16:creationId xmlns:a16="http://schemas.microsoft.com/office/drawing/2014/main" id="{44A7B06B-296F-4D67-A723-12C0CD3F19F9}"/>
                    </a:ext>
                  </a:extLst>
                </p:cNvPr>
                <p:cNvSpPr/>
                <p:nvPr/>
              </p:nvSpPr>
              <p:spPr>
                <a:xfrm>
                  <a:off x="622998" y="261257"/>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2" name="Multiplication Sign 21">
                  <a:extLst>
                    <a:ext uri="{FF2B5EF4-FFF2-40B4-BE49-F238E27FC236}">
                      <a16:creationId xmlns:a16="http://schemas.microsoft.com/office/drawing/2014/main" id="{1F74AFFB-C2C5-4104-AC7E-400D758F3BA4}"/>
                    </a:ext>
                  </a:extLst>
                </p:cNvPr>
                <p:cNvSpPr/>
                <p:nvPr/>
              </p:nvSpPr>
              <p:spPr>
                <a:xfrm>
                  <a:off x="457200" y="542611"/>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3" name="Multiplication Sign 22">
                  <a:extLst>
                    <a:ext uri="{FF2B5EF4-FFF2-40B4-BE49-F238E27FC236}">
                      <a16:creationId xmlns:a16="http://schemas.microsoft.com/office/drawing/2014/main" id="{702513B9-F2DA-4080-AEE8-166C5DAAD3F4}"/>
                    </a:ext>
                  </a:extLst>
                </p:cNvPr>
                <p:cNvSpPr/>
                <p:nvPr/>
              </p:nvSpPr>
              <p:spPr>
                <a:xfrm>
                  <a:off x="1205802" y="185894"/>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4" name="Multiplication Sign 23">
                  <a:extLst>
                    <a:ext uri="{FF2B5EF4-FFF2-40B4-BE49-F238E27FC236}">
                      <a16:creationId xmlns:a16="http://schemas.microsoft.com/office/drawing/2014/main" id="{8AE13BDD-C1F3-4AF9-9441-3BDCF965F084}"/>
                    </a:ext>
                  </a:extLst>
                </p:cNvPr>
                <p:cNvSpPr/>
                <p:nvPr/>
              </p:nvSpPr>
              <p:spPr>
                <a:xfrm>
                  <a:off x="969666" y="557683"/>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5" name="Multiplication Sign 24">
                  <a:extLst>
                    <a:ext uri="{FF2B5EF4-FFF2-40B4-BE49-F238E27FC236}">
                      <a16:creationId xmlns:a16="http://schemas.microsoft.com/office/drawing/2014/main" id="{26D29826-6CF6-4A5C-A6C5-725B8ED02981}"/>
                    </a:ext>
                  </a:extLst>
                </p:cNvPr>
                <p:cNvSpPr/>
                <p:nvPr/>
              </p:nvSpPr>
              <p:spPr>
                <a:xfrm>
                  <a:off x="1552470" y="296426"/>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6" name="Multiplication Sign 25">
                  <a:extLst>
                    <a:ext uri="{FF2B5EF4-FFF2-40B4-BE49-F238E27FC236}">
                      <a16:creationId xmlns:a16="http://schemas.microsoft.com/office/drawing/2014/main" id="{4FF6CA9B-1E69-47DE-81AA-37846D18AB2C}"/>
                    </a:ext>
                  </a:extLst>
                </p:cNvPr>
                <p:cNvSpPr/>
                <p:nvPr/>
              </p:nvSpPr>
              <p:spPr>
                <a:xfrm>
                  <a:off x="2728127" y="50241"/>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7" name="Multiplication Sign 26">
                  <a:extLst>
                    <a:ext uri="{FF2B5EF4-FFF2-40B4-BE49-F238E27FC236}">
                      <a16:creationId xmlns:a16="http://schemas.microsoft.com/office/drawing/2014/main" id="{6532B606-8AEB-4CEF-B74F-CB60386EA809}"/>
                    </a:ext>
                  </a:extLst>
                </p:cNvPr>
                <p:cNvSpPr/>
                <p:nvPr/>
              </p:nvSpPr>
              <p:spPr>
                <a:xfrm>
                  <a:off x="1381648" y="612949"/>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8" name="Multiplication Sign 27">
                  <a:extLst>
                    <a:ext uri="{FF2B5EF4-FFF2-40B4-BE49-F238E27FC236}">
                      <a16:creationId xmlns:a16="http://schemas.microsoft.com/office/drawing/2014/main" id="{FEBAF679-9B26-4202-B717-C829B4A1E3BF}"/>
                    </a:ext>
                  </a:extLst>
                </p:cNvPr>
                <p:cNvSpPr/>
                <p:nvPr/>
              </p:nvSpPr>
              <p:spPr>
                <a:xfrm>
                  <a:off x="1984549" y="612949"/>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9" name="Multiplication Sign 28">
                  <a:extLst>
                    <a:ext uri="{FF2B5EF4-FFF2-40B4-BE49-F238E27FC236}">
                      <a16:creationId xmlns:a16="http://schemas.microsoft.com/office/drawing/2014/main" id="{D468E4D2-5422-4876-AC02-F46A46A08122}"/>
                    </a:ext>
                  </a:extLst>
                </p:cNvPr>
                <p:cNvSpPr/>
                <p:nvPr/>
              </p:nvSpPr>
              <p:spPr>
                <a:xfrm>
                  <a:off x="1813727" y="195943"/>
                  <a:ext cx="105507" cy="13565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30" name="Freeform: Shape 29">
                  <a:extLst>
                    <a:ext uri="{FF2B5EF4-FFF2-40B4-BE49-F238E27FC236}">
                      <a16:creationId xmlns:a16="http://schemas.microsoft.com/office/drawing/2014/main" id="{E566ABD5-7BA7-4F67-8AA2-BC3D41EAD55A}"/>
                    </a:ext>
                  </a:extLst>
                </p:cNvPr>
                <p:cNvSpPr/>
                <p:nvPr/>
              </p:nvSpPr>
              <p:spPr>
                <a:xfrm>
                  <a:off x="417006" y="417006"/>
                  <a:ext cx="1617785" cy="75445"/>
                </a:xfrm>
                <a:custGeom>
                  <a:avLst/>
                  <a:gdLst>
                    <a:gd name="connsiteX0" fmla="*/ 0 w 1617785"/>
                    <a:gd name="connsiteY0" fmla="*/ 0 h 75445"/>
                    <a:gd name="connsiteX1" fmla="*/ 547635 w 1617785"/>
                    <a:gd name="connsiteY1" fmla="*/ 40194 h 75445"/>
                    <a:gd name="connsiteX2" fmla="*/ 1140488 w 1617785"/>
                    <a:gd name="connsiteY2" fmla="*/ 75363 h 75445"/>
                    <a:gd name="connsiteX3" fmla="*/ 1617785 w 1617785"/>
                    <a:gd name="connsiteY3" fmla="*/ 30145 h 75445"/>
                  </a:gdLst>
                  <a:ahLst/>
                  <a:cxnLst>
                    <a:cxn ang="0">
                      <a:pos x="connsiteX0" y="connsiteY0"/>
                    </a:cxn>
                    <a:cxn ang="0">
                      <a:pos x="connsiteX1" y="connsiteY1"/>
                    </a:cxn>
                    <a:cxn ang="0">
                      <a:pos x="connsiteX2" y="connsiteY2"/>
                    </a:cxn>
                    <a:cxn ang="0">
                      <a:pos x="connsiteX3" y="connsiteY3"/>
                    </a:cxn>
                  </a:cxnLst>
                  <a:rect l="l" t="t" r="r" b="b"/>
                  <a:pathLst>
                    <a:path w="1617785" h="75445">
                      <a:moveTo>
                        <a:pt x="0" y="0"/>
                      </a:moveTo>
                      <a:lnTo>
                        <a:pt x="547635" y="40194"/>
                      </a:lnTo>
                      <a:cubicBezTo>
                        <a:pt x="737716" y="52754"/>
                        <a:pt x="962130" y="77038"/>
                        <a:pt x="1140488" y="75363"/>
                      </a:cubicBezTo>
                      <a:cubicBezTo>
                        <a:pt x="1318846" y="73688"/>
                        <a:pt x="1518139" y="32657"/>
                        <a:pt x="1617785" y="30145"/>
                      </a:cubicBezTo>
                    </a:path>
                  </a:pathLst>
                </a:custGeom>
                <a:ln w="28575"/>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cxnSp>
              <p:nvCxnSpPr>
                <p:cNvPr id="31" name="Straight Connector 30">
                  <a:extLst>
                    <a:ext uri="{FF2B5EF4-FFF2-40B4-BE49-F238E27FC236}">
                      <a16:creationId xmlns:a16="http://schemas.microsoft.com/office/drawing/2014/main" id="{5CBA112B-E3E8-4812-91CC-BC8643AE1D0A}"/>
                    </a:ext>
                  </a:extLst>
                </p:cNvPr>
                <p:cNvCxnSpPr/>
                <p:nvPr/>
              </p:nvCxnSpPr>
              <p:spPr>
                <a:xfrm flipH="1">
                  <a:off x="2723103" y="306474"/>
                  <a:ext cx="119959" cy="0"/>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15" name="Freeform: Shape 14">
                <a:extLst>
                  <a:ext uri="{FF2B5EF4-FFF2-40B4-BE49-F238E27FC236}">
                    <a16:creationId xmlns:a16="http://schemas.microsoft.com/office/drawing/2014/main" id="{9B78D363-C1FC-4DE7-9DDA-C0DE3EA96357}"/>
                  </a:ext>
                </a:extLst>
              </p:cNvPr>
              <p:cNvSpPr/>
              <p:nvPr/>
            </p:nvSpPr>
            <p:spPr>
              <a:xfrm>
                <a:off x="140677" y="517490"/>
                <a:ext cx="2164625" cy="287993"/>
              </a:xfrm>
              <a:custGeom>
                <a:avLst/>
                <a:gdLst>
                  <a:gd name="connsiteX0" fmla="*/ 271397 w 2164625"/>
                  <a:gd name="connsiteY0" fmla="*/ 8280 h 287993"/>
                  <a:gd name="connsiteX1" fmla="*/ 2034883 w 2164625"/>
                  <a:gd name="connsiteY1" fmla="*/ 53498 h 287993"/>
                  <a:gd name="connsiteX2" fmla="*/ 1823867 w 2164625"/>
                  <a:gd name="connsiteY2" fmla="*/ 284610 h 287993"/>
                  <a:gd name="connsiteX3" fmla="*/ 165889 w 2164625"/>
                  <a:gd name="connsiteY3" fmla="*/ 179102 h 287993"/>
                  <a:gd name="connsiteX4" fmla="*/ 271397 w 2164625"/>
                  <a:gd name="connsiteY4" fmla="*/ 8280 h 287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625" h="287993">
                    <a:moveTo>
                      <a:pt x="271397" y="8280"/>
                    </a:moveTo>
                    <a:cubicBezTo>
                      <a:pt x="582896" y="-12654"/>
                      <a:pt x="1776138" y="7443"/>
                      <a:pt x="2034883" y="53498"/>
                    </a:cubicBezTo>
                    <a:cubicBezTo>
                      <a:pt x="2293628" y="99553"/>
                      <a:pt x="2135366" y="263676"/>
                      <a:pt x="1823867" y="284610"/>
                    </a:cubicBezTo>
                    <a:cubicBezTo>
                      <a:pt x="1512368" y="305544"/>
                      <a:pt x="426309" y="224320"/>
                      <a:pt x="165889" y="179102"/>
                    </a:cubicBezTo>
                    <a:cubicBezTo>
                      <a:pt x="-94531" y="133884"/>
                      <a:pt x="-40102" y="29214"/>
                      <a:pt x="271397" y="8280"/>
                    </a:cubicBez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16" name="Freeform: Shape 15">
                <a:extLst>
                  <a:ext uri="{FF2B5EF4-FFF2-40B4-BE49-F238E27FC236}">
                    <a16:creationId xmlns:a16="http://schemas.microsoft.com/office/drawing/2014/main" id="{C158C200-A8DD-4DA4-8A2A-C9CEFC4AF3FD}"/>
                  </a:ext>
                </a:extLst>
              </p:cNvPr>
              <p:cNvSpPr/>
              <p:nvPr/>
            </p:nvSpPr>
            <p:spPr>
              <a:xfrm>
                <a:off x="180870" y="125604"/>
                <a:ext cx="1841000" cy="296742"/>
              </a:xfrm>
              <a:custGeom>
                <a:avLst/>
                <a:gdLst>
                  <a:gd name="connsiteX0" fmla="*/ 142193 w 1841000"/>
                  <a:gd name="connsiteY0" fmla="*/ 13665 h 296742"/>
                  <a:gd name="connsiteX1" fmla="*/ 1749929 w 1841000"/>
                  <a:gd name="connsiteY1" fmla="*/ 43810 h 296742"/>
                  <a:gd name="connsiteX2" fmla="*/ 1579107 w 1841000"/>
                  <a:gd name="connsiteY2" fmla="*/ 289994 h 296742"/>
                  <a:gd name="connsiteX3" fmla="*/ 1061617 w 1841000"/>
                  <a:gd name="connsiteY3" fmla="*/ 229704 h 296742"/>
                  <a:gd name="connsiteX4" fmla="*/ 559200 w 1841000"/>
                  <a:gd name="connsiteY4" fmla="*/ 254825 h 296742"/>
                  <a:gd name="connsiteX5" fmla="*/ 127120 w 1841000"/>
                  <a:gd name="connsiteY5" fmla="*/ 194535 h 296742"/>
                  <a:gd name="connsiteX6" fmla="*/ 142193 w 1841000"/>
                  <a:gd name="connsiteY6" fmla="*/ 13665 h 29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000" h="296742">
                    <a:moveTo>
                      <a:pt x="142193" y="13665"/>
                    </a:moveTo>
                    <a:cubicBezTo>
                      <a:pt x="412661" y="-11456"/>
                      <a:pt x="1510443" y="-2245"/>
                      <a:pt x="1749929" y="43810"/>
                    </a:cubicBezTo>
                    <a:cubicBezTo>
                      <a:pt x="1989415" y="89865"/>
                      <a:pt x="1693826" y="259012"/>
                      <a:pt x="1579107" y="289994"/>
                    </a:cubicBezTo>
                    <a:cubicBezTo>
                      <a:pt x="1464388" y="320976"/>
                      <a:pt x="1231601" y="235565"/>
                      <a:pt x="1061617" y="229704"/>
                    </a:cubicBezTo>
                    <a:cubicBezTo>
                      <a:pt x="891633" y="223843"/>
                      <a:pt x="714950" y="260687"/>
                      <a:pt x="559200" y="254825"/>
                    </a:cubicBezTo>
                    <a:cubicBezTo>
                      <a:pt x="403451" y="248964"/>
                      <a:pt x="196621" y="234728"/>
                      <a:pt x="127120" y="194535"/>
                    </a:cubicBezTo>
                    <a:cubicBezTo>
                      <a:pt x="57619" y="154342"/>
                      <a:pt x="-128275" y="38786"/>
                      <a:pt x="142193" y="13665"/>
                    </a:cubicBez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grpSp>
      <p:grpSp>
        <p:nvGrpSpPr>
          <p:cNvPr id="32" name="Group 31">
            <a:extLst>
              <a:ext uri="{FF2B5EF4-FFF2-40B4-BE49-F238E27FC236}">
                <a16:creationId xmlns:a16="http://schemas.microsoft.com/office/drawing/2014/main" id="{09CAA150-D8FC-49E3-AC92-633A57FD1666}"/>
              </a:ext>
            </a:extLst>
          </p:cNvPr>
          <p:cNvGrpSpPr/>
          <p:nvPr/>
        </p:nvGrpSpPr>
        <p:grpSpPr>
          <a:xfrm>
            <a:off x="5554108" y="2482708"/>
            <a:ext cx="2969486" cy="1855802"/>
            <a:chOff x="0" y="0"/>
            <a:chExt cx="2969895" cy="2753413"/>
          </a:xfrm>
        </p:grpSpPr>
        <p:grpSp>
          <p:nvGrpSpPr>
            <p:cNvPr id="33" name="Group 32">
              <a:extLst>
                <a:ext uri="{FF2B5EF4-FFF2-40B4-BE49-F238E27FC236}">
                  <a16:creationId xmlns:a16="http://schemas.microsoft.com/office/drawing/2014/main" id="{BB637910-18AC-4085-AB87-73755933EF1C}"/>
                </a:ext>
              </a:extLst>
            </p:cNvPr>
            <p:cNvGrpSpPr/>
            <p:nvPr/>
          </p:nvGrpSpPr>
          <p:grpSpPr>
            <a:xfrm>
              <a:off x="0" y="0"/>
              <a:ext cx="2969895" cy="1958233"/>
              <a:chOff x="0" y="-3068"/>
              <a:chExt cx="2969895" cy="1958233"/>
            </a:xfrm>
          </p:grpSpPr>
          <p:sp>
            <p:nvSpPr>
              <p:cNvPr id="35" name="Text Box 95">
                <a:extLst>
                  <a:ext uri="{FF2B5EF4-FFF2-40B4-BE49-F238E27FC236}">
                    <a16:creationId xmlns:a16="http://schemas.microsoft.com/office/drawing/2014/main" id="{1802DC58-7030-4064-94BD-B938EEB71BFC}"/>
                  </a:ext>
                </a:extLst>
              </p:cNvPr>
              <p:cNvSpPr txBox="1"/>
              <p:nvPr/>
            </p:nvSpPr>
            <p:spPr>
              <a:xfrm>
                <a:off x="1967549" y="-3068"/>
                <a:ext cx="794380" cy="271223"/>
              </a:xfrm>
              <a:prstGeom prst="rect">
                <a:avLst/>
              </a:prstGeom>
              <a:solidFill>
                <a:schemeClr val="lt1"/>
              </a:solidFill>
              <a:ln w="6350">
                <a:noFill/>
              </a:ln>
            </p:spPr>
            <p:txBody>
              <a:bodyPr rot="0" spcFirstLastPara="0" vert="horz" wrap="square" lIns="91440" tIns="45720" rIns="91440" bIns="45720" numCol="1" spcCol="0" rtlCol="1" fromWordArt="0" anchor="t" anchorCtr="0" forceAA="0" compatLnSpc="1">
                <a:prstTxWarp prst="textNoShape">
                  <a:avLst/>
                </a:prstTxWarp>
                <a:noAutofit/>
              </a:bodyPr>
              <a:lstStyle/>
              <a:p>
                <a:pPr>
                  <a:spcAft>
                    <a:spcPts val="0"/>
                  </a:spcAft>
                </a:pPr>
                <a:r>
                  <a:rPr lang="en-US" sz="800">
                    <a:effectLst/>
                    <a:latin typeface="Times New Roman" panose="02020603050405020304" pitchFamily="18" charset="0"/>
                    <a:ea typeface="DengXian"/>
                  </a:rPr>
                  <a:t>Measurements</a:t>
                </a:r>
                <a:endParaRPr lang="en-US" sz="1000">
                  <a:effectLst/>
                  <a:latin typeface="Times New Roman" panose="02020603050405020304" pitchFamily="18" charset="0"/>
                  <a:ea typeface="DengXian"/>
                </a:endParaRPr>
              </a:p>
            </p:txBody>
          </p:sp>
          <p:grpSp>
            <p:nvGrpSpPr>
              <p:cNvPr id="36" name="Group 35">
                <a:extLst>
                  <a:ext uri="{FF2B5EF4-FFF2-40B4-BE49-F238E27FC236}">
                    <a16:creationId xmlns:a16="http://schemas.microsoft.com/office/drawing/2014/main" id="{25C12741-9DEA-4C49-AC91-818FF178F1EE}"/>
                  </a:ext>
                </a:extLst>
              </p:cNvPr>
              <p:cNvGrpSpPr/>
              <p:nvPr/>
            </p:nvGrpSpPr>
            <p:grpSpPr>
              <a:xfrm>
                <a:off x="0" y="0"/>
                <a:ext cx="2969895" cy="1955165"/>
                <a:chOff x="0" y="0"/>
                <a:chExt cx="2969895" cy="1955165"/>
              </a:xfrm>
            </p:grpSpPr>
            <p:cxnSp>
              <p:nvCxnSpPr>
                <p:cNvPr id="37" name="Straight Connector 36">
                  <a:extLst>
                    <a:ext uri="{FF2B5EF4-FFF2-40B4-BE49-F238E27FC236}">
                      <a16:creationId xmlns:a16="http://schemas.microsoft.com/office/drawing/2014/main" id="{E40F7878-820D-4AA4-AF9F-C8DB9CBEF4FC}"/>
                    </a:ext>
                  </a:extLst>
                </p:cNvPr>
                <p:cNvCxnSpPr/>
                <p:nvPr/>
              </p:nvCxnSpPr>
              <p:spPr>
                <a:xfrm>
                  <a:off x="2792295" y="285366"/>
                  <a:ext cx="83004" cy="1"/>
                </a:xfrm>
                <a:prstGeom prst="line">
                  <a:avLst/>
                </a:prstGeom>
                <a:ln w="12700"/>
              </p:spPr>
              <p:style>
                <a:lnRef idx="1">
                  <a:schemeClr val="accent4"/>
                </a:lnRef>
                <a:fillRef idx="0">
                  <a:schemeClr val="accent4"/>
                </a:fillRef>
                <a:effectRef idx="0">
                  <a:schemeClr val="accent4"/>
                </a:effectRef>
                <a:fontRef idx="minor">
                  <a:schemeClr val="tx1"/>
                </a:fontRef>
              </p:style>
            </p:cxnSp>
            <p:grpSp>
              <p:nvGrpSpPr>
                <p:cNvPr id="38" name="Group 37">
                  <a:extLst>
                    <a:ext uri="{FF2B5EF4-FFF2-40B4-BE49-F238E27FC236}">
                      <a16:creationId xmlns:a16="http://schemas.microsoft.com/office/drawing/2014/main" id="{67399B8B-C544-4E09-ADEB-AC53575C379C}"/>
                    </a:ext>
                  </a:extLst>
                </p:cNvPr>
                <p:cNvGrpSpPr/>
                <p:nvPr/>
              </p:nvGrpSpPr>
              <p:grpSpPr>
                <a:xfrm>
                  <a:off x="0" y="0"/>
                  <a:ext cx="2969895" cy="1955165"/>
                  <a:chOff x="0" y="0"/>
                  <a:chExt cx="2969895" cy="1955165"/>
                </a:xfrm>
              </p:grpSpPr>
              <p:sp>
                <p:nvSpPr>
                  <p:cNvPr id="39" name="Multiplication Sign 38">
                    <a:extLst>
                      <a:ext uri="{FF2B5EF4-FFF2-40B4-BE49-F238E27FC236}">
                        <a16:creationId xmlns:a16="http://schemas.microsoft.com/office/drawing/2014/main" id="{79AA32CA-ACFD-4F95-8375-9A7B0DD06623}"/>
                      </a:ext>
                    </a:extLst>
                  </p:cNvPr>
                  <p:cNvSpPr/>
                  <p:nvPr/>
                </p:nvSpPr>
                <p:spPr>
                  <a:xfrm>
                    <a:off x="2778369" y="45217"/>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nvGrpSpPr>
                  <p:cNvPr id="40" name="Group 39">
                    <a:extLst>
                      <a:ext uri="{FF2B5EF4-FFF2-40B4-BE49-F238E27FC236}">
                        <a16:creationId xmlns:a16="http://schemas.microsoft.com/office/drawing/2014/main" id="{7453B125-7C1B-44AA-8E34-0D025AACF789}"/>
                      </a:ext>
                    </a:extLst>
                  </p:cNvPr>
                  <p:cNvGrpSpPr/>
                  <p:nvPr/>
                </p:nvGrpSpPr>
                <p:grpSpPr>
                  <a:xfrm>
                    <a:off x="0" y="0"/>
                    <a:ext cx="2969895" cy="1955165"/>
                    <a:chOff x="0" y="0"/>
                    <a:chExt cx="2969895" cy="1955165"/>
                  </a:xfrm>
                </p:grpSpPr>
                <p:pic>
                  <p:nvPicPr>
                    <p:cNvPr id="48" name="Picture 47">
                      <a:extLst>
                        <a:ext uri="{FF2B5EF4-FFF2-40B4-BE49-F238E27FC236}">
                          <a16:creationId xmlns:a16="http://schemas.microsoft.com/office/drawing/2014/main" id="{3472062F-4D99-443F-8B9F-BEDFD66BEB7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65" b="97938" l="9276" r="97398">
                                  <a14:foregroundMark x1="49548" y1="14433" x2="49887" y2="3780"/>
                                  <a14:foregroundMark x1="72738" y1="88660" x2="72738" y2="88660"/>
                                  <a14:foregroundMark x1="75113" y1="89691" x2="76584" y2="90893"/>
                                  <a14:foregroundMark x1="80882" y1="92440" x2="80882" y2="92440"/>
                                  <a14:foregroundMark x1="92081" y1="92955" x2="97624" y2="93814"/>
                                  <a14:foregroundMark x1="87330" y1="93471" x2="15837" y2="96392"/>
                                  <a14:foregroundMark x1="15837" y1="96392" x2="29977" y2="94330"/>
                                  <a14:foregroundMark x1="13575" y1="93299" x2="13575" y2="93299"/>
                                  <a14:foregroundMark x1="13575" y1="93299" x2="29299" y2="84364"/>
                                  <a14:foregroundMark x1="29299" y1="84364" x2="32353" y2="76804"/>
                                  <a14:foregroundMark x1="28394" y1="86082" x2="28394" y2="86082"/>
                                  <a14:foregroundMark x1="28733" y1="85567" x2="32692" y2="75601"/>
                                  <a14:foregroundMark x1="33145" y1="74055" x2="33145" y2="74055"/>
                                  <a14:foregroundMark x1="33371" y1="73711" x2="33371" y2="73711"/>
                                  <a14:foregroundMark x1="34389" y1="69416" x2="34389" y2="69416"/>
                                  <a14:foregroundMark x1="35860" y1="62887" x2="35860" y2="62887"/>
                                  <a14:foregroundMark x1="36199" y1="61340" x2="36199" y2="61340"/>
                                  <a14:foregroundMark x1="37557" y1="56873" x2="37557" y2="56873"/>
                                  <a14:foregroundMark x1="30317" y1="83849" x2="30317" y2="83849"/>
                                  <a14:foregroundMark x1="33145" y1="74055" x2="33145" y2="74055"/>
                                  <a14:foregroundMark x1="34163" y1="70103" x2="35181" y2="65464"/>
                                  <a14:foregroundMark x1="35181" y1="65464" x2="38914" y2="48797"/>
                                  <a14:foregroundMark x1="39027" y1="47766" x2="39027" y2="47766"/>
                                  <a14:foregroundMark x1="39932" y1="45017" x2="48529" y2="11512"/>
                                  <a14:foregroundMark x1="90724" y1="96907" x2="9276" y2="97938"/>
                                </a14:backgroundRemoval>
                              </a14:imgEffect>
                            </a14:imgLayer>
                          </a14:imgProps>
                        </a:ext>
                      </a:extLst>
                    </a:blip>
                    <a:stretch>
                      <a:fillRect/>
                    </a:stretch>
                  </p:blipFill>
                  <p:spPr>
                    <a:xfrm>
                      <a:off x="0" y="0"/>
                      <a:ext cx="2969895" cy="1955165"/>
                    </a:xfrm>
                    <a:prstGeom prst="rect">
                      <a:avLst/>
                    </a:prstGeom>
                  </p:spPr>
                </p:pic>
                <p:sp>
                  <p:nvSpPr>
                    <p:cNvPr id="49" name="Multiplication Sign 48">
                      <a:extLst>
                        <a:ext uri="{FF2B5EF4-FFF2-40B4-BE49-F238E27FC236}">
                          <a16:creationId xmlns:a16="http://schemas.microsoft.com/office/drawing/2014/main" id="{FD253CAE-CD27-4543-88F1-13B3EE695C0D}"/>
                        </a:ext>
                      </a:extLst>
                    </p:cNvPr>
                    <p:cNvSpPr/>
                    <p:nvPr/>
                  </p:nvSpPr>
                  <p:spPr>
                    <a:xfrm>
                      <a:off x="1034980" y="1075174"/>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0" name="Multiplication Sign 49">
                      <a:extLst>
                        <a:ext uri="{FF2B5EF4-FFF2-40B4-BE49-F238E27FC236}">
                          <a16:creationId xmlns:a16="http://schemas.microsoft.com/office/drawing/2014/main" id="{EAFC4745-51FF-4272-8386-1678F57EF449}"/>
                        </a:ext>
                      </a:extLst>
                    </p:cNvPr>
                    <p:cNvSpPr/>
                    <p:nvPr/>
                  </p:nvSpPr>
                  <p:spPr>
                    <a:xfrm>
                      <a:off x="1622809" y="487345"/>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1" name="Multiplication Sign 50">
                      <a:extLst>
                        <a:ext uri="{FF2B5EF4-FFF2-40B4-BE49-F238E27FC236}">
                          <a16:creationId xmlns:a16="http://schemas.microsoft.com/office/drawing/2014/main" id="{A4258CC8-48A6-486E-8025-9DEC71546650}"/>
                        </a:ext>
                      </a:extLst>
                    </p:cNvPr>
                    <p:cNvSpPr/>
                    <p:nvPr/>
                  </p:nvSpPr>
                  <p:spPr>
                    <a:xfrm>
                      <a:off x="1929284" y="1386672"/>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2" name="Multiplication Sign 51">
                      <a:extLst>
                        <a:ext uri="{FF2B5EF4-FFF2-40B4-BE49-F238E27FC236}">
                          <a16:creationId xmlns:a16="http://schemas.microsoft.com/office/drawing/2014/main" id="{AF0A5671-A70E-4352-ADB7-EAE027CB5B28}"/>
                        </a:ext>
                      </a:extLst>
                    </p:cNvPr>
                    <p:cNvSpPr/>
                    <p:nvPr/>
                  </p:nvSpPr>
                  <p:spPr>
                    <a:xfrm>
                      <a:off x="1723292" y="818941"/>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3" name="Multiplication Sign 52">
                      <a:extLst>
                        <a:ext uri="{FF2B5EF4-FFF2-40B4-BE49-F238E27FC236}">
                          <a16:creationId xmlns:a16="http://schemas.microsoft.com/office/drawing/2014/main" id="{A09A2DB6-005F-49F0-8A83-1132C187302B}"/>
                        </a:ext>
                      </a:extLst>
                    </p:cNvPr>
                    <p:cNvSpPr/>
                    <p:nvPr/>
                  </p:nvSpPr>
                  <p:spPr>
                    <a:xfrm>
                      <a:off x="1301262" y="266281"/>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4" name="Multiplication Sign 53">
                      <a:extLst>
                        <a:ext uri="{FF2B5EF4-FFF2-40B4-BE49-F238E27FC236}">
                          <a16:creationId xmlns:a16="http://schemas.microsoft.com/office/drawing/2014/main" id="{BE04B3DA-E153-4DF7-A631-D8E03F93642A}"/>
                        </a:ext>
                      </a:extLst>
                    </p:cNvPr>
                    <p:cNvSpPr/>
                    <p:nvPr/>
                  </p:nvSpPr>
                  <p:spPr>
                    <a:xfrm>
                      <a:off x="1110343" y="818941"/>
                      <a:ext cx="105492" cy="1356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cxnSp>
                <p:nvCxnSpPr>
                  <p:cNvPr id="41" name="Straight Connector 40">
                    <a:extLst>
                      <a:ext uri="{FF2B5EF4-FFF2-40B4-BE49-F238E27FC236}">
                        <a16:creationId xmlns:a16="http://schemas.microsoft.com/office/drawing/2014/main" id="{08FEA8A9-A6DC-47E5-9E90-967F81469380}"/>
                      </a:ext>
                    </a:extLst>
                  </p:cNvPr>
                  <p:cNvCxnSpPr/>
                  <p:nvPr/>
                </p:nvCxnSpPr>
                <p:spPr>
                  <a:xfrm flipH="1" flipV="1">
                    <a:off x="1667273" y="557683"/>
                    <a:ext cx="10569" cy="1268049"/>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ECC0C3C3-DC2C-490B-9FDC-E874C6B018F6}"/>
                      </a:ext>
                    </a:extLst>
                  </p:cNvPr>
                  <p:cNvCxnSpPr/>
                  <p:nvPr/>
                </p:nvCxnSpPr>
                <p:spPr>
                  <a:xfrm flipH="1">
                    <a:off x="1343025" y="346668"/>
                    <a:ext cx="23551" cy="1493388"/>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E7EA5DC1-F3F8-404E-A71A-4197E826F060}"/>
                      </a:ext>
                    </a:extLst>
                  </p:cNvPr>
                  <p:cNvCxnSpPr/>
                  <p:nvPr/>
                </p:nvCxnSpPr>
                <p:spPr>
                  <a:xfrm>
                    <a:off x="1778558" y="888979"/>
                    <a:ext cx="12142" cy="936752"/>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94AA914B-AE4F-44CA-8FF2-B6028D56902D}"/>
                      </a:ext>
                    </a:extLst>
                  </p:cNvPr>
                  <p:cNvCxnSpPr/>
                  <p:nvPr/>
                </p:nvCxnSpPr>
                <p:spPr>
                  <a:xfrm>
                    <a:off x="1180681" y="889279"/>
                    <a:ext cx="0" cy="926963"/>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4E104009-FD21-4D7E-A8E5-FCBDD5D9FC5D}"/>
                      </a:ext>
                    </a:extLst>
                  </p:cNvPr>
                  <p:cNvCxnSpPr/>
                  <p:nvPr/>
                </p:nvCxnSpPr>
                <p:spPr>
                  <a:xfrm flipH="1">
                    <a:off x="1085850" y="1145512"/>
                    <a:ext cx="9420" cy="680219"/>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413F64DF-A128-454B-B3E4-9E65D145B1B9}"/>
                      </a:ext>
                    </a:extLst>
                  </p:cNvPr>
                  <p:cNvCxnSpPr/>
                  <p:nvPr/>
                </p:nvCxnSpPr>
                <p:spPr>
                  <a:xfrm flipH="1" flipV="1">
                    <a:off x="1979225" y="1467031"/>
                    <a:ext cx="6738" cy="358701"/>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47" name="Text Box 96">
                    <a:extLst>
                      <a:ext uri="{FF2B5EF4-FFF2-40B4-BE49-F238E27FC236}">
                        <a16:creationId xmlns:a16="http://schemas.microsoft.com/office/drawing/2014/main" id="{AEE38C14-3890-4647-A880-EED35F547E52}"/>
                      </a:ext>
                    </a:extLst>
                  </p:cNvPr>
                  <p:cNvSpPr txBox="1"/>
                  <p:nvPr/>
                </p:nvSpPr>
                <p:spPr>
                  <a:xfrm>
                    <a:off x="2004646" y="232234"/>
                    <a:ext cx="470181" cy="200967"/>
                  </a:xfrm>
                  <a:prstGeom prst="rect">
                    <a:avLst/>
                  </a:prstGeom>
                  <a:solidFill>
                    <a:schemeClr val="lt1"/>
                  </a:solidFill>
                  <a:ln w="6350">
                    <a:noFill/>
                  </a:ln>
                </p:spPr>
                <p:txBody>
                  <a:bodyPr rot="0" spcFirstLastPara="0" vert="horz" wrap="square" lIns="91440" tIns="45720" rIns="91440" bIns="45720" numCol="1" spcCol="0" rtlCol="1" fromWordArt="0" anchor="t" anchorCtr="0" forceAA="0" compatLnSpc="1">
                    <a:prstTxWarp prst="textNoShape">
                      <a:avLst/>
                    </a:prstTxWarp>
                    <a:noAutofit/>
                  </a:bodyPr>
                  <a:lstStyle/>
                  <a:p>
                    <a:pPr>
                      <a:spcAft>
                        <a:spcPts val="0"/>
                      </a:spcAft>
                    </a:pPr>
                    <a:r>
                      <a:rPr lang="en-US" sz="800" dirty="0">
                        <a:effectLst/>
                        <a:latin typeface="Times New Roman" panose="02020603050405020304" pitchFamily="18" charset="0"/>
                        <a:ea typeface="DengXian"/>
                      </a:rPr>
                      <a:t>Values</a:t>
                    </a:r>
                    <a:endParaRPr lang="en-US" sz="1000" dirty="0">
                      <a:effectLst/>
                      <a:latin typeface="Times New Roman" panose="02020603050405020304" pitchFamily="18" charset="0"/>
                      <a:ea typeface="DengXian"/>
                    </a:endParaRPr>
                  </a:p>
                </p:txBody>
              </p:sp>
            </p:grpSp>
          </p:grpSp>
        </p:grpSp>
        <p:sp>
          <p:nvSpPr>
            <p:cNvPr id="34" name="Text Box 9">
              <a:extLst>
                <a:ext uri="{FF2B5EF4-FFF2-40B4-BE49-F238E27FC236}">
                  <a16:creationId xmlns:a16="http://schemas.microsoft.com/office/drawing/2014/main" id="{B4D4C7E1-091C-45C5-A8F6-18643AE44B54}"/>
                </a:ext>
              </a:extLst>
            </p:cNvPr>
            <p:cNvSpPr txBox="1">
              <a:spLocks/>
            </p:cNvSpPr>
            <p:nvPr/>
          </p:nvSpPr>
          <p:spPr bwMode="auto">
            <a:xfrm>
              <a:off x="0" y="2190878"/>
              <a:ext cx="2969486" cy="562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14:hiddenEffects>
              </a:ext>
            </a:extLst>
          </p:spPr>
          <p:txBody>
            <a:bodyPr rot="0" vert="horz" wrap="square" lIns="0" tIns="0" rIns="0" bIns="0" anchor="t" anchorCtr="0" upright="1">
              <a:noAutofit/>
            </a:bodyPr>
            <a:lstStyle/>
            <a:p>
              <a:pPr algn="just">
                <a:spcAft>
                  <a:spcPts val="0"/>
                </a:spcAft>
              </a:pPr>
              <a:r>
                <a:rPr lang="en-US" sz="900" dirty="0">
                  <a:effectLst/>
                  <a:latin typeface="Times New Roman" panose="02020603050405020304" pitchFamily="18" charset="0"/>
                  <a:ea typeface="DengXian"/>
                </a:rPr>
                <a:t>Excepted transformer noise detection. Using the self-Attention will separate the measurement into upper and lower groups, we except the values to be the estimated distance from the ground true state.  </a:t>
              </a:r>
              <a:endParaRPr lang="en-US" sz="1000" dirty="0">
                <a:effectLst/>
                <a:latin typeface="Times New Roman" panose="02020603050405020304" pitchFamily="18" charset="0"/>
                <a:ea typeface="DengXian"/>
              </a:endParaRPr>
            </a:p>
          </p:txBody>
        </p:sp>
      </p:grpSp>
      <p:sp>
        <p:nvSpPr>
          <p:cNvPr id="62" name="מציין מיקום תוכן 6">
            <a:extLst>
              <a:ext uri="{FF2B5EF4-FFF2-40B4-BE49-F238E27FC236}">
                <a16:creationId xmlns:a16="http://schemas.microsoft.com/office/drawing/2014/main" id="{4E068E9D-1EEC-4304-8D12-0EF455C3EF12}"/>
              </a:ext>
            </a:extLst>
          </p:cNvPr>
          <p:cNvSpPr>
            <a:spLocks noGrp="1"/>
          </p:cNvSpPr>
          <p:nvPr>
            <p:ph sz="half" idx="2"/>
          </p:nvPr>
        </p:nvSpPr>
        <p:spPr>
          <a:xfrm>
            <a:off x="395536" y="1347614"/>
            <a:ext cx="3996000" cy="3171322"/>
          </a:xfrm>
        </p:spPr>
        <p:txBody>
          <a:bodyPr>
            <a:normAutofit/>
          </a:bodyPr>
          <a:lstStyle/>
          <a:p>
            <a:r>
              <a:rPr lang="en-US" dirty="0"/>
              <a:t>Human who have map of measurements and ask to point over the ground true, he calculates the noise of the measurements and point at a reasonable state somewhere in the middle of the measurements. </a:t>
            </a:r>
          </a:p>
          <a:p>
            <a:r>
              <a:rPr lang="en-US" dirty="0"/>
              <a:t>Separate the inputs into groups.</a:t>
            </a:r>
          </a:p>
          <a:p>
            <a:r>
              <a:rPr lang="en-US" dirty="0"/>
              <a:t>Calculate the value of each value and use it according to its correlation in the group.</a:t>
            </a:r>
            <a:endParaRPr lang="he-IL" dirty="0"/>
          </a:p>
        </p:txBody>
      </p:sp>
    </p:spTree>
    <p:extLst>
      <p:ext uri="{BB962C8B-B14F-4D97-AF65-F5344CB8AC3E}">
        <p14:creationId xmlns:p14="http://schemas.microsoft.com/office/powerpoint/2010/main" val="16193168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a:xfrm>
            <a:off x="382588" y="1127531"/>
            <a:ext cx="8386762" cy="3316427"/>
          </a:xfrm>
        </p:spPr>
        <p:txBody>
          <a:bodyPr/>
          <a:lstStyle/>
          <a:p>
            <a:r>
              <a:rPr lang="en-US" dirty="0"/>
              <a:t>Implement as black box in all trackers.</a:t>
            </a:r>
          </a:p>
          <a:p>
            <a:r>
              <a:rPr lang="en-US" dirty="0"/>
              <a:t>Use on video processing.</a:t>
            </a:r>
          </a:p>
          <a:p>
            <a:r>
              <a:rPr lang="en-US" dirty="0"/>
              <a:t>Use more features.</a:t>
            </a:r>
          </a:p>
          <a:p>
            <a:r>
              <a:rPr lang="en-US" dirty="0"/>
              <a:t>Build on GPUs.</a:t>
            </a:r>
          </a:p>
          <a:p>
            <a:r>
              <a:rPr lang="en-US" dirty="0"/>
              <a:t>Start point and structure (workflow) to fit different projects.</a:t>
            </a:r>
            <a:endParaRPr lang="he-IL" dirty="0"/>
          </a:p>
        </p:txBody>
      </p:sp>
      <p:sp>
        <p:nvSpPr>
          <p:cNvPr id="26626" name="Rectangle 2"/>
          <p:cNvSpPr>
            <a:spLocks noGrp="1" noChangeArrowheads="1"/>
          </p:cNvSpPr>
          <p:nvPr>
            <p:ph type="title"/>
          </p:nvPr>
        </p:nvSpPr>
        <p:spPr/>
        <p:txBody>
          <a:bodyPr/>
          <a:lstStyle/>
          <a:p>
            <a:r>
              <a:rPr lang="en-GB" dirty="0"/>
              <a:t> Projects</a:t>
            </a:r>
          </a:p>
        </p:txBody>
      </p:sp>
    </p:spTree>
    <p:extLst>
      <p:ext uri="{BB962C8B-B14F-4D97-AF65-F5344CB8AC3E}">
        <p14:creationId xmlns:p14="http://schemas.microsoft.com/office/powerpoint/2010/main" val="3389031119"/>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AD306-F8B2-4C69-BFBE-AFC34A983035}"/>
              </a:ext>
            </a:extLst>
          </p:cNvPr>
          <p:cNvSpPr>
            <a:spLocks noGrp="1"/>
          </p:cNvSpPr>
          <p:nvPr>
            <p:ph idx="1"/>
          </p:nvPr>
        </p:nvSpPr>
        <p:spPr/>
        <p:txBody>
          <a:bodyPr>
            <a:normAutofit/>
          </a:bodyPr>
          <a:lstStyle/>
          <a:p>
            <a:r>
              <a:rPr lang="en-US" sz="2000" dirty="0">
                <a:latin typeface="Calibri Light" panose="020F0302020204030204" pitchFamily="34" charset="0"/>
                <a:cs typeface="Calibri Light" panose="020F0302020204030204" pitchFamily="34" charset="0"/>
              </a:rPr>
              <a:t>Introduction</a:t>
            </a:r>
          </a:p>
          <a:p>
            <a:r>
              <a:rPr lang="en-US" sz="2000" dirty="0">
                <a:latin typeface="Calibri Light" panose="020F0302020204030204" pitchFamily="34" charset="0"/>
                <a:cs typeface="Calibri Light" panose="020F0302020204030204" pitchFamily="34" charset="0"/>
              </a:rPr>
              <a:t>Related Works</a:t>
            </a:r>
          </a:p>
          <a:p>
            <a:r>
              <a:rPr lang="en-US" sz="2000" dirty="0">
                <a:latin typeface="Calibri Light" panose="020F0302020204030204" pitchFamily="34" charset="0"/>
                <a:cs typeface="Calibri Light" panose="020F0302020204030204" pitchFamily="34" charset="0"/>
              </a:rPr>
              <a:t>Our Approach (Method)</a:t>
            </a:r>
          </a:p>
          <a:p>
            <a:r>
              <a:rPr lang="en-US" sz="2000" dirty="0">
                <a:latin typeface="Calibri Light" panose="020F0302020204030204" pitchFamily="34" charset="0"/>
                <a:cs typeface="Calibri Light" panose="020F0302020204030204" pitchFamily="34" charset="0"/>
              </a:rPr>
              <a:t>Examples</a:t>
            </a:r>
          </a:p>
          <a:p>
            <a:r>
              <a:rPr lang="en-US" sz="2000" dirty="0">
                <a:latin typeface="Calibri Light" panose="020F0302020204030204" pitchFamily="34" charset="0"/>
                <a:cs typeface="Calibri Light" panose="020F0302020204030204" pitchFamily="34" charset="0"/>
              </a:rPr>
              <a:t>Results</a:t>
            </a:r>
          </a:p>
          <a:p>
            <a:endParaRPr lang="en-US" sz="2400" dirty="0"/>
          </a:p>
        </p:txBody>
      </p:sp>
      <p:sp>
        <p:nvSpPr>
          <p:cNvPr id="2" name="Title 1">
            <a:extLst>
              <a:ext uri="{FF2B5EF4-FFF2-40B4-BE49-F238E27FC236}">
                <a16:creationId xmlns:a16="http://schemas.microsoft.com/office/drawing/2014/main" id="{FCBFED8A-F617-4B7A-82DF-6E61CED021EC}"/>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1864901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תוכן 6"/>
          <p:cNvSpPr>
            <a:spLocks noGrp="1"/>
          </p:cNvSpPr>
          <p:nvPr>
            <p:ph sz="half" idx="2"/>
          </p:nvPr>
        </p:nvSpPr>
        <p:spPr>
          <a:xfrm>
            <a:off x="1475655" y="704074"/>
            <a:ext cx="4638589" cy="540281"/>
          </a:xfrm>
        </p:spPr>
        <p:txBody>
          <a:bodyPr>
            <a:normAutofit fontScale="62500" lnSpcReduction="20000"/>
          </a:bodyPr>
          <a:lstStyle/>
          <a:p>
            <a:pPr marL="0" indent="0">
              <a:buNone/>
            </a:pPr>
            <a:r>
              <a:rPr lang="en-US" dirty="0">
                <a:solidFill>
                  <a:srgbClr val="FF0000"/>
                </a:solidFill>
                <a:latin typeface="Times New Roman" panose="02020603050405020304" pitchFamily="18" charset="0"/>
                <a:ea typeface="DengXian"/>
              </a:rPr>
              <a:t>Red dots</a:t>
            </a:r>
            <a:r>
              <a:rPr lang="en-US" dirty="0">
                <a:latin typeface="Times New Roman" panose="02020603050405020304" pitchFamily="18" charset="0"/>
                <a:ea typeface="DengXian"/>
              </a:rPr>
              <a:t> symbol the noisy measurements that input to the model every time step. </a:t>
            </a:r>
            <a:br>
              <a:rPr lang="en-US" dirty="0">
                <a:latin typeface="Times New Roman" panose="02020603050405020304" pitchFamily="18" charset="0"/>
                <a:ea typeface="DengXian"/>
              </a:rPr>
            </a:br>
            <a:r>
              <a:rPr lang="en-US" dirty="0">
                <a:solidFill>
                  <a:srgbClr val="538135"/>
                </a:solidFill>
                <a:latin typeface="Times New Roman" panose="02020603050405020304" pitchFamily="18" charset="0"/>
                <a:ea typeface="DengXian"/>
              </a:rPr>
              <a:t>Green dots</a:t>
            </a:r>
            <a:r>
              <a:rPr lang="en-US" dirty="0">
                <a:latin typeface="Times New Roman" panose="02020603050405020304" pitchFamily="18" charset="0"/>
                <a:ea typeface="DengXian"/>
              </a:rPr>
              <a:t> Symbol the model outputs. </a:t>
            </a:r>
            <a:br>
              <a:rPr lang="en-US" dirty="0">
                <a:latin typeface="Times New Roman" panose="02020603050405020304" pitchFamily="18" charset="0"/>
                <a:ea typeface="DengXian"/>
              </a:rPr>
            </a:br>
            <a:r>
              <a:rPr lang="en-US" dirty="0">
                <a:solidFill>
                  <a:srgbClr val="2F5496"/>
                </a:solidFill>
                <a:latin typeface="Times New Roman" panose="02020603050405020304" pitchFamily="18" charset="0"/>
                <a:ea typeface="DengXian"/>
              </a:rPr>
              <a:t>Blue line</a:t>
            </a:r>
            <a:r>
              <a:rPr lang="en-US" dirty="0">
                <a:latin typeface="Times New Roman" panose="02020603050405020304" pitchFamily="18" charset="0"/>
                <a:ea typeface="DengXian"/>
              </a:rPr>
              <a:t> is the ground-truth trajectory that the model needs to estimate.</a:t>
            </a:r>
            <a:endParaRPr lang="he-IL" dirty="0"/>
          </a:p>
        </p:txBody>
      </p:sp>
      <p:sp>
        <p:nvSpPr>
          <p:cNvPr id="5" name="כותרת 4"/>
          <p:cNvSpPr>
            <a:spLocks noGrp="1"/>
          </p:cNvSpPr>
          <p:nvPr>
            <p:ph type="title"/>
          </p:nvPr>
        </p:nvSpPr>
        <p:spPr/>
        <p:txBody>
          <a:bodyPr/>
          <a:lstStyle/>
          <a:p>
            <a:r>
              <a:rPr lang="en-US" dirty="0"/>
              <a:t>Straight Line Trajectory</a:t>
            </a:r>
            <a:endParaRPr lang="he-IL" dirty="0"/>
          </a:p>
        </p:txBody>
      </p:sp>
      <p:pic>
        <p:nvPicPr>
          <p:cNvPr id="43" name="תמונה 53">
            <a:extLst>
              <a:ext uri="{FF2B5EF4-FFF2-40B4-BE49-F238E27FC236}">
                <a16:creationId xmlns:a16="http://schemas.microsoft.com/office/drawing/2014/main" id="{E9CA5FC1-7483-464F-8CF1-BC71C0ACE68B}"/>
              </a:ext>
            </a:extLst>
          </p:cNvPr>
          <p:cNvPicPr/>
          <p:nvPr/>
        </p:nvPicPr>
        <p:blipFill>
          <a:blip r:embed="rId2"/>
          <a:stretch>
            <a:fillRect/>
          </a:stretch>
        </p:blipFill>
        <p:spPr>
          <a:xfrm>
            <a:off x="6114245" y="792163"/>
            <a:ext cx="2964180" cy="2246630"/>
          </a:xfrm>
          <a:prstGeom prst="rect">
            <a:avLst/>
          </a:prstGeom>
        </p:spPr>
      </p:pic>
      <p:pic>
        <p:nvPicPr>
          <p:cNvPr id="44" name="תמונה 52">
            <a:extLst>
              <a:ext uri="{FF2B5EF4-FFF2-40B4-BE49-F238E27FC236}">
                <a16:creationId xmlns:a16="http://schemas.microsoft.com/office/drawing/2014/main" id="{B59B6F11-8E9B-494D-92F7-2EAE5DF9F142}"/>
              </a:ext>
            </a:extLst>
          </p:cNvPr>
          <p:cNvPicPr/>
          <p:nvPr/>
        </p:nvPicPr>
        <p:blipFill>
          <a:blip r:embed="rId3">
            <a:extLst>
              <a:ext uri="{BEBA8EAE-BF5A-486C-A8C5-ECC9F3942E4B}">
                <a14:imgProps xmlns:a14="http://schemas.microsoft.com/office/drawing/2010/main">
                  <a14:imgLayer r:embed="rId4">
                    <a14:imgEffect>
                      <a14:backgroundRemoval t="2667" b="92762" l="10000" r="90000">
                        <a14:foregroundMark x1="43000" y1="13524" x2="45857" y2="8000"/>
                        <a14:foregroundMark x1="44143" y1="9524" x2="41571" y2="2857"/>
                        <a14:foregroundMark x1="57429" y1="87238" x2="64000" y2="92762"/>
                      </a14:backgroundRemoval>
                    </a14:imgEffect>
                  </a14:imgLayer>
                </a14:imgProps>
              </a:ext>
            </a:extLst>
          </a:blip>
          <a:stretch>
            <a:fillRect/>
          </a:stretch>
        </p:blipFill>
        <p:spPr>
          <a:xfrm>
            <a:off x="4632962" y="2313484"/>
            <a:ext cx="2953385" cy="2215515"/>
          </a:xfrm>
          <a:prstGeom prst="rect">
            <a:avLst/>
          </a:prstGeom>
        </p:spPr>
      </p:pic>
      <p:sp>
        <p:nvSpPr>
          <p:cNvPr id="45" name="מציין מיקום תוכן 6">
            <a:extLst>
              <a:ext uri="{FF2B5EF4-FFF2-40B4-BE49-F238E27FC236}">
                <a16:creationId xmlns:a16="http://schemas.microsoft.com/office/drawing/2014/main" id="{0015AF01-C00F-4DAE-925A-0CF42EEE92DD}"/>
              </a:ext>
            </a:extLst>
          </p:cNvPr>
          <p:cNvSpPr txBox="1">
            <a:spLocks/>
          </p:cNvSpPr>
          <p:nvPr/>
        </p:nvSpPr>
        <p:spPr>
          <a:xfrm>
            <a:off x="395536" y="1835580"/>
            <a:ext cx="3996000" cy="2176330"/>
          </a:xfrm>
          <a:prstGeom prst="rect">
            <a:avLst/>
          </a:prstGeom>
        </p:spPr>
        <p:txBody>
          <a:bodyPr vert="horz" lIns="0" tIns="45720" rIns="91440" bIns="45720" rtlCol="0">
            <a:normAutofit/>
          </a:bodyPr>
          <a:lstStyle>
            <a:lvl1pPr marL="179388" indent="-179388" algn="l" defTabSz="914400" rtl="0" eaLnBrk="1" latinLnBrk="0" hangingPunct="1">
              <a:spcBef>
                <a:spcPts val="1200"/>
              </a:spcBef>
              <a:buClr>
                <a:schemeClr val="tx1"/>
              </a:buClr>
              <a:buSzTx/>
              <a:buFont typeface="Wingdings" panose="05000000000000000000" pitchFamily="2" charset="2"/>
              <a:buChar char="§"/>
              <a:defRPr lang="en-US" sz="1800" kern="1200" smtClean="0">
                <a:solidFill>
                  <a:schemeClr val="tx2"/>
                </a:solidFill>
                <a:latin typeface="+mn-lt"/>
                <a:ea typeface="+mn-ea"/>
                <a:cs typeface="+mn-cs"/>
              </a:defRPr>
            </a:lvl1pPr>
            <a:lvl2pPr marL="304800" indent="-125413" algn="l" defTabSz="914400" rtl="0" eaLnBrk="1" latinLnBrk="0" hangingPunct="1">
              <a:spcBef>
                <a:spcPts val="1200"/>
              </a:spcBef>
              <a:buClr>
                <a:schemeClr val="tx1"/>
              </a:buClr>
              <a:buSzPct val="85000"/>
              <a:buFont typeface="Calibri" panose="020F0502020204030204" pitchFamily="34" charset="0"/>
              <a:buChar char="□"/>
              <a:defRPr lang="en-US" sz="1600" kern="1200" smtClean="0">
                <a:solidFill>
                  <a:schemeClr val="tx2"/>
                </a:solidFill>
                <a:latin typeface="+mn-lt"/>
                <a:ea typeface="+mn-ea"/>
                <a:cs typeface="+mn-cs"/>
              </a:defRPr>
            </a:lvl2pPr>
            <a:lvl3pPr marL="450850" indent="-146050" algn="l" defTabSz="914400" rtl="0" eaLnBrk="1" latinLnBrk="0" hangingPunct="1">
              <a:spcBef>
                <a:spcPts val="1200"/>
              </a:spcBef>
              <a:buClr>
                <a:schemeClr val="tx1"/>
              </a:buClr>
              <a:buSzTx/>
              <a:buFont typeface="Arial" panose="020B0604020202020204" pitchFamily="34" charset="0"/>
              <a:buChar char="-"/>
              <a:defRPr lang="en-US" sz="1400" kern="1200" smtClean="0">
                <a:solidFill>
                  <a:schemeClr val="tx2"/>
                </a:solidFill>
                <a:latin typeface="+mn-lt"/>
                <a:ea typeface="+mn-ea"/>
                <a:cs typeface="+mn-cs"/>
              </a:defRPr>
            </a:lvl3pPr>
            <a:lvl4pPr marL="539750" indent="-96838" algn="l" defTabSz="914400" rtl="0" eaLnBrk="1" latinLnBrk="0" hangingPunct="1">
              <a:spcBef>
                <a:spcPts val="1200"/>
              </a:spcBef>
              <a:buClr>
                <a:schemeClr val="tx1"/>
              </a:buClr>
              <a:buSzTx/>
              <a:buFont typeface="Calibri" panose="020F0502020204030204" pitchFamily="34" charset="0"/>
              <a:buChar char="∙"/>
              <a:defRPr lang="en-US" sz="1200" kern="1200" smtClean="0">
                <a:solidFill>
                  <a:schemeClr val="tx2"/>
                </a:solidFill>
                <a:latin typeface="+mn-lt"/>
                <a:ea typeface="+mn-ea"/>
                <a:cs typeface="+mn-cs"/>
              </a:defRPr>
            </a:lvl4pPr>
            <a:lvl5pPr marL="720725" indent="-180975" algn="l" defTabSz="914400" rtl="0" eaLnBrk="1" latinLnBrk="0" hangingPunct="1">
              <a:spcBef>
                <a:spcPts val="1200"/>
              </a:spcBef>
              <a:buClr>
                <a:schemeClr val="tx1"/>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Straight line trajectory has the best estimation as expected because it’s the easiest pattern, moreover by the visualization we can notice that we have bias for areas with measurement that are not isotropic from all the directions around the ground truth line. </a:t>
            </a:r>
          </a:p>
        </p:txBody>
      </p:sp>
    </p:spTree>
    <p:extLst>
      <p:ext uri="{BB962C8B-B14F-4D97-AF65-F5344CB8AC3E}">
        <p14:creationId xmlns:p14="http://schemas.microsoft.com/office/powerpoint/2010/main" val="25216415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תוכן 6"/>
          <p:cNvSpPr>
            <a:spLocks noGrp="1"/>
          </p:cNvSpPr>
          <p:nvPr>
            <p:ph sz="half" idx="2"/>
          </p:nvPr>
        </p:nvSpPr>
        <p:spPr>
          <a:xfrm>
            <a:off x="1475655" y="704074"/>
            <a:ext cx="4638589" cy="540281"/>
          </a:xfrm>
        </p:spPr>
        <p:txBody>
          <a:bodyPr>
            <a:normAutofit fontScale="62500" lnSpcReduction="20000"/>
          </a:bodyPr>
          <a:lstStyle/>
          <a:p>
            <a:pPr marL="0" indent="0">
              <a:buNone/>
            </a:pPr>
            <a:r>
              <a:rPr lang="en-US" dirty="0">
                <a:solidFill>
                  <a:srgbClr val="FF0000"/>
                </a:solidFill>
                <a:latin typeface="Times New Roman" panose="02020603050405020304" pitchFamily="18" charset="0"/>
                <a:ea typeface="DengXian"/>
              </a:rPr>
              <a:t>Red dots</a:t>
            </a:r>
            <a:r>
              <a:rPr lang="en-US" dirty="0">
                <a:latin typeface="Times New Roman" panose="02020603050405020304" pitchFamily="18" charset="0"/>
                <a:ea typeface="DengXian"/>
              </a:rPr>
              <a:t> symbol the noisy measurements that input to the model every time step. </a:t>
            </a:r>
            <a:br>
              <a:rPr lang="en-US" dirty="0">
                <a:latin typeface="Times New Roman" panose="02020603050405020304" pitchFamily="18" charset="0"/>
                <a:ea typeface="DengXian"/>
              </a:rPr>
            </a:br>
            <a:r>
              <a:rPr lang="en-US" dirty="0">
                <a:solidFill>
                  <a:srgbClr val="538135"/>
                </a:solidFill>
                <a:latin typeface="Times New Roman" panose="02020603050405020304" pitchFamily="18" charset="0"/>
                <a:ea typeface="DengXian"/>
              </a:rPr>
              <a:t>Green dots</a:t>
            </a:r>
            <a:r>
              <a:rPr lang="en-US" dirty="0">
                <a:latin typeface="Times New Roman" panose="02020603050405020304" pitchFamily="18" charset="0"/>
                <a:ea typeface="DengXian"/>
              </a:rPr>
              <a:t> Symbol the model outputs. </a:t>
            </a:r>
            <a:br>
              <a:rPr lang="en-US" dirty="0">
                <a:latin typeface="Times New Roman" panose="02020603050405020304" pitchFamily="18" charset="0"/>
                <a:ea typeface="DengXian"/>
              </a:rPr>
            </a:br>
            <a:r>
              <a:rPr lang="en-US" dirty="0">
                <a:solidFill>
                  <a:srgbClr val="2F5496"/>
                </a:solidFill>
                <a:latin typeface="Times New Roman" panose="02020603050405020304" pitchFamily="18" charset="0"/>
                <a:ea typeface="DengXian"/>
              </a:rPr>
              <a:t>Blue line</a:t>
            </a:r>
            <a:r>
              <a:rPr lang="en-US" dirty="0">
                <a:latin typeface="Times New Roman" panose="02020603050405020304" pitchFamily="18" charset="0"/>
                <a:ea typeface="DengXian"/>
              </a:rPr>
              <a:t> is the ground-truth trajectory that the model needs to estimate.</a:t>
            </a:r>
            <a:endParaRPr lang="he-IL" dirty="0"/>
          </a:p>
        </p:txBody>
      </p:sp>
      <p:sp>
        <p:nvSpPr>
          <p:cNvPr id="5" name="כותרת 4"/>
          <p:cNvSpPr>
            <a:spLocks noGrp="1"/>
          </p:cNvSpPr>
          <p:nvPr>
            <p:ph type="title"/>
          </p:nvPr>
        </p:nvSpPr>
        <p:spPr/>
        <p:txBody>
          <a:bodyPr/>
          <a:lstStyle/>
          <a:p>
            <a:r>
              <a:rPr lang="en-US" dirty="0"/>
              <a:t>Soft-Turn Line Trajectory</a:t>
            </a:r>
            <a:endParaRPr lang="he-IL" dirty="0"/>
          </a:p>
        </p:txBody>
      </p:sp>
      <p:sp>
        <p:nvSpPr>
          <p:cNvPr id="45" name="מציין מיקום תוכן 6">
            <a:extLst>
              <a:ext uri="{FF2B5EF4-FFF2-40B4-BE49-F238E27FC236}">
                <a16:creationId xmlns:a16="http://schemas.microsoft.com/office/drawing/2014/main" id="{0015AF01-C00F-4DAE-925A-0CF42EEE92DD}"/>
              </a:ext>
            </a:extLst>
          </p:cNvPr>
          <p:cNvSpPr txBox="1">
            <a:spLocks/>
          </p:cNvSpPr>
          <p:nvPr/>
        </p:nvSpPr>
        <p:spPr>
          <a:xfrm>
            <a:off x="395536" y="1835580"/>
            <a:ext cx="3996000" cy="2176330"/>
          </a:xfrm>
          <a:prstGeom prst="rect">
            <a:avLst/>
          </a:prstGeom>
        </p:spPr>
        <p:txBody>
          <a:bodyPr vert="horz" lIns="0" tIns="45720" rIns="91440" bIns="45720" rtlCol="0">
            <a:normAutofit/>
          </a:bodyPr>
          <a:lstStyle>
            <a:lvl1pPr marL="179388" indent="-179388" algn="l" defTabSz="914400" rtl="0" eaLnBrk="1" latinLnBrk="0" hangingPunct="1">
              <a:spcBef>
                <a:spcPts val="1200"/>
              </a:spcBef>
              <a:buClr>
                <a:schemeClr val="tx1"/>
              </a:buClr>
              <a:buSzTx/>
              <a:buFont typeface="Wingdings" panose="05000000000000000000" pitchFamily="2" charset="2"/>
              <a:buChar char="§"/>
              <a:defRPr lang="en-US" sz="1800" kern="1200" smtClean="0">
                <a:solidFill>
                  <a:schemeClr val="tx2"/>
                </a:solidFill>
                <a:latin typeface="+mn-lt"/>
                <a:ea typeface="+mn-ea"/>
                <a:cs typeface="+mn-cs"/>
              </a:defRPr>
            </a:lvl1pPr>
            <a:lvl2pPr marL="304800" indent="-125413" algn="l" defTabSz="914400" rtl="0" eaLnBrk="1" latinLnBrk="0" hangingPunct="1">
              <a:spcBef>
                <a:spcPts val="1200"/>
              </a:spcBef>
              <a:buClr>
                <a:schemeClr val="tx1"/>
              </a:buClr>
              <a:buSzPct val="85000"/>
              <a:buFont typeface="Calibri" panose="020F0502020204030204" pitchFamily="34" charset="0"/>
              <a:buChar char="□"/>
              <a:defRPr lang="en-US" sz="1600" kern="1200" smtClean="0">
                <a:solidFill>
                  <a:schemeClr val="tx2"/>
                </a:solidFill>
                <a:latin typeface="+mn-lt"/>
                <a:ea typeface="+mn-ea"/>
                <a:cs typeface="+mn-cs"/>
              </a:defRPr>
            </a:lvl2pPr>
            <a:lvl3pPr marL="450850" indent="-146050" algn="l" defTabSz="914400" rtl="0" eaLnBrk="1" latinLnBrk="0" hangingPunct="1">
              <a:spcBef>
                <a:spcPts val="1200"/>
              </a:spcBef>
              <a:buClr>
                <a:schemeClr val="tx1"/>
              </a:buClr>
              <a:buSzTx/>
              <a:buFont typeface="Arial" panose="020B0604020202020204" pitchFamily="34" charset="0"/>
              <a:buChar char="-"/>
              <a:defRPr lang="en-US" sz="1400" kern="1200" smtClean="0">
                <a:solidFill>
                  <a:schemeClr val="tx2"/>
                </a:solidFill>
                <a:latin typeface="+mn-lt"/>
                <a:ea typeface="+mn-ea"/>
                <a:cs typeface="+mn-cs"/>
              </a:defRPr>
            </a:lvl3pPr>
            <a:lvl4pPr marL="539750" indent="-96838" algn="l" defTabSz="914400" rtl="0" eaLnBrk="1" latinLnBrk="0" hangingPunct="1">
              <a:spcBef>
                <a:spcPts val="1200"/>
              </a:spcBef>
              <a:buClr>
                <a:schemeClr val="tx1"/>
              </a:buClr>
              <a:buSzTx/>
              <a:buFont typeface="Calibri" panose="020F0502020204030204" pitchFamily="34" charset="0"/>
              <a:buChar char="∙"/>
              <a:defRPr lang="en-US" sz="1200" kern="1200" smtClean="0">
                <a:solidFill>
                  <a:schemeClr val="tx2"/>
                </a:solidFill>
                <a:latin typeface="+mn-lt"/>
                <a:ea typeface="+mn-ea"/>
                <a:cs typeface="+mn-cs"/>
              </a:defRPr>
            </a:lvl4pPr>
            <a:lvl5pPr marL="720725" indent="-180975" algn="l" defTabSz="914400" rtl="0" eaLnBrk="1" latinLnBrk="0" hangingPunct="1">
              <a:spcBef>
                <a:spcPts val="1200"/>
              </a:spcBef>
              <a:buClr>
                <a:schemeClr val="tx1"/>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while estimating soft-turn the model preform decrease but it is clear that the outputs coverage to the ground truth and the outputs have smoothed the measurements.</a:t>
            </a:r>
          </a:p>
        </p:txBody>
      </p:sp>
      <p:pic>
        <p:nvPicPr>
          <p:cNvPr id="8" name="תמונה 43">
            <a:extLst>
              <a:ext uri="{FF2B5EF4-FFF2-40B4-BE49-F238E27FC236}">
                <a16:creationId xmlns:a16="http://schemas.microsoft.com/office/drawing/2014/main" id="{BFC4A952-EEAF-4C17-89CD-0F9C7EC35C12}"/>
              </a:ext>
            </a:extLst>
          </p:cNvPr>
          <p:cNvPicPr/>
          <p:nvPr/>
        </p:nvPicPr>
        <p:blipFill>
          <a:blip r:embed="rId2"/>
          <a:stretch>
            <a:fillRect/>
          </a:stretch>
        </p:blipFill>
        <p:spPr>
          <a:xfrm>
            <a:off x="4860032" y="1244355"/>
            <a:ext cx="3894726" cy="3127595"/>
          </a:xfrm>
          <a:prstGeom prst="rect">
            <a:avLst/>
          </a:prstGeom>
        </p:spPr>
      </p:pic>
    </p:spTree>
    <p:extLst>
      <p:ext uri="{BB962C8B-B14F-4D97-AF65-F5344CB8AC3E}">
        <p14:creationId xmlns:p14="http://schemas.microsoft.com/office/powerpoint/2010/main" val="16865368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תוכן 6"/>
          <p:cNvSpPr>
            <a:spLocks noGrp="1"/>
          </p:cNvSpPr>
          <p:nvPr>
            <p:ph sz="half" idx="2"/>
          </p:nvPr>
        </p:nvSpPr>
        <p:spPr>
          <a:xfrm>
            <a:off x="1475655" y="704074"/>
            <a:ext cx="4638589" cy="540281"/>
          </a:xfrm>
        </p:spPr>
        <p:txBody>
          <a:bodyPr>
            <a:normAutofit fontScale="62500" lnSpcReduction="20000"/>
          </a:bodyPr>
          <a:lstStyle/>
          <a:p>
            <a:pPr marL="0" indent="0">
              <a:buNone/>
            </a:pPr>
            <a:r>
              <a:rPr lang="en-US" dirty="0">
                <a:solidFill>
                  <a:srgbClr val="FF0000"/>
                </a:solidFill>
                <a:latin typeface="Times New Roman" panose="02020603050405020304" pitchFamily="18" charset="0"/>
                <a:ea typeface="DengXian"/>
              </a:rPr>
              <a:t>Red dots</a:t>
            </a:r>
            <a:r>
              <a:rPr lang="en-US" dirty="0">
                <a:latin typeface="Times New Roman" panose="02020603050405020304" pitchFamily="18" charset="0"/>
                <a:ea typeface="DengXian"/>
              </a:rPr>
              <a:t> symbol the noisy measurements that input to the model every time step. </a:t>
            </a:r>
            <a:br>
              <a:rPr lang="en-US" dirty="0">
                <a:latin typeface="Times New Roman" panose="02020603050405020304" pitchFamily="18" charset="0"/>
                <a:ea typeface="DengXian"/>
              </a:rPr>
            </a:br>
            <a:r>
              <a:rPr lang="en-US" dirty="0">
                <a:solidFill>
                  <a:srgbClr val="538135"/>
                </a:solidFill>
                <a:latin typeface="Times New Roman" panose="02020603050405020304" pitchFamily="18" charset="0"/>
                <a:ea typeface="DengXian"/>
              </a:rPr>
              <a:t>Green dots</a:t>
            </a:r>
            <a:r>
              <a:rPr lang="en-US" dirty="0">
                <a:latin typeface="Times New Roman" panose="02020603050405020304" pitchFamily="18" charset="0"/>
                <a:ea typeface="DengXian"/>
              </a:rPr>
              <a:t> Symbol the model outputs. </a:t>
            </a:r>
            <a:br>
              <a:rPr lang="en-US" dirty="0">
                <a:latin typeface="Times New Roman" panose="02020603050405020304" pitchFamily="18" charset="0"/>
                <a:ea typeface="DengXian"/>
              </a:rPr>
            </a:br>
            <a:r>
              <a:rPr lang="en-US" dirty="0">
                <a:solidFill>
                  <a:srgbClr val="2F5496"/>
                </a:solidFill>
                <a:latin typeface="Times New Roman" panose="02020603050405020304" pitchFamily="18" charset="0"/>
                <a:ea typeface="DengXian"/>
              </a:rPr>
              <a:t>Blue line</a:t>
            </a:r>
            <a:r>
              <a:rPr lang="en-US" dirty="0">
                <a:latin typeface="Times New Roman" panose="02020603050405020304" pitchFamily="18" charset="0"/>
                <a:ea typeface="DengXian"/>
              </a:rPr>
              <a:t> is the ground-truth trajectory that the model needs to estimate.</a:t>
            </a:r>
            <a:endParaRPr lang="he-IL" dirty="0"/>
          </a:p>
        </p:txBody>
      </p:sp>
      <p:sp>
        <p:nvSpPr>
          <p:cNvPr id="5" name="כותרת 4"/>
          <p:cNvSpPr>
            <a:spLocks noGrp="1"/>
          </p:cNvSpPr>
          <p:nvPr>
            <p:ph type="title"/>
          </p:nvPr>
        </p:nvSpPr>
        <p:spPr/>
        <p:txBody>
          <a:bodyPr/>
          <a:lstStyle/>
          <a:p>
            <a:r>
              <a:rPr lang="en-US" dirty="0"/>
              <a:t>Sharp-Turn Line Trajectory</a:t>
            </a:r>
            <a:endParaRPr lang="he-IL" dirty="0"/>
          </a:p>
        </p:txBody>
      </p:sp>
      <p:sp>
        <p:nvSpPr>
          <p:cNvPr id="45" name="מציין מיקום תוכן 6">
            <a:extLst>
              <a:ext uri="{FF2B5EF4-FFF2-40B4-BE49-F238E27FC236}">
                <a16:creationId xmlns:a16="http://schemas.microsoft.com/office/drawing/2014/main" id="{0015AF01-C00F-4DAE-925A-0CF42EEE92DD}"/>
              </a:ext>
            </a:extLst>
          </p:cNvPr>
          <p:cNvSpPr txBox="1">
            <a:spLocks/>
          </p:cNvSpPr>
          <p:nvPr/>
        </p:nvSpPr>
        <p:spPr>
          <a:xfrm>
            <a:off x="395536" y="1835580"/>
            <a:ext cx="3996000" cy="2176330"/>
          </a:xfrm>
          <a:prstGeom prst="rect">
            <a:avLst/>
          </a:prstGeom>
        </p:spPr>
        <p:txBody>
          <a:bodyPr vert="horz" lIns="0" tIns="45720" rIns="91440" bIns="45720" rtlCol="0">
            <a:normAutofit fontScale="92500" lnSpcReduction="20000"/>
          </a:bodyPr>
          <a:lstStyle>
            <a:lvl1pPr marL="179388" indent="-179388" algn="l" defTabSz="914400" rtl="0" eaLnBrk="1" latinLnBrk="0" hangingPunct="1">
              <a:spcBef>
                <a:spcPts val="1200"/>
              </a:spcBef>
              <a:buClr>
                <a:schemeClr val="tx1"/>
              </a:buClr>
              <a:buSzTx/>
              <a:buFont typeface="Wingdings" panose="05000000000000000000" pitchFamily="2" charset="2"/>
              <a:buChar char="§"/>
              <a:defRPr lang="en-US" sz="1800" kern="1200" smtClean="0">
                <a:solidFill>
                  <a:schemeClr val="tx2"/>
                </a:solidFill>
                <a:latin typeface="+mn-lt"/>
                <a:ea typeface="+mn-ea"/>
                <a:cs typeface="+mn-cs"/>
              </a:defRPr>
            </a:lvl1pPr>
            <a:lvl2pPr marL="304800" indent="-125413" algn="l" defTabSz="914400" rtl="0" eaLnBrk="1" latinLnBrk="0" hangingPunct="1">
              <a:spcBef>
                <a:spcPts val="1200"/>
              </a:spcBef>
              <a:buClr>
                <a:schemeClr val="tx1"/>
              </a:buClr>
              <a:buSzPct val="85000"/>
              <a:buFont typeface="Calibri" panose="020F0502020204030204" pitchFamily="34" charset="0"/>
              <a:buChar char="□"/>
              <a:defRPr lang="en-US" sz="1600" kern="1200" smtClean="0">
                <a:solidFill>
                  <a:schemeClr val="tx2"/>
                </a:solidFill>
                <a:latin typeface="+mn-lt"/>
                <a:ea typeface="+mn-ea"/>
                <a:cs typeface="+mn-cs"/>
              </a:defRPr>
            </a:lvl2pPr>
            <a:lvl3pPr marL="450850" indent="-146050" algn="l" defTabSz="914400" rtl="0" eaLnBrk="1" latinLnBrk="0" hangingPunct="1">
              <a:spcBef>
                <a:spcPts val="1200"/>
              </a:spcBef>
              <a:buClr>
                <a:schemeClr val="tx1"/>
              </a:buClr>
              <a:buSzTx/>
              <a:buFont typeface="Arial" panose="020B0604020202020204" pitchFamily="34" charset="0"/>
              <a:buChar char="-"/>
              <a:defRPr lang="en-US" sz="1400" kern="1200" smtClean="0">
                <a:solidFill>
                  <a:schemeClr val="tx2"/>
                </a:solidFill>
                <a:latin typeface="+mn-lt"/>
                <a:ea typeface="+mn-ea"/>
                <a:cs typeface="+mn-cs"/>
              </a:defRPr>
            </a:lvl3pPr>
            <a:lvl4pPr marL="539750" indent="-96838" algn="l" defTabSz="914400" rtl="0" eaLnBrk="1" latinLnBrk="0" hangingPunct="1">
              <a:spcBef>
                <a:spcPts val="1200"/>
              </a:spcBef>
              <a:buClr>
                <a:schemeClr val="tx1"/>
              </a:buClr>
              <a:buSzTx/>
              <a:buFont typeface="Calibri" panose="020F0502020204030204" pitchFamily="34" charset="0"/>
              <a:buChar char="∙"/>
              <a:defRPr lang="en-US" sz="1200" kern="1200" smtClean="0">
                <a:solidFill>
                  <a:schemeClr val="tx2"/>
                </a:solidFill>
                <a:latin typeface="+mn-lt"/>
                <a:ea typeface="+mn-ea"/>
                <a:cs typeface="+mn-cs"/>
              </a:defRPr>
            </a:lvl4pPr>
            <a:lvl5pPr marL="720725" indent="-180975" algn="l" defTabSz="914400" rtl="0" eaLnBrk="1" latinLnBrk="0" hangingPunct="1">
              <a:spcBef>
                <a:spcPts val="1200"/>
              </a:spcBef>
              <a:buClr>
                <a:schemeClr val="tx1"/>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While having the sharp turn we notice that the model underperforms and wasn’t able to smooths the measurements well.</a:t>
            </a:r>
          </a:p>
          <a:p>
            <a:r>
              <a:rPr lang="en-US" dirty="0"/>
              <a:t>We suggest that one of the reasons is that the model has the same standard deviation of noise over all the axis and by turning sharply the measurements can match the sharp turn measurements but also continuation in the same direction.</a:t>
            </a:r>
          </a:p>
          <a:p>
            <a:endParaRPr lang="en-US" dirty="0"/>
          </a:p>
        </p:txBody>
      </p:sp>
      <p:pic>
        <p:nvPicPr>
          <p:cNvPr id="6" name="תמונה 50">
            <a:extLst>
              <a:ext uri="{FF2B5EF4-FFF2-40B4-BE49-F238E27FC236}">
                <a16:creationId xmlns:a16="http://schemas.microsoft.com/office/drawing/2014/main" id="{5F3AC1BA-77A1-44BE-9E02-9D872B7B6DB2}"/>
              </a:ext>
            </a:extLst>
          </p:cNvPr>
          <p:cNvPicPr/>
          <p:nvPr/>
        </p:nvPicPr>
        <p:blipFill>
          <a:blip r:embed="rId2"/>
          <a:stretch>
            <a:fillRect/>
          </a:stretch>
        </p:blipFill>
        <p:spPr>
          <a:xfrm>
            <a:off x="5004048" y="1315112"/>
            <a:ext cx="3816424" cy="3416878"/>
          </a:xfrm>
          <a:prstGeom prst="rect">
            <a:avLst/>
          </a:prstGeom>
        </p:spPr>
      </p:pic>
    </p:spTree>
    <p:extLst>
      <p:ext uri="{BB962C8B-B14F-4D97-AF65-F5344CB8AC3E}">
        <p14:creationId xmlns:p14="http://schemas.microsoft.com/office/powerpoint/2010/main" val="29918690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26F37E-D10D-40FE-902C-F0767AA68E30}"/>
              </a:ext>
            </a:extLst>
          </p:cNvPr>
          <p:cNvSpPr>
            <a:spLocks noGrp="1"/>
          </p:cNvSpPr>
          <p:nvPr>
            <p:ph type="title"/>
          </p:nvPr>
        </p:nvSpPr>
        <p:spPr>
          <a:xfrm>
            <a:off x="899592" y="169862"/>
            <a:ext cx="7344815" cy="622301"/>
          </a:xfrm>
        </p:spPr>
        <p:txBody>
          <a:bodyPr/>
          <a:lstStyle/>
          <a:p>
            <a:r>
              <a:rPr lang="en-GB" dirty="0"/>
              <a:t>Introduction: E</a:t>
            </a:r>
            <a:r>
              <a:rPr lang="en-US" dirty="0"/>
              <a:t>extended </a:t>
            </a:r>
            <a:r>
              <a:rPr lang="en-GB" dirty="0"/>
              <a:t>Kalman Filter Block Diagram</a:t>
            </a:r>
            <a:endParaRPr lang="en-US" dirty="0"/>
          </a:p>
        </p:txBody>
      </p:sp>
      <p:sp>
        <p:nvSpPr>
          <p:cNvPr id="4" name="Rectangle 3">
            <a:extLst>
              <a:ext uri="{FF2B5EF4-FFF2-40B4-BE49-F238E27FC236}">
                <a16:creationId xmlns:a16="http://schemas.microsoft.com/office/drawing/2014/main" id="{FA243401-2C9B-40A8-9E2E-98F3BF754588}"/>
              </a:ext>
            </a:extLst>
          </p:cNvPr>
          <p:cNvSpPr/>
          <p:nvPr/>
        </p:nvSpPr>
        <p:spPr>
          <a:xfrm>
            <a:off x="1261305" y="1058327"/>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Orig. Error Est.</a:t>
            </a:r>
          </a:p>
        </p:txBody>
      </p:sp>
      <p:sp>
        <p:nvSpPr>
          <p:cNvPr id="5" name="Rectangle 4">
            <a:extLst>
              <a:ext uri="{FF2B5EF4-FFF2-40B4-BE49-F238E27FC236}">
                <a16:creationId xmlns:a16="http://schemas.microsoft.com/office/drawing/2014/main" id="{E94FEDE3-203C-4E55-B9B7-D6142BB00FEF}"/>
              </a:ext>
            </a:extLst>
          </p:cNvPr>
          <p:cNvSpPr/>
          <p:nvPr/>
        </p:nvSpPr>
        <p:spPr>
          <a:xfrm>
            <a:off x="1259634" y="2037687"/>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Error in Est.</a:t>
            </a:r>
          </a:p>
        </p:txBody>
      </p:sp>
      <p:sp>
        <p:nvSpPr>
          <p:cNvPr id="6" name="Rectangle 5">
            <a:extLst>
              <a:ext uri="{FF2B5EF4-FFF2-40B4-BE49-F238E27FC236}">
                <a16:creationId xmlns:a16="http://schemas.microsoft.com/office/drawing/2014/main" id="{90BABC55-2C8A-4859-9896-0DBF58E7AADA}"/>
              </a:ext>
            </a:extLst>
          </p:cNvPr>
          <p:cNvSpPr/>
          <p:nvPr/>
        </p:nvSpPr>
        <p:spPr>
          <a:xfrm>
            <a:off x="2515439" y="2037687"/>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Error in Meas.</a:t>
            </a:r>
          </a:p>
        </p:txBody>
      </p:sp>
      <p:sp>
        <p:nvSpPr>
          <p:cNvPr id="7" name="Rectangle 6">
            <a:extLst>
              <a:ext uri="{FF2B5EF4-FFF2-40B4-BE49-F238E27FC236}">
                <a16:creationId xmlns:a16="http://schemas.microsoft.com/office/drawing/2014/main" id="{56E7519F-E760-4426-9EF0-0CF287BC272C}"/>
              </a:ext>
            </a:extLst>
          </p:cNvPr>
          <p:cNvSpPr/>
          <p:nvPr/>
        </p:nvSpPr>
        <p:spPr>
          <a:xfrm>
            <a:off x="1475004" y="3017047"/>
            <a:ext cx="17991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(1) Kalman Gain Calc.</a:t>
            </a:r>
          </a:p>
        </p:txBody>
      </p:sp>
      <p:sp>
        <p:nvSpPr>
          <p:cNvPr id="8" name="Rectangle 7">
            <a:extLst>
              <a:ext uri="{FF2B5EF4-FFF2-40B4-BE49-F238E27FC236}">
                <a16:creationId xmlns:a16="http://schemas.microsoft.com/office/drawing/2014/main" id="{49AD4901-B3E2-4C85-A7ED-00FB971C5194}"/>
              </a:ext>
            </a:extLst>
          </p:cNvPr>
          <p:cNvSpPr/>
          <p:nvPr/>
        </p:nvSpPr>
        <p:spPr>
          <a:xfrm>
            <a:off x="5245733" y="3017047"/>
            <a:ext cx="1630523"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(2) Current Est. Calc</a:t>
            </a:r>
          </a:p>
        </p:txBody>
      </p:sp>
      <p:sp>
        <p:nvSpPr>
          <p:cNvPr id="9" name="Rectangle 8">
            <a:extLst>
              <a:ext uri="{FF2B5EF4-FFF2-40B4-BE49-F238E27FC236}">
                <a16:creationId xmlns:a16="http://schemas.microsoft.com/office/drawing/2014/main" id="{3148D246-EC36-45E7-BB08-B8560D3B5461}"/>
              </a:ext>
            </a:extLst>
          </p:cNvPr>
          <p:cNvSpPr/>
          <p:nvPr/>
        </p:nvSpPr>
        <p:spPr>
          <a:xfrm>
            <a:off x="4860032" y="2037687"/>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Prev. Est</a:t>
            </a:r>
          </a:p>
        </p:txBody>
      </p:sp>
      <p:sp>
        <p:nvSpPr>
          <p:cNvPr id="10" name="Rectangle 9">
            <a:extLst>
              <a:ext uri="{FF2B5EF4-FFF2-40B4-BE49-F238E27FC236}">
                <a16:creationId xmlns:a16="http://schemas.microsoft.com/office/drawing/2014/main" id="{1389E679-8526-4570-BB8E-3A378CCC016C}"/>
              </a:ext>
            </a:extLst>
          </p:cNvPr>
          <p:cNvSpPr/>
          <p:nvPr/>
        </p:nvSpPr>
        <p:spPr>
          <a:xfrm>
            <a:off x="6084168" y="2037687"/>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Measured Value</a:t>
            </a:r>
          </a:p>
        </p:txBody>
      </p:sp>
      <p:sp>
        <p:nvSpPr>
          <p:cNvPr id="11" name="Rectangle 10">
            <a:extLst>
              <a:ext uri="{FF2B5EF4-FFF2-40B4-BE49-F238E27FC236}">
                <a16:creationId xmlns:a16="http://schemas.microsoft.com/office/drawing/2014/main" id="{A5AC803B-68F0-4001-9087-439334E95B3F}"/>
              </a:ext>
            </a:extLst>
          </p:cNvPr>
          <p:cNvSpPr/>
          <p:nvPr/>
        </p:nvSpPr>
        <p:spPr>
          <a:xfrm>
            <a:off x="7420650" y="3016677"/>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(3) New Error Cal.</a:t>
            </a:r>
          </a:p>
        </p:txBody>
      </p:sp>
      <p:sp>
        <p:nvSpPr>
          <p:cNvPr id="12" name="Rectangle 11">
            <a:extLst>
              <a:ext uri="{FF2B5EF4-FFF2-40B4-BE49-F238E27FC236}">
                <a16:creationId xmlns:a16="http://schemas.microsoft.com/office/drawing/2014/main" id="{7344108C-B652-4495-8B0A-A962CA537026}"/>
              </a:ext>
            </a:extLst>
          </p:cNvPr>
          <p:cNvSpPr/>
          <p:nvPr/>
        </p:nvSpPr>
        <p:spPr>
          <a:xfrm>
            <a:off x="4860032" y="1077211"/>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Orig. Est</a:t>
            </a:r>
          </a:p>
        </p:txBody>
      </p:sp>
      <p:sp>
        <p:nvSpPr>
          <p:cNvPr id="13" name="Rectangle 12">
            <a:extLst>
              <a:ext uri="{FF2B5EF4-FFF2-40B4-BE49-F238E27FC236}">
                <a16:creationId xmlns:a16="http://schemas.microsoft.com/office/drawing/2014/main" id="{C4C686CB-6622-456D-BE27-E23A30D43B76}"/>
              </a:ext>
            </a:extLst>
          </p:cNvPr>
          <p:cNvSpPr/>
          <p:nvPr/>
        </p:nvSpPr>
        <p:spPr>
          <a:xfrm>
            <a:off x="6084167" y="1085254"/>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Data Input</a:t>
            </a:r>
          </a:p>
        </p:txBody>
      </p:sp>
      <p:sp>
        <p:nvSpPr>
          <p:cNvPr id="14" name="Rectangle 13">
            <a:extLst>
              <a:ext uri="{FF2B5EF4-FFF2-40B4-BE49-F238E27FC236}">
                <a16:creationId xmlns:a16="http://schemas.microsoft.com/office/drawing/2014/main" id="{72705D67-95E7-433E-BD86-07A7D8D57481}"/>
              </a:ext>
            </a:extLst>
          </p:cNvPr>
          <p:cNvSpPr/>
          <p:nvPr/>
        </p:nvSpPr>
        <p:spPr>
          <a:xfrm>
            <a:off x="5552603" y="4039160"/>
            <a:ext cx="1016781" cy="5503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5">
                    <a:lumMod val="10000"/>
                  </a:schemeClr>
                </a:solidFill>
              </a:rPr>
              <a:t>Update Est</a:t>
            </a:r>
          </a:p>
        </p:txBody>
      </p:sp>
      <p:cxnSp>
        <p:nvCxnSpPr>
          <p:cNvPr id="16" name="Straight Arrow Connector 15">
            <a:extLst>
              <a:ext uri="{FF2B5EF4-FFF2-40B4-BE49-F238E27FC236}">
                <a16:creationId xmlns:a16="http://schemas.microsoft.com/office/drawing/2014/main" id="{B608EEA1-85ED-4FF5-A8DC-752E9BC753CC}"/>
              </a:ext>
            </a:extLst>
          </p:cNvPr>
          <p:cNvCxnSpPr>
            <a:cxnSpLocks/>
            <a:stCxn id="4" idx="2"/>
            <a:endCxn id="5" idx="0"/>
          </p:cNvCxnSpPr>
          <p:nvPr/>
        </p:nvCxnSpPr>
        <p:spPr>
          <a:xfrm flipH="1">
            <a:off x="1768025" y="1608719"/>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82EEA7-A3F0-4F71-AB6D-AD7A42D57B7F}"/>
              </a:ext>
            </a:extLst>
          </p:cNvPr>
          <p:cNvCxnSpPr/>
          <p:nvPr/>
        </p:nvCxnSpPr>
        <p:spPr>
          <a:xfrm flipH="1">
            <a:off x="1766353" y="2588079"/>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D87739-C182-46EA-8979-98F1A956099A}"/>
              </a:ext>
            </a:extLst>
          </p:cNvPr>
          <p:cNvCxnSpPr/>
          <p:nvPr/>
        </p:nvCxnSpPr>
        <p:spPr>
          <a:xfrm flipH="1">
            <a:off x="3023829" y="2592667"/>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C20B5F9-9617-44B4-8A6C-4BF142D6013E}"/>
              </a:ext>
            </a:extLst>
          </p:cNvPr>
          <p:cNvCxnSpPr>
            <a:cxnSpLocks/>
          </p:cNvCxnSpPr>
          <p:nvPr/>
        </p:nvCxnSpPr>
        <p:spPr>
          <a:xfrm>
            <a:off x="3274185" y="3220235"/>
            <a:ext cx="1980219" cy="0"/>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AC5474-AE25-4EA2-A03A-D1665BB6BCB2}"/>
              </a:ext>
            </a:extLst>
          </p:cNvPr>
          <p:cNvCxnSpPr/>
          <p:nvPr/>
        </p:nvCxnSpPr>
        <p:spPr>
          <a:xfrm flipH="1">
            <a:off x="5368422" y="2600668"/>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B2CC22-59DE-4E37-BF61-C7F8F8C95A2F}"/>
              </a:ext>
            </a:extLst>
          </p:cNvPr>
          <p:cNvCxnSpPr/>
          <p:nvPr/>
        </p:nvCxnSpPr>
        <p:spPr>
          <a:xfrm flipH="1">
            <a:off x="6590886" y="2597618"/>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2BF21DF-D7E3-49C5-9238-D4BD59C17B5C}"/>
              </a:ext>
            </a:extLst>
          </p:cNvPr>
          <p:cNvCxnSpPr/>
          <p:nvPr/>
        </p:nvCxnSpPr>
        <p:spPr>
          <a:xfrm flipH="1">
            <a:off x="5366751" y="1633897"/>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BBC59A-5B85-4ABB-B8CB-9CF639EF0948}"/>
              </a:ext>
            </a:extLst>
          </p:cNvPr>
          <p:cNvCxnSpPr>
            <a:cxnSpLocks/>
          </p:cNvCxnSpPr>
          <p:nvPr/>
        </p:nvCxnSpPr>
        <p:spPr>
          <a:xfrm flipV="1">
            <a:off x="6876256" y="3219865"/>
            <a:ext cx="544394" cy="370"/>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9047A30-8507-4619-804E-1C2972CF0317}"/>
              </a:ext>
            </a:extLst>
          </p:cNvPr>
          <p:cNvCxnSpPr>
            <a:cxnSpLocks/>
          </p:cNvCxnSpPr>
          <p:nvPr/>
        </p:nvCxnSpPr>
        <p:spPr>
          <a:xfrm>
            <a:off x="7100948" y="3363838"/>
            <a:ext cx="319702" cy="0"/>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29C40F-4AA6-4A31-A50F-36C9EDB4634C}"/>
              </a:ext>
            </a:extLst>
          </p:cNvPr>
          <p:cNvCxnSpPr/>
          <p:nvPr/>
        </p:nvCxnSpPr>
        <p:spPr>
          <a:xfrm>
            <a:off x="3274185" y="3363838"/>
            <a:ext cx="8657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87B4937-27F6-4DE2-94B3-8126522FCCBB}"/>
              </a:ext>
            </a:extLst>
          </p:cNvPr>
          <p:cNvCxnSpPr>
            <a:cxnSpLocks/>
          </p:cNvCxnSpPr>
          <p:nvPr/>
        </p:nvCxnSpPr>
        <p:spPr>
          <a:xfrm>
            <a:off x="4139952" y="3363838"/>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706DBD-1DDB-40FB-91E3-C21F7A71F126}"/>
              </a:ext>
            </a:extLst>
          </p:cNvPr>
          <p:cNvCxnSpPr/>
          <p:nvPr/>
        </p:nvCxnSpPr>
        <p:spPr>
          <a:xfrm>
            <a:off x="4139952" y="3723878"/>
            <a:ext cx="2960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2EE5EA-541A-4B97-8393-BD2633854CE7}"/>
              </a:ext>
            </a:extLst>
          </p:cNvPr>
          <p:cNvCxnSpPr/>
          <p:nvPr/>
        </p:nvCxnSpPr>
        <p:spPr>
          <a:xfrm>
            <a:off x="7100948" y="3363838"/>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331C028-CB3F-47D1-834C-7B918F3B4403}"/>
              </a:ext>
            </a:extLst>
          </p:cNvPr>
          <p:cNvCxnSpPr>
            <a:stCxn id="8" idx="2"/>
            <a:endCxn id="14" idx="0"/>
          </p:cNvCxnSpPr>
          <p:nvPr/>
        </p:nvCxnSpPr>
        <p:spPr>
          <a:xfrm flipH="1">
            <a:off x="6060994" y="3567439"/>
            <a:ext cx="1" cy="47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76DBBA-A16B-46E5-9758-483E27B337F7}"/>
              </a:ext>
            </a:extLst>
          </p:cNvPr>
          <p:cNvCxnSpPr>
            <a:stCxn id="11" idx="3"/>
          </p:cNvCxnSpPr>
          <p:nvPr/>
        </p:nvCxnSpPr>
        <p:spPr>
          <a:xfrm>
            <a:off x="8437431" y="3291873"/>
            <a:ext cx="167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35B6C3-A076-4327-9B4B-F7CE30B4B76A}"/>
              </a:ext>
            </a:extLst>
          </p:cNvPr>
          <p:cNvCxnSpPr/>
          <p:nvPr/>
        </p:nvCxnSpPr>
        <p:spPr>
          <a:xfrm>
            <a:off x="8604448" y="3291873"/>
            <a:ext cx="0" cy="576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E793D9F-EF6F-49ED-BCC7-97FE605C8141}"/>
              </a:ext>
            </a:extLst>
          </p:cNvPr>
          <p:cNvCxnSpPr/>
          <p:nvPr/>
        </p:nvCxnSpPr>
        <p:spPr>
          <a:xfrm flipH="1">
            <a:off x="755576" y="3867894"/>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875C1DE-9753-48D6-94E9-2AACFDFBDCD9}"/>
              </a:ext>
            </a:extLst>
          </p:cNvPr>
          <p:cNvCxnSpPr/>
          <p:nvPr/>
        </p:nvCxnSpPr>
        <p:spPr>
          <a:xfrm flipV="1">
            <a:off x="755576" y="2312883"/>
            <a:ext cx="0" cy="1555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EFB4082-0AD0-4B8D-9932-6DEE09939F1A}"/>
              </a:ext>
            </a:extLst>
          </p:cNvPr>
          <p:cNvCxnSpPr>
            <a:cxnSpLocks/>
            <a:endCxn id="5" idx="1"/>
          </p:cNvCxnSpPr>
          <p:nvPr/>
        </p:nvCxnSpPr>
        <p:spPr>
          <a:xfrm>
            <a:off x="755576" y="2312883"/>
            <a:ext cx="504058" cy="0"/>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DA876D7-FE70-45EF-91A1-4AFBCFA5BB6D}"/>
              </a:ext>
            </a:extLst>
          </p:cNvPr>
          <p:cNvCxnSpPr/>
          <p:nvPr/>
        </p:nvCxnSpPr>
        <p:spPr>
          <a:xfrm flipH="1">
            <a:off x="6589215" y="1643183"/>
            <a:ext cx="1671" cy="428968"/>
          </a:xfrm>
          <a:prstGeom prst="straightConnector1">
            <a:avLst/>
          </a:prstGeom>
          <a:ln w="635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2251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7584" y="169862"/>
            <a:ext cx="7632848" cy="622301"/>
          </a:xfrm>
        </p:spPr>
        <p:txBody>
          <a:bodyPr/>
          <a:lstStyle/>
          <a:p>
            <a:r>
              <a:rPr lang="en-GB" dirty="0"/>
              <a:t>Introduction: </a:t>
            </a:r>
            <a:r>
              <a:rPr lang="en-US" dirty="0"/>
              <a:t>Extended Kalman Filter block diagram</a:t>
            </a:r>
            <a:endParaRPr lang="en-GB" dirty="0"/>
          </a:p>
        </p:txBody>
      </p:sp>
      <p:pic>
        <p:nvPicPr>
          <p:cNvPr id="5" name="Content Placeholder 4">
            <a:extLst>
              <a:ext uri="{FF2B5EF4-FFF2-40B4-BE49-F238E27FC236}">
                <a16:creationId xmlns:a16="http://schemas.microsoft.com/office/drawing/2014/main" id="{7FC066BF-1905-4C1F-AA42-B5A5531D5FB2}"/>
              </a:ext>
            </a:extLst>
          </p:cNvPr>
          <p:cNvPicPr>
            <a:picLocks noGrp="1"/>
          </p:cNvPicPr>
          <p:nvPr>
            <p:ph idx="1"/>
          </p:nvPr>
        </p:nvPicPr>
        <p:blipFill>
          <a:blip r:embed="rId2"/>
          <a:stretch>
            <a:fillRect/>
          </a:stretch>
        </p:blipFill>
        <p:spPr>
          <a:xfrm>
            <a:off x="1187624" y="915566"/>
            <a:ext cx="6696744" cy="3816424"/>
          </a:xfrm>
          <a:prstGeom prst="rect">
            <a:avLst/>
          </a:prstGeom>
        </p:spPr>
      </p:pic>
    </p:spTree>
    <p:extLst>
      <p:ext uri="{BB962C8B-B14F-4D97-AF65-F5344CB8AC3E}">
        <p14:creationId xmlns:p14="http://schemas.microsoft.com/office/powerpoint/2010/main" val="3156616810"/>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a:xfrm>
            <a:off x="382588" y="1127531"/>
            <a:ext cx="8386762" cy="3846107"/>
          </a:xfrm>
        </p:spPr>
        <p:txBody>
          <a:bodyPr>
            <a:normAutofit/>
          </a:bodyPr>
          <a:lstStyle/>
          <a:p>
            <a:r>
              <a:rPr lang="en-US" dirty="0">
                <a:latin typeface="Calibri Light" panose="020F0302020204030204" pitchFamily="34" charset="0"/>
                <a:cs typeface="Calibri Light" panose="020F0302020204030204" pitchFamily="34" charset="0"/>
              </a:rPr>
              <a:t>A Kalman Filter (KF) is a recursive estimation algorithm, which is a widely-used method for linear </a:t>
            </a:r>
            <a:r>
              <a:rPr lang="en-US" b="1" dirty="0">
                <a:latin typeface="Calibri Light" panose="020F0302020204030204" pitchFamily="34" charset="0"/>
                <a:cs typeface="Calibri Light" panose="020F0302020204030204" pitchFamily="34" charset="0"/>
              </a:rPr>
              <a:t>filtering and prediction</a:t>
            </a:r>
            <a:r>
              <a:rPr lang="en-US" dirty="0">
                <a:latin typeface="Calibri Light" panose="020F0302020204030204" pitchFamily="34" charset="0"/>
                <a:cs typeface="Calibri Light" panose="020F0302020204030204" pitchFamily="34" charset="0"/>
              </a:rPr>
              <a:t> such </a:t>
            </a:r>
            <a:r>
              <a:rPr lang="en-US" b="1" dirty="0">
                <a:latin typeface="Calibri Light" panose="020F0302020204030204" pitchFamily="34" charset="0"/>
                <a:cs typeface="Calibri Light" panose="020F0302020204030204" pitchFamily="34" charset="0"/>
              </a:rPr>
              <a:t>object tracking</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KF assumes known and linear motion and observation models, with </a:t>
            </a:r>
            <a:r>
              <a:rPr lang="en-US" dirty="0" err="1">
                <a:latin typeface="Calibri Light" panose="020F0302020204030204" pitchFamily="34" charset="0"/>
                <a:cs typeface="Calibri Light" panose="020F0302020204030204" pitchFamily="34" charset="0"/>
              </a:rPr>
              <a:t>i.i.d</a:t>
            </a:r>
            <a:r>
              <a:rPr lang="en-US" dirty="0">
                <a:latin typeface="Calibri Light" panose="020F0302020204030204" pitchFamily="34" charset="0"/>
                <a:cs typeface="Calibri Light" panose="020F0302020204030204" pitchFamily="34" charset="0"/>
              </a:rPr>
              <a:t> and normally-distributed noise, which indeed yield optimal tracking. But these </a:t>
            </a:r>
            <a:r>
              <a:rPr lang="en-US" b="1" dirty="0">
                <a:latin typeface="Calibri Light" panose="020F0302020204030204" pitchFamily="34" charset="0"/>
                <a:cs typeface="Calibri Light" panose="020F0302020204030204" pitchFamily="34" charset="0"/>
              </a:rPr>
              <a:t>assumptions are quite restrictive and are often not applied to real-world</a:t>
            </a:r>
            <a:r>
              <a:rPr lang="en-US" dirty="0">
                <a:latin typeface="Calibri Light" panose="020F0302020204030204" pitchFamily="34" charset="0"/>
                <a:cs typeface="Calibri Light" panose="020F0302020204030204" pitchFamily="34" charset="0"/>
              </a:rPr>
              <a:t> problems. </a:t>
            </a:r>
          </a:p>
          <a:p>
            <a:r>
              <a:rPr lang="en-US" dirty="0">
                <a:latin typeface="Calibri Light" panose="020F0302020204030204" pitchFamily="34" charset="0"/>
                <a:cs typeface="Calibri Light" panose="020F0302020204030204" pitchFamily="34" charset="0"/>
              </a:rPr>
              <a:t>The parameters Q, R representing the covariance matrices of the noise in the motion model and in the observation model</a:t>
            </a:r>
          </a:p>
        </p:txBody>
      </p:sp>
      <p:sp>
        <p:nvSpPr>
          <p:cNvPr id="26626" name="Rectangle 2"/>
          <p:cNvSpPr>
            <a:spLocks noGrp="1" noChangeArrowheads="1"/>
          </p:cNvSpPr>
          <p:nvPr>
            <p:ph type="title"/>
          </p:nvPr>
        </p:nvSpPr>
        <p:spPr/>
        <p:txBody>
          <a:bodyPr/>
          <a:lstStyle/>
          <a:p>
            <a:r>
              <a:rPr lang="en-GB" dirty="0"/>
              <a:t>Introduction: Kalman Filter</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D7C52D2-2BFD-424C-BF41-18DA28F19D3E}"/>
                  </a:ext>
                </a:extLst>
              </p:cNvPr>
              <p:cNvSpPr txBox="1"/>
              <p:nvPr/>
            </p:nvSpPr>
            <p:spPr>
              <a:xfrm>
                <a:off x="1187624" y="3252437"/>
                <a:ext cx="13625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646464"/>
                          </a:solidFill>
                          <a:latin typeface="Cambria Math" panose="02040503050406030204" pitchFamily="18" charset="0"/>
                        </a:rPr>
                        <m:t> </m:t>
                      </m:r>
                    </m:oMath>
                  </m:oMathPara>
                </a14:m>
                <a:endParaRPr lang="en-US" sz="2400" dirty="0">
                  <a:solidFill>
                    <a:srgbClr val="646464"/>
                  </a:solidFill>
                </a:endParaRPr>
              </a:p>
            </p:txBody>
          </p:sp>
        </mc:Choice>
        <mc:Fallback>
          <p:sp>
            <p:nvSpPr>
              <p:cNvPr id="3" name="TextBox 2">
                <a:extLst>
                  <a:ext uri="{FF2B5EF4-FFF2-40B4-BE49-F238E27FC236}">
                    <a16:creationId xmlns:a16="http://schemas.microsoft.com/office/drawing/2014/main" id="{9D7C52D2-2BFD-424C-BF41-18DA28F19D3E}"/>
                  </a:ext>
                </a:extLst>
              </p:cNvPr>
              <p:cNvSpPr txBox="1">
                <a:spLocks noRot="1" noChangeAspect="1" noMove="1" noResize="1" noEditPoints="1" noAdjustHandles="1" noChangeArrowheads="1" noChangeShapeType="1" noTextEdit="1"/>
              </p:cNvSpPr>
              <p:nvPr/>
            </p:nvSpPr>
            <p:spPr>
              <a:xfrm>
                <a:off x="1187624" y="3252437"/>
                <a:ext cx="1362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93A7E87-8179-4B43-B8D4-7AE45A57FF51}"/>
                  </a:ext>
                </a:extLst>
              </p:cNvPr>
              <p:cNvSpPr txBox="1"/>
              <p:nvPr/>
            </p:nvSpPr>
            <p:spPr>
              <a:xfrm>
                <a:off x="827584" y="3621769"/>
                <a:ext cx="7416824" cy="116262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rgbClr val="646464"/>
                          </a:solidFill>
                          <a:latin typeface="Cambria Math" panose="02040503050406030204" pitchFamily="18" charset="0"/>
                        </a:rPr>
                        <m:t>𝐾𝑎𝑙𝑚𝑎𝑛</m:t>
                      </m:r>
                      <m:r>
                        <a:rPr lang="en-US" i="1" smtClean="0">
                          <a:solidFill>
                            <a:srgbClr val="646464"/>
                          </a:solidFill>
                          <a:latin typeface="Cambria Math" panose="02040503050406030204" pitchFamily="18" charset="0"/>
                        </a:rPr>
                        <m:t> </m:t>
                      </m:r>
                      <m:r>
                        <a:rPr lang="en-US" i="1" smtClean="0">
                          <a:solidFill>
                            <a:srgbClr val="646464"/>
                          </a:solidFill>
                          <a:latin typeface="Cambria Math" panose="02040503050406030204" pitchFamily="18" charset="0"/>
                        </a:rPr>
                        <m:t>𝐺𝑎𝑖𝑛</m:t>
                      </m:r>
                      <m:r>
                        <a:rPr lang="en-US" i="1" smtClean="0">
                          <a:solidFill>
                            <a:srgbClr val="646464"/>
                          </a:solidFill>
                          <a:latin typeface="Cambria Math" panose="02040503050406030204" pitchFamily="18" charset="0"/>
                        </a:rPr>
                        <m:t> </m:t>
                      </m:r>
                      <m:d>
                        <m:dPr>
                          <m:ctrlPr>
                            <a:rPr lang="en-US" i="1">
                              <a:solidFill>
                                <a:srgbClr val="646464"/>
                              </a:solidFill>
                              <a:latin typeface="Cambria Math" panose="02040503050406030204" pitchFamily="18" charset="0"/>
                            </a:rPr>
                          </m:ctrlPr>
                        </m:dPr>
                        <m:e>
                          <m:r>
                            <a:rPr lang="en-US" i="1">
                              <a:solidFill>
                                <a:srgbClr val="646464"/>
                              </a:solidFill>
                              <a:latin typeface="Cambria Math" panose="02040503050406030204" pitchFamily="18" charset="0"/>
                            </a:rPr>
                            <m:t>𝐾𝐺</m:t>
                          </m:r>
                        </m:e>
                      </m:d>
                      <m:r>
                        <a:rPr lang="en-US" i="1">
                          <a:solidFill>
                            <a:srgbClr val="646464"/>
                          </a:solidFill>
                          <a:latin typeface="Cambria Math" panose="02040503050406030204" pitchFamily="18" charset="0"/>
                        </a:rPr>
                        <m:t>=</m:t>
                      </m:r>
                      <m:r>
                        <a:rPr lang="en-US" b="0" i="1" smtClean="0">
                          <a:solidFill>
                            <a:srgbClr val="646464"/>
                          </a:solidFill>
                          <a:latin typeface="Cambria Math" panose="02040503050406030204" pitchFamily="18" charset="0"/>
                        </a:rPr>
                        <m:t> </m:t>
                      </m:r>
                      <m:f>
                        <m:fPr>
                          <m:ctrlPr>
                            <a:rPr lang="en-US" b="0" i="1" smtClean="0">
                              <a:solidFill>
                                <a:srgbClr val="646464"/>
                              </a:solidFill>
                              <a:latin typeface="Cambria Math" panose="02040503050406030204" pitchFamily="18" charset="0"/>
                            </a:rPr>
                          </m:ctrlPr>
                        </m:fPr>
                        <m:num>
                          <m:r>
                            <a:rPr lang="en-US" i="1">
                              <a:solidFill>
                                <a:srgbClr val="646464"/>
                              </a:solidFill>
                              <a:latin typeface="Cambria Math" panose="02040503050406030204" pitchFamily="18" charset="0"/>
                            </a:rPr>
                            <m:t>𝐸𝑠𝑡</m:t>
                          </m:r>
                          <m:r>
                            <a:rPr lang="en-US" i="1">
                              <a:solidFill>
                                <a:srgbClr val="646464"/>
                              </a:solidFill>
                              <a:latin typeface="Cambria Math" panose="02040503050406030204" pitchFamily="18" charset="0"/>
                            </a:rPr>
                            <m:t>. </m:t>
                          </m:r>
                          <m:r>
                            <a:rPr lang="en-US" i="1">
                              <a:solidFill>
                                <a:srgbClr val="646464"/>
                              </a:solidFill>
                              <a:latin typeface="Cambria Math" panose="02040503050406030204" pitchFamily="18" charset="0"/>
                            </a:rPr>
                            <m:t>𝐸𝑟𝑟𝑜𝑟</m:t>
                          </m:r>
                          <m:r>
                            <a:rPr lang="en-US" b="0" i="1" smtClean="0">
                              <a:solidFill>
                                <a:srgbClr val="646464"/>
                              </a:solidFill>
                              <a:latin typeface="Cambria Math" panose="02040503050406030204" pitchFamily="18" charset="0"/>
                            </a:rPr>
                            <m:t> (</m:t>
                          </m:r>
                          <m:r>
                            <a:rPr lang="en-US" b="0" i="1" smtClean="0">
                              <a:solidFill>
                                <a:srgbClr val="646464"/>
                              </a:solidFill>
                              <a:latin typeface="Cambria Math" panose="02040503050406030204" pitchFamily="18" charset="0"/>
                            </a:rPr>
                            <m:t>𝑓</m:t>
                          </m:r>
                          <m:r>
                            <a:rPr lang="en-US" b="0" i="1" smtClean="0">
                              <a:solidFill>
                                <a:srgbClr val="646464"/>
                              </a:solidFill>
                              <a:latin typeface="Cambria Math" panose="02040503050406030204" pitchFamily="18" charset="0"/>
                            </a:rPr>
                            <m:t>[</m:t>
                          </m:r>
                          <m:r>
                            <a:rPr lang="en-US" b="0" i="1" smtClean="0">
                              <a:solidFill>
                                <a:srgbClr val="646464"/>
                              </a:solidFill>
                              <a:latin typeface="Cambria Math" panose="02040503050406030204" pitchFamily="18" charset="0"/>
                            </a:rPr>
                            <m:t>𝑄</m:t>
                          </m:r>
                          <m:r>
                            <a:rPr lang="en-US" b="0" i="1" smtClean="0">
                              <a:solidFill>
                                <a:srgbClr val="646464"/>
                              </a:solidFill>
                              <a:latin typeface="Cambria Math" panose="02040503050406030204" pitchFamily="18" charset="0"/>
                            </a:rPr>
                            <m:t>])</m:t>
                          </m:r>
                        </m:num>
                        <m:den>
                          <m:r>
                            <a:rPr lang="en-US" b="0" i="1" smtClean="0">
                              <a:solidFill>
                                <a:srgbClr val="646464"/>
                              </a:solidFill>
                              <a:latin typeface="Cambria Math" panose="02040503050406030204" pitchFamily="18" charset="0"/>
                            </a:rPr>
                            <m:t>𝐸𝑠𝑡</m:t>
                          </m:r>
                          <m:r>
                            <a:rPr lang="en-US" b="0" i="1" smtClean="0">
                              <a:solidFill>
                                <a:srgbClr val="646464"/>
                              </a:solidFill>
                              <a:latin typeface="Cambria Math" panose="02040503050406030204" pitchFamily="18" charset="0"/>
                            </a:rPr>
                            <m:t>. </m:t>
                          </m:r>
                          <m:r>
                            <a:rPr lang="en-US" b="0" i="1" smtClean="0">
                              <a:solidFill>
                                <a:srgbClr val="646464"/>
                              </a:solidFill>
                              <a:latin typeface="Cambria Math" panose="02040503050406030204" pitchFamily="18" charset="0"/>
                            </a:rPr>
                            <m:t>𝐸𝑟𝑟𝑜𝑟</m:t>
                          </m:r>
                          <m:r>
                            <a:rPr lang="en-US" b="0" i="1" smtClean="0">
                              <a:solidFill>
                                <a:srgbClr val="646464"/>
                              </a:solidFill>
                              <a:latin typeface="Cambria Math" panose="02040503050406030204" pitchFamily="18" charset="0"/>
                            </a:rPr>
                            <m:t> </m:t>
                          </m:r>
                          <m:d>
                            <m:dPr>
                              <m:ctrlPr>
                                <a:rPr lang="en-US" b="0" i="1" smtClean="0">
                                  <a:solidFill>
                                    <a:srgbClr val="646464"/>
                                  </a:solidFill>
                                  <a:latin typeface="Cambria Math" panose="02040503050406030204" pitchFamily="18" charset="0"/>
                                </a:rPr>
                              </m:ctrlPr>
                            </m:dPr>
                            <m:e>
                              <m:r>
                                <a:rPr lang="en-US" i="1">
                                  <a:solidFill>
                                    <a:srgbClr val="646464"/>
                                  </a:solidFill>
                                  <a:latin typeface="Cambria Math" panose="02040503050406030204" pitchFamily="18" charset="0"/>
                                </a:rPr>
                                <m:t>𝑓</m:t>
                              </m:r>
                              <m:r>
                                <a:rPr lang="en-US" i="1">
                                  <a:solidFill>
                                    <a:srgbClr val="646464"/>
                                  </a:solidFill>
                                  <a:latin typeface="Cambria Math" panose="02040503050406030204" pitchFamily="18" charset="0"/>
                                </a:rPr>
                                <m:t>[</m:t>
                              </m:r>
                              <m:r>
                                <a:rPr lang="en-US" i="1">
                                  <a:solidFill>
                                    <a:srgbClr val="646464"/>
                                  </a:solidFill>
                                  <a:latin typeface="Cambria Math" panose="02040503050406030204" pitchFamily="18" charset="0"/>
                                </a:rPr>
                                <m:t>𝑄</m:t>
                              </m:r>
                              <m:r>
                                <a:rPr lang="en-US" i="1">
                                  <a:solidFill>
                                    <a:srgbClr val="646464"/>
                                  </a:solidFill>
                                  <a:latin typeface="Cambria Math" panose="02040503050406030204" pitchFamily="18" charset="0"/>
                                </a:rPr>
                                <m:t>]</m:t>
                              </m:r>
                            </m:e>
                          </m:d>
                          <m:r>
                            <a:rPr lang="en-US" b="0" i="1" smtClean="0">
                              <a:solidFill>
                                <a:srgbClr val="646464"/>
                              </a:solidFill>
                              <a:latin typeface="Cambria Math" panose="02040503050406030204" pitchFamily="18" charset="0"/>
                            </a:rPr>
                            <m:t> + </m:t>
                          </m:r>
                          <m:r>
                            <a:rPr lang="en-US" b="0" i="1" smtClean="0">
                              <a:solidFill>
                                <a:srgbClr val="646464"/>
                              </a:solidFill>
                              <a:latin typeface="Cambria Math" panose="02040503050406030204" pitchFamily="18" charset="0"/>
                            </a:rPr>
                            <m:t>𝑀𝑒𝑎𝑠</m:t>
                          </m:r>
                          <m:r>
                            <a:rPr lang="en-US" b="0" i="1" smtClean="0">
                              <a:solidFill>
                                <a:srgbClr val="646464"/>
                              </a:solidFill>
                              <a:latin typeface="Cambria Math" panose="02040503050406030204" pitchFamily="18" charset="0"/>
                            </a:rPr>
                            <m:t>. </m:t>
                          </m:r>
                          <m:r>
                            <a:rPr lang="en-US" b="0" i="1" smtClean="0">
                              <a:solidFill>
                                <a:srgbClr val="646464"/>
                              </a:solidFill>
                              <a:latin typeface="Cambria Math" panose="02040503050406030204" pitchFamily="18" charset="0"/>
                            </a:rPr>
                            <m:t>𝐸𝑟𝑟𝑜𝑟</m:t>
                          </m:r>
                          <m:r>
                            <a:rPr lang="en-US" b="0" i="1" smtClean="0">
                              <a:solidFill>
                                <a:srgbClr val="646464"/>
                              </a:solidFill>
                              <a:latin typeface="Cambria Math" panose="02040503050406030204" pitchFamily="18" charset="0"/>
                            </a:rPr>
                            <m:t> (</m:t>
                          </m:r>
                          <m:r>
                            <a:rPr lang="en-US" b="0" i="1" smtClean="0">
                              <a:solidFill>
                                <a:srgbClr val="646464"/>
                              </a:solidFill>
                              <a:latin typeface="Cambria Math" panose="02040503050406030204" pitchFamily="18" charset="0"/>
                            </a:rPr>
                            <m:t>𝑅</m:t>
                          </m:r>
                          <m:r>
                            <a:rPr lang="en-US" b="0" i="1" smtClean="0">
                              <a:solidFill>
                                <a:srgbClr val="646464"/>
                              </a:solidFill>
                              <a:latin typeface="Cambria Math" panose="02040503050406030204" pitchFamily="18" charset="0"/>
                            </a:rPr>
                            <m:t>)</m:t>
                          </m:r>
                        </m:den>
                      </m:f>
                    </m:oMath>
                  </m:oMathPara>
                </a14:m>
                <a:endParaRPr lang="en-US" b="0" dirty="0">
                  <a:solidFill>
                    <a:srgbClr val="646464"/>
                  </a:solidFill>
                </a:endParaRPr>
              </a:p>
              <a:p>
                <a:pPr algn="ctr"/>
                <a:endParaRPr lang="en-US" sz="1600" dirty="0"/>
              </a:p>
              <a:p>
                <a:pPr algn="ctr"/>
                <a:r>
                  <a:rPr lang="en-US" sz="1600" dirty="0"/>
                  <a:t>Q: Process noise covariance matrix | R: Measurements noise covariance matrix</a:t>
                </a:r>
              </a:p>
            </p:txBody>
          </p:sp>
        </mc:Choice>
        <mc:Fallback>
          <p:sp>
            <p:nvSpPr>
              <p:cNvPr id="7" name="TextBox 6">
                <a:extLst>
                  <a:ext uri="{FF2B5EF4-FFF2-40B4-BE49-F238E27FC236}">
                    <a16:creationId xmlns:a16="http://schemas.microsoft.com/office/drawing/2014/main" id="{493A7E87-8179-4B43-B8D4-7AE45A57FF51}"/>
                  </a:ext>
                </a:extLst>
              </p:cNvPr>
              <p:cNvSpPr txBox="1">
                <a:spLocks noRot="1" noChangeAspect="1" noMove="1" noResize="1" noEditPoints="1" noAdjustHandles="1" noChangeArrowheads="1" noChangeShapeType="1" noTextEdit="1"/>
              </p:cNvSpPr>
              <p:nvPr/>
            </p:nvSpPr>
            <p:spPr>
              <a:xfrm>
                <a:off x="827584" y="3621769"/>
                <a:ext cx="7416824" cy="1162626"/>
              </a:xfrm>
              <a:prstGeom prst="rect">
                <a:avLst/>
              </a:prstGeom>
              <a:blipFill>
                <a:blip r:embed="rId4"/>
                <a:stretch>
                  <a:fillRect b="-5759"/>
                </a:stretch>
              </a:blipFill>
            </p:spPr>
            <p:txBody>
              <a:bodyPr/>
              <a:lstStyle/>
              <a:p>
                <a:r>
                  <a:rPr lang="en-US">
                    <a:noFill/>
                  </a:rPr>
                  <a:t> </a:t>
                </a:r>
              </a:p>
            </p:txBody>
          </p:sp>
        </mc:Fallback>
      </mc:AlternateContent>
    </p:spTree>
    <p:extLst>
      <p:ext uri="{BB962C8B-B14F-4D97-AF65-F5344CB8AC3E}">
        <p14:creationId xmlns:p14="http://schemas.microsoft.com/office/powerpoint/2010/main" val="3187446422"/>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a:xfrm>
            <a:off x="382588" y="1127531"/>
            <a:ext cx="8386762" cy="3846107"/>
          </a:xfrm>
        </p:spPr>
        <p:txBody>
          <a:bodyPr>
            <a:normAutofit/>
          </a:bodyPr>
          <a:lstStyle/>
          <a:p>
            <a:r>
              <a:rPr lang="en-US" dirty="0">
                <a:latin typeface="Calibri Light" panose="020F0302020204030204" pitchFamily="34" charset="0"/>
                <a:cs typeface="Calibri Light" panose="020F0302020204030204" pitchFamily="34" charset="0"/>
              </a:rPr>
              <a:t>Extended Kalman filter (EKF) is the nonlinear version of the Kalman filter which linearizes about an estimate of the current mean and covariance. </a:t>
            </a:r>
          </a:p>
          <a:p>
            <a:r>
              <a:rPr lang="en-US" dirty="0">
                <a:latin typeface="Calibri Light" panose="020F0302020204030204" pitchFamily="34" charset="0"/>
                <a:cs typeface="Calibri Light" panose="020F0302020204030204" pitchFamily="34" charset="0"/>
              </a:rPr>
              <a:t>In the EKF, the state transition and observation models don't need to be linear functions of the state but may instead be differentiable functions</a:t>
            </a:r>
          </a:p>
        </p:txBody>
      </p:sp>
      <p:sp>
        <p:nvSpPr>
          <p:cNvPr id="26626" name="Rectangle 2"/>
          <p:cNvSpPr>
            <a:spLocks noGrp="1" noChangeArrowheads="1"/>
          </p:cNvSpPr>
          <p:nvPr>
            <p:ph type="title"/>
          </p:nvPr>
        </p:nvSpPr>
        <p:spPr/>
        <p:txBody>
          <a:bodyPr/>
          <a:lstStyle/>
          <a:p>
            <a:r>
              <a:rPr lang="en-GB" dirty="0"/>
              <a:t>Introduction: Extended Kalman Filter</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D7C52D2-2BFD-424C-BF41-18DA28F19D3E}"/>
                  </a:ext>
                </a:extLst>
              </p:cNvPr>
              <p:cNvSpPr txBox="1"/>
              <p:nvPr/>
            </p:nvSpPr>
            <p:spPr>
              <a:xfrm>
                <a:off x="1187624" y="3252437"/>
                <a:ext cx="13625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646464"/>
                          </a:solidFill>
                          <a:latin typeface="Cambria Math" panose="02040503050406030204" pitchFamily="18" charset="0"/>
                        </a:rPr>
                        <m:t> </m:t>
                      </m:r>
                    </m:oMath>
                  </m:oMathPara>
                </a14:m>
                <a:endParaRPr lang="en-US" sz="2400" dirty="0">
                  <a:solidFill>
                    <a:srgbClr val="646464"/>
                  </a:solidFill>
                </a:endParaRPr>
              </a:p>
            </p:txBody>
          </p:sp>
        </mc:Choice>
        <mc:Fallback>
          <p:sp>
            <p:nvSpPr>
              <p:cNvPr id="3" name="TextBox 2">
                <a:extLst>
                  <a:ext uri="{FF2B5EF4-FFF2-40B4-BE49-F238E27FC236}">
                    <a16:creationId xmlns:a16="http://schemas.microsoft.com/office/drawing/2014/main" id="{9D7C52D2-2BFD-424C-BF41-18DA28F19D3E}"/>
                  </a:ext>
                </a:extLst>
              </p:cNvPr>
              <p:cNvSpPr txBox="1">
                <a:spLocks noRot="1" noChangeAspect="1" noMove="1" noResize="1" noEditPoints="1" noAdjustHandles="1" noChangeArrowheads="1" noChangeShapeType="1" noTextEdit="1"/>
              </p:cNvSpPr>
              <p:nvPr/>
            </p:nvSpPr>
            <p:spPr>
              <a:xfrm>
                <a:off x="1187624" y="3252437"/>
                <a:ext cx="136256"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5447533"/>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Gated Recurrent Units (GRUs) are a gating mechanism in RNNs (introduced in 2014)</a:t>
            </a:r>
          </a:p>
          <a:p>
            <a:r>
              <a:rPr lang="en-US" dirty="0">
                <a:latin typeface="Calibri Light" panose="020F0302020204030204" pitchFamily="34" charset="0"/>
                <a:cs typeface="Calibri Light" panose="020F0302020204030204" pitchFamily="34" charset="0"/>
              </a:rPr>
              <a:t>The GRU is a special type of optimized LSTM, but has fewer parameters, as it lacks an output gate</a:t>
            </a:r>
          </a:p>
          <a:p>
            <a:r>
              <a:rPr lang="en-US" dirty="0">
                <a:latin typeface="Calibri Light" panose="020F0302020204030204" pitchFamily="34" charset="0"/>
                <a:cs typeface="Calibri Light" panose="020F0302020204030204" pitchFamily="34" charset="0"/>
              </a:rPr>
              <a:t>GRU's performance on certain tasks was found to be similar that of LSTM but have been shown to exhibit better performance on certain smaller and less frequent datasets</a:t>
            </a:r>
          </a:p>
        </p:txBody>
      </p:sp>
      <p:sp>
        <p:nvSpPr>
          <p:cNvPr id="26626" name="Rectangle 2"/>
          <p:cNvSpPr>
            <a:spLocks noGrp="1" noChangeArrowheads="1"/>
          </p:cNvSpPr>
          <p:nvPr>
            <p:ph type="title"/>
          </p:nvPr>
        </p:nvSpPr>
        <p:spPr>
          <a:xfrm>
            <a:off x="1043608" y="169862"/>
            <a:ext cx="7056784" cy="622301"/>
          </a:xfrm>
        </p:spPr>
        <p:txBody>
          <a:bodyPr/>
          <a:lstStyle/>
          <a:p>
            <a:r>
              <a:rPr lang="en-GB" dirty="0"/>
              <a:t>Introduction: GRU - Recurrent Neural Networks</a:t>
            </a:r>
          </a:p>
        </p:txBody>
      </p:sp>
    </p:spTree>
    <p:extLst>
      <p:ext uri="{BB962C8B-B14F-4D97-AF65-F5344CB8AC3E}">
        <p14:creationId xmlns:p14="http://schemas.microsoft.com/office/powerpoint/2010/main" val="278861624"/>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r>
              <a:rPr lang="en-US" dirty="0">
                <a:latin typeface="Calibri Light" panose="020F0302020204030204" pitchFamily="34" charset="0"/>
                <a:cs typeface="Calibri Light" panose="020F0302020204030204" pitchFamily="34" charset="0"/>
              </a:rPr>
              <a:t>Transformers are a deep learning model, which are designed to process </a:t>
            </a:r>
            <a:r>
              <a:rPr lang="en-US" b="1" dirty="0">
                <a:latin typeface="Calibri Light" panose="020F0302020204030204" pitchFamily="34" charset="0"/>
                <a:cs typeface="Calibri Light" panose="020F0302020204030204" pitchFamily="34" charset="0"/>
              </a:rPr>
              <a:t>sequential input data</a:t>
            </a:r>
            <a:r>
              <a:rPr lang="en-US" dirty="0">
                <a:latin typeface="Calibri Light" panose="020F0302020204030204" pitchFamily="34" charset="0"/>
                <a:cs typeface="Calibri Light" panose="020F0302020204030204" pitchFamily="34" charset="0"/>
              </a:rPr>
              <a:t> (introduced in 2017 by Google)</a:t>
            </a:r>
          </a:p>
          <a:p>
            <a:r>
              <a:rPr lang="en-US" dirty="0">
                <a:latin typeface="Calibri Light" panose="020F0302020204030204" pitchFamily="34" charset="0"/>
                <a:cs typeface="Calibri Light" panose="020F0302020204030204" pitchFamily="34" charset="0"/>
              </a:rPr>
              <a:t>Stanford researchers: </a:t>
            </a:r>
            <a:r>
              <a:rPr lang="en-US" b="1" dirty="0">
                <a:latin typeface="Calibri Light" panose="020F0302020204030204" pitchFamily="34" charset="0"/>
                <a:cs typeface="Calibri Light" panose="020F0302020204030204" pitchFamily="34" charset="0"/>
              </a:rPr>
              <a:t>“foundation models” </a:t>
            </a:r>
            <a:r>
              <a:rPr lang="en-US" dirty="0">
                <a:latin typeface="Calibri Light" panose="020F0302020204030204" pitchFamily="34" charset="0"/>
                <a:cs typeface="Calibri Light" panose="020F0302020204030204" pitchFamily="34" charset="0"/>
              </a:rPr>
              <a:t>(</a:t>
            </a:r>
            <a:r>
              <a:rPr lang="en-US" u="sng" dirty="0">
                <a:latin typeface="Calibri Light" panose="020F0302020204030204" pitchFamily="34" charset="0"/>
                <a:cs typeface="Calibri Light" panose="020F0302020204030204" pitchFamily="34" charset="0"/>
                <a:hlinkClick r:id="rId3"/>
              </a:rPr>
              <a:t>August 2021 paper</a:t>
            </a:r>
            <a:r>
              <a:rPr lang="en-US" u="sng"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 because they see them driving a </a:t>
            </a:r>
            <a:r>
              <a:rPr lang="en-US" b="1" dirty="0">
                <a:latin typeface="Calibri Light" panose="020F0302020204030204" pitchFamily="34" charset="0"/>
                <a:cs typeface="Calibri Light" panose="020F0302020204030204" pitchFamily="34" charset="0"/>
              </a:rPr>
              <a:t>paradigm shift in AI</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Not like RNN, Transformers uses recursion, by processing sentences as a whole and by learning relationships between words thanks to the “attention” mechanism</a:t>
            </a:r>
          </a:p>
          <a:p>
            <a:pPr marL="0" indent="0">
              <a:buNone/>
            </a:pPr>
            <a:r>
              <a:rPr lang="en-US"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sym typeface="Wingdings" panose="05000000000000000000" pitchFamily="2" charset="2"/>
              </a:rPr>
              <a:t></a:t>
            </a:r>
            <a:r>
              <a:rPr lang="en-US" dirty="0">
                <a:latin typeface="Calibri Light" panose="020F0302020204030204" pitchFamily="34" charset="0"/>
                <a:cs typeface="Calibri Light" panose="020F0302020204030204" pitchFamily="34" charset="0"/>
              </a:rPr>
              <a:t> </a:t>
            </a:r>
            <a:r>
              <a:rPr lang="en-US" b="1" dirty="0">
                <a:latin typeface="Calibri Light" panose="020F0302020204030204" pitchFamily="34" charset="0"/>
                <a:cs typeface="Calibri Light" panose="020F0302020204030204" pitchFamily="34" charset="0"/>
              </a:rPr>
              <a:t>Faster data processing </a:t>
            </a:r>
          </a:p>
        </p:txBody>
      </p:sp>
      <p:sp>
        <p:nvSpPr>
          <p:cNvPr id="26626" name="Rectangle 2"/>
          <p:cNvSpPr>
            <a:spLocks noGrp="1" noChangeArrowheads="1"/>
          </p:cNvSpPr>
          <p:nvPr>
            <p:ph type="title"/>
          </p:nvPr>
        </p:nvSpPr>
        <p:spPr/>
        <p:txBody>
          <a:bodyPr/>
          <a:lstStyle/>
          <a:p>
            <a:r>
              <a:rPr lang="en-GB" dirty="0"/>
              <a:t>Introduction: Transformers</a:t>
            </a:r>
          </a:p>
        </p:txBody>
      </p:sp>
    </p:spTree>
    <p:extLst>
      <p:ext uri="{BB962C8B-B14F-4D97-AF65-F5344CB8AC3E}">
        <p14:creationId xmlns:p14="http://schemas.microsoft.com/office/powerpoint/2010/main" val="3007209341"/>
      </p:ext>
    </p:extLst>
  </p:cSld>
  <p:clrMapOvr>
    <a:masterClrMapping/>
  </p:clrMapOvr>
  <mc:AlternateContent xmlns:mc="http://schemas.openxmlformats.org/markup-compatibility/2006" xmlns:p14="http://schemas.microsoft.com/office/powerpoint/2010/main">
    <mc:Choice Requires="p14">
      <p:transition p14:dur="0"/>
    </mc:Choice>
    <mc:Fallback xmlns="" xmlns:p15="http://schemas.microsoft.com/office/powerpoint/2012/ma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FF1C5B-6446-441B-B27D-15281180F5F0}"/>
              </a:ext>
            </a:extLst>
          </p:cNvPr>
          <p:cNvSpPr>
            <a:spLocks noGrp="1"/>
          </p:cNvSpPr>
          <p:nvPr>
            <p:ph idx="1"/>
          </p:nvPr>
        </p:nvSpPr>
        <p:spPr/>
        <p:txBody>
          <a:bodyPr>
            <a:normAutofit/>
          </a:bodyPr>
          <a:lstStyle/>
          <a:p>
            <a:r>
              <a:rPr lang="en-US" dirty="0">
                <a:latin typeface="Calibri Light" panose="020F0302020204030204" pitchFamily="34" charset="0"/>
                <a:cs typeface="Calibri Light" panose="020F0302020204030204" pitchFamily="34" charset="0"/>
              </a:rPr>
              <a:t>We developed our method based on two related works:</a:t>
            </a:r>
          </a:p>
          <a:p>
            <a:pPr marL="579437" lvl="1" indent="-400050">
              <a:buFont typeface="+mj-lt"/>
              <a:buAutoNum type="romanUcPeriod"/>
            </a:pPr>
            <a:r>
              <a:rPr lang="en-US" sz="1800" dirty="0">
                <a:latin typeface="Calibri Light" panose="020F0302020204030204" pitchFamily="34" charset="0"/>
                <a:cs typeface="Calibri Light" panose="020F0302020204030204" pitchFamily="34" charset="0"/>
              </a:rPr>
              <a:t>“</a:t>
            </a:r>
            <a:r>
              <a:rPr lang="en-US" sz="1800" dirty="0">
                <a:solidFill>
                  <a:srgbClr val="0070C0"/>
                </a:solidFill>
                <a:latin typeface="Calibri Light" panose="020F0302020204030204" pitchFamily="34" charset="0"/>
                <a:cs typeface="Calibri Light" panose="020F0302020204030204" pitchFamily="34" charset="0"/>
              </a:rPr>
              <a:t>Using Kalman Filter The Right Way: Noise Estimation Is Not Optimal</a:t>
            </a:r>
            <a:r>
              <a:rPr lang="en-US" sz="1800" dirty="0">
                <a:latin typeface="Calibri Light" panose="020F0302020204030204" pitchFamily="34" charset="0"/>
                <a:cs typeface="Calibri Light" panose="020F0302020204030204" pitchFamily="34" charset="0"/>
              </a:rPr>
              <a:t>” - Gradient-based optimization to Q &amp; R, based on “Cholesky” decomposition. using “Adam” algorithm</a:t>
            </a:r>
          </a:p>
          <a:p>
            <a:pPr marL="579437" lvl="1" indent="-400050">
              <a:buFont typeface="+mj-lt"/>
              <a:buAutoNum type="romanUcPeriod"/>
            </a:pPr>
            <a:r>
              <a:rPr lang="en-US" sz="1800" dirty="0">
                <a:latin typeface="Calibri Light" panose="020F0302020204030204" pitchFamily="34" charset="0"/>
                <a:cs typeface="Calibri Light" panose="020F0302020204030204" pitchFamily="34" charset="0"/>
              </a:rPr>
              <a:t> “</a:t>
            </a:r>
            <a:r>
              <a:rPr lang="en-US" sz="1800" b="1" dirty="0" err="1">
                <a:solidFill>
                  <a:srgbClr val="0070C0"/>
                </a:solidFill>
                <a:latin typeface="Calibri Light" panose="020F0302020204030204" pitchFamily="34" charset="0"/>
                <a:cs typeface="Calibri Light" panose="020F0302020204030204" pitchFamily="34" charset="0"/>
              </a:rPr>
              <a:t>KalmanNet</a:t>
            </a:r>
            <a:r>
              <a:rPr lang="en-US" sz="1800" dirty="0">
                <a:solidFill>
                  <a:srgbClr val="0070C0"/>
                </a:solidFill>
                <a:latin typeface="Calibri Light" panose="020F0302020204030204" pitchFamily="34" charset="0"/>
                <a:cs typeface="Calibri Light" panose="020F0302020204030204" pitchFamily="34" charset="0"/>
              </a:rPr>
              <a:t>: Neural Network Aided Kalman Filtering for Partially Known Dynamics</a:t>
            </a:r>
            <a:r>
              <a:rPr lang="en-US" sz="1800" dirty="0">
                <a:latin typeface="Calibri Light" panose="020F0302020204030204" pitchFamily="34" charset="0"/>
                <a:cs typeface="Calibri Light" panose="020F0302020204030204" pitchFamily="34" charset="0"/>
              </a:rPr>
              <a:t>” - RNN with GRU units separately to calculate Kalman Gain</a:t>
            </a:r>
          </a:p>
          <a:p>
            <a:r>
              <a:rPr lang="en-US" dirty="0">
                <a:latin typeface="Calibri Light" panose="020F0302020204030204" pitchFamily="34" charset="0"/>
                <a:cs typeface="Calibri Light" panose="020F0302020204030204" pitchFamily="34" charset="0"/>
              </a:rPr>
              <a:t>Our net architecture was based on [ii], by replacing the net with transformers  </a:t>
            </a:r>
          </a:p>
        </p:txBody>
      </p:sp>
      <p:sp>
        <p:nvSpPr>
          <p:cNvPr id="3" name="Title 2">
            <a:extLst>
              <a:ext uri="{FF2B5EF4-FFF2-40B4-BE49-F238E27FC236}">
                <a16:creationId xmlns:a16="http://schemas.microsoft.com/office/drawing/2014/main" id="{FD41EC86-44B8-4197-9A9B-ED4A453162D1}"/>
              </a:ext>
            </a:extLst>
          </p:cNvPr>
          <p:cNvSpPr>
            <a:spLocks noGrp="1"/>
          </p:cNvSpPr>
          <p:nvPr>
            <p:ph type="title"/>
          </p:nvPr>
        </p:nvSpPr>
        <p:spPr/>
        <p:txBody>
          <a:bodyPr/>
          <a:lstStyle/>
          <a:p>
            <a:r>
              <a:rPr lang="en-US" dirty="0"/>
              <a:t>Related Works</a:t>
            </a:r>
          </a:p>
        </p:txBody>
      </p:sp>
    </p:spTree>
    <p:extLst>
      <p:ext uri="{BB962C8B-B14F-4D97-AF65-F5344CB8AC3E}">
        <p14:creationId xmlns:p14="http://schemas.microsoft.com/office/powerpoint/2010/main" val="10555381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Related Works: Kalman Net block diagram</a:t>
            </a:r>
            <a:endParaRPr lang="en-GB" dirty="0"/>
          </a:p>
        </p:txBody>
      </p:sp>
      <p:pic>
        <p:nvPicPr>
          <p:cNvPr id="8" name="Picture 7">
            <a:extLst>
              <a:ext uri="{FF2B5EF4-FFF2-40B4-BE49-F238E27FC236}">
                <a16:creationId xmlns:a16="http://schemas.microsoft.com/office/drawing/2014/main" id="{D57A941C-5380-43B1-8BF1-287AD9B604F1}"/>
              </a:ext>
            </a:extLst>
          </p:cNvPr>
          <p:cNvPicPr>
            <a:picLocks noChangeAspect="1"/>
          </p:cNvPicPr>
          <p:nvPr/>
        </p:nvPicPr>
        <p:blipFill>
          <a:blip r:embed="rId3"/>
          <a:stretch>
            <a:fillRect/>
          </a:stretch>
        </p:blipFill>
        <p:spPr>
          <a:xfrm>
            <a:off x="3059832" y="936779"/>
            <a:ext cx="5685072" cy="3225828"/>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C9C9363-4869-4571-BFEE-686078967D4A}"/>
                  </a:ext>
                </a:extLst>
              </p:cNvPr>
              <p:cNvSpPr txBox="1"/>
              <p:nvPr/>
            </p:nvSpPr>
            <p:spPr>
              <a:xfrm>
                <a:off x="251521" y="1203598"/>
                <a:ext cx="2592288" cy="25258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400" b="1" i="1" u="sng" smtClean="0">
                          <a:solidFill>
                            <a:schemeClr val="accent5">
                              <a:lumMod val="50000"/>
                            </a:schemeClr>
                          </a:solidFill>
                          <a:latin typeface="Cambria Math" panose="02040503050406030204" pitchFamily="18" charset="0"/>
                        </a:rPr>
                        <m:t>𝑵𝒆𝒕</m:t>
                      </m:r>
                      <m:r>
                        <a:rPr lang="en-US" sz="1400" b="1" i="1" u="sng" smtClean="0">
                          <a:solidFill>
                            <a:schemeClr val="accent5">
                              <a:lumMod val="50000"/>
                            </a:schemeClr>
                          </a:solidFill>
                          <a:latin typeface="Cambria Math" panose="02040503050406030204" pitchFamily="18" charset="0"/>
                        </a:rPr>
                        <m:t> </m:t>
                      </m:r>
                      <m:r>
                        <a:rPr lang="en-US" sz="1400" b="1" i="1" u="sng" smtClean="0">
                          <a:solidFill>
                            <a:schemeClr val="accent5">
                              <a:lumMod val="50000"/>
                            </a:schemeClr>
                          </a:solidFill>
                          <a:latin typeface="Cambria Math" panose="02040503050406030204" pitchFamily="18" charset="0"/>
                        </a:rPr>
                        <m:t>𝑰𝒏𝒑𝒖𝒕𝒔</m:t>
                      </m:r>
                      <m:r>
                        <a:rPr lang="en-US" sz="1400" b="0" i="1" u="sng" smtClean="0">
                          <a:solidFill>
                            <a:schemeClr val="accent5">
                              <a:lumMod val="50000"/>
                            </a:schemeClr>
                          </a:solidFill>
                          <a:latin typeface="Cambria Math" panose="02040503050406030204" pitchFamily="18" charset="0"/>
                        </a:rPr>
                        <m:t>:</m:t>
                      </m:r>
                    </m:oMath>
                  </m:oMathPara>
                </a14:m>
                <a:endParaRPr lang="en-US" sz="1400" b="0" i="1" u="sng" dirty="0">
                  <a:solidFill>
                    <a:schemeClr val="accent5">
                      <a:lumMod val="50000"/>
                    </a:schemeClr>
                  </a:solidFill>
                  <a:latin typeface="Cambria Math" panose="02040503050406030204" pitchFamily="18" charset="0"/>
                </a:endParaRPr>
              </a:p>
              <a:p>
                <a:pPr algn="ctr"/>
                <a:endParaRPr lang="en-US" sz="1400" b="0" i="1" u="sng" dirty="0">
                  <a:solidFill>
                    <a:schemeClr val="accent5">
                      <a:lumMod val="50000"/>
                    </a:schemeClr>
                  </a:solidFill>
                  <a:latin typeface="Cambria Math" panose="02040503050406030204" pitchFamily="18" charset="0"/>
                </a:endParaRPr>
              </a:p>
              <a:p>
                <a:pPr marL="285750" indent="-285750" algn="ctr">
                  <a:buFont typeface="Arial" panose="020B0604020202020204" pitchFamily="34" charset="0"/>
                  <a:buChar char="•"/>
                </a:pPr>
                <a:r>
                  <a:rPr lang="en-US" sz="1400" dirty="0">
                    <a:solidFill>
                      <a:schemeClr val="accent5">
                        <a:lumMod val="50000"/>
                      </a:schemeClr>
                    </a:solidFill>
                  </a:rPr>
                  <a:t> </a:t>
                </a:r>
                <a14:m>
                  <m:oMath xmlns:m="http://schemas.openxmlformats.org/officeDocument/2006/math">
                    <m:sSub>
                      <m:sSubPr>
                        <m:ctrlPr>
                          <a:rPr lang="en-US" sz="1400" i="1" smtClean="0">
                            <a:solidFill>
                              <a:schemeClr val="accent5">
                                <a:lumMod val="50000"/>
                              </a:schemeClr>
                            </a:solidFill>
                            <a:latin typeface="Cambria Math" panose="02040503050406030204" pitchFamily="18" charset="0"/>
                          </a:rPr>
                        </m:ctrlPr>
                      </m:sSubPr>
                      <m:e>
                        <m:r>
                          <a:rPr lang="en-US" sz="1400" i="1" smtClean="0">
                            <a:solidFill>
                              <a:schemeClr val="accent5">
                                <a:lumMod val="50000"/>
                              </a:schemeClr>
                            </a:solidFill>
                            <a:latin typeface="Cambria Math" panose="02040503050406030204" pitchFamily="18" charset="0"/>
                            <a:ea typeface="Cambria Math" panose="02040503050406030204" pitchFamily="18" charset="0"/>
                          </a:rPr>
                          <m:t>∆</m:t>
                        </m:r>
                        <m:r>
                          <a:rPr lang="en-US" sz="1400" i="1" smtClean="0">
                            <a:solidFill>
                              <a:schemeClr val="accent5">
                                <a:lumMod val="50000"/>
                              </a:schemeClr>
                            </a:solidFill>
                            <a:latin typeface="Cambria Math" panose="02040503050406030204" pitchFamily="18" charset="0"/>
                          </a:rPr>
                          <m:t>𝑦</m:t>
                        </m:r>
                      </m:e>
                      <m:sub>
                        <m:r>
                          <a:rPr lang="en-US" sz="1400" i="1">
                            <a:solidFill>
                              <a:schemeClr val="accent5">
                                <a:lumMod val="50000"/>
                              </a:schemeClr>
                            </a:solidFill>
                            <a:latin typeface="Cambria Math" panose="02040503050406030204" pitchFamily="18" charset="0"/>
                          </a:rPr>
                          <m:t>𝑡</m:t>
                        </m:r>
                      </m:sub>
                    </m:sSub>
                    <m:r>
                      <a:rPr lang="en-US" sz="1400" b="0" i="1" smtClean="0">
                        <a:solidFill>
                          <a:schemeClr val="accent5">
                            <a:lumMod val="50000"/>
                          </a:schemeClr>
                        </a:solidFill>
                        <a:latin typeface="Cambria Math" panose="02040503050406030204" pitchFamily="18" charset="0"/>
                      </a:rPr>
                      <m:t>= </m:t>
                    </m:r>
                    <m:sSub>
                      <m:sSubPr>
                        <m:ctrlPr>
                          <a:rPr lang="en-US" sz="1400" i="1" smtClean="0">
                            <a:solidFill>
                              <a:schemeClr val="accent5">
                                <a:lumMod val="50000"/>
                              </a:schemeClr>
                            </a:solidFill>
                            <a:latin typeface="Cambria Math" panose="02040503050406030204" pitchFamily="18" charset="0"/>
                          </a:rPr>
                        </m:ctrlPr>
                      </m:sSubPr>
                      <m:e>
                        <m:sSub>
                          <m:sSubPr>
                            <m:ctrlPr>
                              <a:rPr lang="en-US" sz="1400" i="1">
                                <a:solidFill>
                                  <a:schemeClr val="accent5">
                                    <a:lumMod val="50000"/>
                                  </a:schemeClr>
                                </a:solidFill>
                                <a:latin typeface="Cambria Math" panose="02040503050406030204" pitchFamily="18" charset="0"/>
                              </a:rPr>
                            </m:ctrlPr>
                          </m:sSubPr>
                          <m:e>
                            <m:r>
                              <a:rPr lang="en-US" sz="1400" i="1">
                                <a:solidFill>
                                  <a:schemeClr val="accent5">
                                    <a:lumMod val="50000"/>
                                  </a:schemeClr>
                                </a:solidFill>
                                <a:latin typeface="Cambria Math" panose="02040503050406030204" pitchFamily="18" charset="0"/>
                              </a:rPr>
                              <m:t>𝑦</m:t>
                            </m:r>
                          </m:e>
                          <m:sub>
                            <m:r>
                              <a:rPr lang="en-US" sz="1400" i="1">
                                <a:solidFill>
                                  <a:schemeClr val="accent5">
                                    <a:lumMod val="50000"/>
                                  </a:schemeClr>
                                </a:solidFill>
                                <a:latin typeface="Cambria Math" panose="02040503050406030204" pitchFamily="18" charset="0"/>
                              </a:rPr>
                              <m:t>𝑡</m:t>
                            </m:r>
                          </m:sub>
                        </m:sSub>
                        <m:r>
                          <a:rPr lang="en-US" sz="1400" b="0" i="1" smtClean="0">
                            <a:solidFill>
                              <a:schemeClr val="accent5">
                                <a:lumMod val="50000"/>
                              </a:schemeClr>
                            </a:solidFill>
                            <a:latin typeface="Cambria Math" panose="02040503050406030204" pitchFamily="18" charset="0"/>
                          </a:rPr>
                          <m:t>−</m:t>
                        </m:r>
                        <m:acc>
                          <m:accPr>
                            <m:chr m:val="̂"/>
                            <m:ctrlPr>
                              <a:rPr lang="en-US" sz="1400" i="1" smtClean="0">
                                <a:solidFill>
                                  <a:schemeClr val="accent5">
                                    <a:lumMod val="50000"/>
                                  </a:schemeClr>
                                </a:solidFill>
                                <a:latin typeface="Cambria Math" panose="02040503050406030204" pitchFamily="18" charset="0"/>
                              </a:rPr>
                            </m:ctrlPr>
                          </m:accPr>
                          <m:e>
                            <m:r>
                              <a:rPr lang="en-US" sz="1400" b="0" i="1" smtClean="0">
                                <a:solidFill>
                                  <a:schemeClr val="accent5">
                                    <a:lumMod val="50000"/>
                                  </a:schemeClr>
                                </a:solidFill>
                                <a:latin typeface="Cambria Math" panose="02040503050406030204" pitchFamily="18" charset="0"/>
                              </a:rPr>
                              <m:t>𝑦</m:t>
                            </m:r>
                          </m:e>
                        </m:acc>
                      </m:e>
                      <m:sub>
                        <m:r>
                          <a:rPr lang="en-US" sz="1400" b="0" i="1" smtClean="0">
                            <a:solidFill>
                              <a:schemeClr val="accent5">
                                <a:lumMod val="50000"/>
                              </a:schemeClr>
                            </a:solidFill>
                            <a:latin typeface="Cambria Math" panose="02040503050406030204" pitchFamily="18" charset="0"/>
                          </a:rPr>
                          <m:t>𝑡</m:t>
                        </m:r>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𝑡</m:t>
                        </m:r>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1</m:t>
                        </m:r>
                      </m:sub>
                    </m:sSub>
                  </m:oMath>
                </a14:m>
                <a:endParaRPr lang="en-US" sz="1400" b="0" i="1" dirty="0">
                  <a:solidFill>
                    <a:schemeClr val="accent5">
                      <a:lumMod val="50000"/>
                    </a:schemeClr>
                  </a:solidFill>
                  <a:latin typeface="Cambria Math" panose="02040503050406030204" pitchFamily="18" charset="0"/>
                </a:endParaRPr>
              </a:p>
              <a:p>
                <a:pPr algn="ctr"/>
                <a14:m>
                  <m:oMath xmlns:m="http://schemas.openxmlformats.org/officeDocument/2006/math">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𝑀𝑒𝑎𝑠</m:t>
                    </m:r>
                    <m:r>
                      <a:rPr lang="en-US" sz="1400" b="0" i="1" smtClean="0">
                        <a:solidFill>
                          <a:schemeClr val="accent5">
                            <a:lumMod val="50000"/>
                          </a:schemeClr>
                        </a:solidFill>
                        <a:latin typeface="Cambria Math" panose="02040503050406030204" pitchFamily="18" charset="0"/>
                      </a:rPr>
                      <m:t> </m:t>
                    </m:r>
                    <m:r>
                      <a:rPr lang="en-US" sz="1400" b="0" i="1" smtClean="0">
                        <a:solidFill>
                          <a:schemeClr val="accent5">
                            <a:lumMod val="50000"/>
                          </a:schemeClr>
                        </a:solidFill>
                        <a:latin typeface="Cambria Math" panose="02040503050406030204" pitchFamily="18" charset="0"/>
                      </a:rPr>
                      <m:t>𝑁𝑜𝑖𝑠𝑒</m:t>
                    </m:r>
                    <m:r>
                      <a:rPr lang="en-US" sz="1400" b="0" i="1" smtClean="0">
                        <a:solidFill>
                          <a:schemeClr val="accent5">
                            <a:lumMod val="50000"/>
                          </a:schemeClr>
                        </a:solidFill>
                        <a:latin typeface="Cambria Math" panose="02040503050406030204" pitchFamily="18" charset="0"/>
                      </a:rPr>
                      <m:t>)</m:t>
                    </m:r>
                  </m:oMath>
                </a14:m>
                <a:r>
                  <a:rPr lang="en-US" sz="1400" dirty="0">
                    <a:solidFill>
                      <a:schemeClr val="accent5">
                        <a:lumMod val="50000"/>
                      </a:schemeClr>
                    </a:solidFill>
                  </a:rPr>
                  <a:t> </a:t>
                </a:r>
                <a:endParaRPr lang="he-IL" sz="1400" dirty="0">
                  <a:solidFill>
                    <a:schemeClr val="accent5">
                      <a:lumMod val="50000"/>
                    </a:schemeClr>
                  </a:solidFill>
                </a:endParaRPr>
              </a:p>
              <a:p>
                <a:pPr marL="285750" indent="-285750" algn="ctr">
                  <a:lnSpc>
                    <a:spcPct val="150000"/>
                  </a:lnSpc>
                  <a:buFont typeface="Arial" panose="020B0604020202020204" pitchFamily="34" charset="0"/>
                  <a:buChar char="•"/>
                </a:pPr>
                <a14:m>
                  <m:oMath xmlns:m="http://schemas.openxmlformats.org/officeDocument/2006/math">
                    <m:sSub>
                      <m:sSubPr>
                        <m:ctrlPr>
                          <a:rPr lang="en-US" sz="1400" i="1" smtClean="0">
                            <a:solidFill>
                              <a:schemeClr val="accent5">
                                <a:lumMod val="50000"/>
                              </a:schemeClr>
                            </a:solidFill>
                            <a:latin typeface="Cambria Math" panose="02040503050406030204" pitchFamily="18" charset="0"/>
                          </a:rPr>
                        </m:ctrlPr>
                      </m:sSubPr>
                      <m:e>
                        <m:r>
                          <a:rPr lang="en-US" sz="1400" i="1" smtClean="0">
                            <a:solidFill>
                              <a:schemeClr val="accent5">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accent5">
                                    <a:lumMod val="50000"/>
                                  </a:schemeClr>
                                </a:solidFill>
                                <a:latin typeface="Cambria Math" panose="02040503050406030204" pitchFamily="18" charset="0"/>
                              </a:rPr>
                            </m:ctrlPr>
                          </m:accPr>
                          <m:e>
                            <m:r>
                              <a:rPr lang="en-US" sz="1400" b="0" i="1" smtClean="0">
                                <a:solidFill>
                                  <a:schemeClr val="accent5">
                                    <a:lumMod val="50000"/>
                                  </a:schemeClr>
                                </a:solidFill>
                                <a:latin typeface="Cambria Math" panose="02040503050406030204" pitchFamily="18" charset="0"/>
                              </a:rPr>
                              <m:t>𝑥</m:t>
                            </m:r>
                          </m:e>
                        </m:acc>
                      </m:e>
                      <m:sub>
                        <m:r>
                          <a:rPr lang="en-US" sz="1400" i="1">
                            <a:solidFill>
                              <a:schemeClr val="accent5">
                                <a:lumMod val="50000"/>
                              </a:schemeClr>
                            </a:solidFill>
                            <a:latin typeface="Cambria Math" panose="02040503050406030204" pitchFamily="18" charset="0"/>
                          </a:rPr>
                          <m:t>𝑡</m:t>
                        </m:r>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1</m:t>
                        </m:r>
                      </m:sub>
                    </m:sSub>
                    <m:r>
                      <a:rPr lang="en-US" sz="1400" b="0" i="1" smtClean="0">
                        <a:solidFill>
                          <a:schemeClr val="accent5">
                            <a:lumMod val="50000"/>
                          </a:schemeClr>
                        </a:solidFill>
                        <a:latin typeface="Cambria Math" panose="02040503050406030204" pitchFamily="18" charset="0"/>
                      </a:rPr>
                      <m:t>= </m:t>
                    </m:r>
                    <m:sSub>
                      <m:sSubPr>
                        <m:ctrlPr>
                          <a:rPr lang="en-US" sz="1400" i="1" smtClean="0">
                            <a:solidFill>
                              <a:schemeClr val="accent5">
                                <a:lumMod val="50000"/>
                              </a:schemeClr>
                            </a:solidFill>
                            <a:latin typeface="Cambria Math" panose="02040503050406030204" pitchFamily="18" charset="0"/>
                          </a:rPr>
                        </m:ctrlPr>
                      </m:sSubPr>
                      <m:e>
                        <m:acc>
                          <m:accPr>
                            <m:chr m:val="̂"/>
                            <m:ctrlPr>
                              <a:rPr lang="en-US" sz="1400" i="1" smtClean="0">
                                <a:solidFill>
                                  <a:schemeClr val="accent5">
                                    <a:lumMod val="50000"/>
                                  </a:schemeClr>
                                </a:solidFill>
                                <a:latin typeface="Cambria Math" panose="02040503050406030204" pitchFamily="18" charset="0"/>
                              </a:rPr>
                            </m:ctrlPr>
                          </m:accPr>
                          <m:e>
                            <m:r>
                              <a:rPr lang="en-US" sz="1400" b="0" i="1" smtClean="0">
                                <a:solidFill>
                                  <a:schemeClr val="accent5">
                                    <a:lumMod val="50000"/>
                                  </a:schemeClr>
                                </a:solidFill>
                                <a:latin typeface="Cambria Math" panose="02040503050406030204" pitchFamily="18" charset="0"/>
                              </a:rPr>
                              <m:t>𝑥</m:t>
                            </m:r>
                          </m:e>
                        </m:acc>
                      </m:e>
                      <m:sub>
                        <m:r>
                          <a:rPr lang="en-US" sz="1400" b="0" i="1" smtClean="0">
                            <a:solidFill>
                              <a:schemeClr val="accent5">
                                <a:lumMod val="50000"/>
                              </a:schemeClr>
                            </a:solidFill>
                            <a:latin typeface="Cambria Math" panose="02040503050406030204" pitchFamily="18" charset="0"/>
                          </a:rPr>
                          <m:t>𝑡</m:t>
                        </m:r>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1</m:t>
                        </m:r>
                      </m:sub>
                    </m:sSub>
                    <m:r>
                      <a:rPr lang="en-US" sz="1400" b="0" i="1" smtClean="0">
                        <a:solidFill>
                          <a:schemeClr val="accent5">
                            <a:lumMod val="50000"/>
                          </a:schemeClr>
                        </a:solidFill>
                        <a:latin typeface="Cambria Math" panose="02040503050406030204" pitchFamily="18" charset="0"/>
                      </a:rPr>
                      <m:t>−</m:t>
                    </m:r>
                    <m:sSub>
                      <m:sSubPr>
                        <m:ctrlPr>
                          <a:rPr lang="en-US" sz="1400" i="1">
                            <a:solidFill>
                              <a:schemeClr val="accent5">
                                <a:lumMod val="50000"/>
                              </a:schemeClr>
                            </a:solidFill>
                            <a:latin typeface="Cambria Math" panose="02040503050406030204" pitchFamily="18" charset="0"/>
                          </a:rPr>
                        </m:ctrlPr>
                      </m:sSubPr>
                      <m:e>
                        <m:acc>
                          <m:accPr>
                            <m:chr m:val="̂"/>
                            <m:ctrlPr>
                              <a:rPr lang="en-US" sz="1400" i="1">
                                <a:solidFill>
                                  <a:schemeClr val="accent5">
                                    <a:lumMod val="50000"/>
                                  </a:schemeClr>
                                </a:solidFill>
                                <a:latin typeface="Cambria Math" panose="02040503050406030204" pitchFamily="18" charset="0"/>
                              </a:rPr>
                            </m:ctrlPr>
                          </m:accPr>
                          <m:e>
                            <m:r>
                              <a:rPr lang="en-US" sz="1400" b="0" i="1" smtClean="0">
                                <a:solidFill>
                                  <a:schemeClr val="accent5">
                                    <a:lumMod val="50000"/>
                                  </a:schemeClr>
                                </a:solidFill>
                                <a:latin typeface="Cambria Math" panose="02040503050406030204" pitchFamily="18" charset="0"/>
                              </a:rPr>
                              <m:t>𝑥</m:t>
                            </m:r>
                          </m:e>
                        </m:acc>
                      </m:e>
                      <m:sub>
                        <m:r>
                          <a:rPr lang="en-US" sz="1400" i="1">
                            <a:solidFill>
                              <a:schemeClr val="accent5">
                                <a:lumMod val="50000"/>
                              </a:schemeClr>
                            </a:solidFill>
                            <a:latin typeface="Cambria Math" panose="02040503050406030204" pitchFamily="18" charset="0"/>
                          </a:rPr>
                          <m:t>𝑡</m:t>
                        </m:r>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𝑡</m:t>
                        </m:r>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1</m:t>
                        </m:r>
                      </m:sub>
                    </m:sSub>
                  </m:oMath>
                </a14:m>
                <a:endParaRPr lang="en-US" sz="1400" b="0" i="1" dirty="0">
                  <a:solidFill>
                    <a:schemeClr val="accent5">
                      <a:lumMod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solidFill>
                            <a:schemeClr val="accent5">
                              <a:lumMod val="50000"/>
                            </a:schemeClr>
                          </a:solidFill>
                          <a:latin typeface="Cambria Math" panose="02040503050406030204" pitchFamily="18" charset="0"/>
                        </a:rPr>
                        <m:t>(~</m:t>
                      </m:r>
                      <m:r>
                        <a:rPr lang="en-US" sz="1400" b="0" i="1" smtClean="0">
                          <a:solidFill>
                            <a:schemeClr val="accent5">
                              <a:lumMod val="50000"/>
                            </a:schemeClr>
                          </a:solidFill>
                          <a:latin typeface="Cambria Math" panose="02040503050406030204" pitchFamily="18" charset="0"/>
                        </a:rPr>
                        <m:t>𝑀𝑜𝑑𝑒𝑙</m:t>
                      </m:r>
                      <m:r>
                        <a:rPr lang="en-US" sz="1400" b="0" i="1" smtClean="0">
                          <a:solidFill>
                            <a:schemeClr val="accent5">
                              <a:lumMod val="50000"/>
                            </a:schemeClr>
                          </a:solidFill>
                          <a:latin typeface="Cambria Math" panose="02040503050406030204" pitchFamily="18" charset="0"/>
                        </a:rPr>
                        <m:t> </m:t>
                      </m:r>
                      <m:r>
                        <a:rPr lang="en-US" sz="1400" b="0" i="1" smtClean="0">
                          <a:solidFill>
                            <a:schemeClr val="accent5">
                              <a:lumMod val="50000"/>
                            </a:schemeClr>
                          </a:solidFill>
                          <a:latin typeface="Cambria Math" panose="02040503050406030204" pitchFamily="18" charset="0"/>
                        </a:rPr>
                        <m:t>𝑁𝑜𝑖𝑠𝑒</m:t>
                      </m:r>
                      <m:r>
                        <a:rPr lang="en-US" sz="1400" b="0" i="1" smtClean="0">
                          <a:solidFill>
                            <a:schemeClr val="accent5">
                              <a:lumMod val="50000"/>
                            </a:schemeClr>
                          </a:solidFill>
                          <a:latin typeface="Cambria Math" panose="02040503050406030204" pitchFamily="18" charset="0"/>
                        </a:rPr>
                        <m:t>)</m:t>
                      </m:r>
                    </m:oMath>
                  </m:oMathPara>
                </a14:m>
                <a:endParaRPr lang="en-US" sz="1400" dirty="0">
                  <a:solidFill>
                    <a:schemeClr val="accent5">
                      <a:lumMod val="50000"/>
                    </a:schemeClr>
                  </a:solidFill>
                </a:endParaRPr>
              </a:p>
              <a:p>
                <a:pPr algn="ctr"/>
                <a:endParaRPr lang="en-US" sz="1400" b="0" i="1" dirty="0">
                  <a:solidFill>
                    <a:schemeClr val="accent5">
                      <a:lumMod val="50000"/>
                    </a:schemeClr>
                  </a:solidFill>
                  <a:latin typeface="Cambria Math" panose="02040503050406030204" pitchFamily="18" charset="0"/>
                </a:endParaRPr>
              </a:p>
              <a:p>
                <a:pPr algn="ctr"/>
                <a:endParaRPr lang="en-US" sz="1400" b="0" i="1" dirty="0">
                  <a:solidFill>
                    <a:schemeClr val="accent5">
                      <a:lumMod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1" i="1" u="sng" smtClean="0">
                          <a:solidFill>
                            <a:schemeClr val="accent5">
                              <a:lumMod val="50000"/>
                            </a:schemeClr>
                          </a:solidFill>
                          <a:latin typeface="Cambria Math" panose="02040503050406030204" pitchFamily="18" charset="0"/>
                        </a:rPr>
                        <m:t>𝑵𝒆𝒕</m:t>
                      </m:r>
                      <m:r>
                        <a:rPr lang="en-US" sz="1400" b="1" i="1" u="sng" smtClean="0">
                          <a:solidFill>
                            <a:schemeClr val="accent5">
                              <a:lumMod val="50000"/>
                            </a:schemeClr>
                          </a:solidFill>
                          <a:latin typeface="Cambria Math" panose="02040503050406030204" pitchFamily="18" charset="0"/>
                        </a:rPr>
                        <m:t> </m:t>
                      </m:r>
                      <m:r>
                        <a:rPr lang="en-US" sz="1400" b="1" i="1" u="sng" smtClean="0">
                          <a:solidFill>
                            <a:schemeClr val="accent5">
                              <a:lumMod val="50000"/>
                            </a:schemeClr>
                          </a:solidFill>
                          <a:latin typeface="Cambria Math" panose="02040503050406030204" pitchFamily="18" charset="0"/>
                        </a:rPr>
                        <m:t>𝑶𝒖𝒕𝒑𝒖𝒕𝒔</m:t>
                      </m:r>
                      <m:r>
                        <a:rPr lang="en-US" sz="1400" b="0" i="1" u="sng" smtClean="0">
                          <a:solidFill>
                            <a:schemeClr val="accent5">
                              <a:lumMod val="50000"/>
                            </a:schemeClr>
                          </a:solidFill>
                          <a:latin typeface="Cambria Math" panose="02040503050406030204" pitchFamily="18" charset="0"/>
                        </a:rPr>
                        <m:t>:</m:t>
                      </m:r>
                    </m:oMath>
                  </m:oMathPara>
                </a14:m>
                <a:endParaRPr lang="en-US" sz="1400" b="0" i="1" u="sng" dirty="0">
                  <a:solidFill>
                    <a:schemeClr val="accent5">
                      <a:lumMod val="50000"/>
                    </a:schemeClr>
                  </a:solidFill>
                  <a:latin typeface="Cambria Math" panose="02040503050406030204" pitchFamily="18" charset="0"/>
                </a:endParaRPr>
              </a:p>
              <a:p>
                <a:pPr algn="ctr"/>
                <a:endParaRPr lang="en-US" sz="1400" b="0" i="1" u="sng" dirty="0">
                  <a:solidFill>
                    <a:schemeClr val="accent5">
                      <a:lumMod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accent5">
                                  <a:lumMod val="50000"/>
                                </a:schemeClr>
                              </a:solidFill>
                              <a:latin typeface="Cambria Math" panose="02040503050406030204" pitchFamily="18" charset="0"/>
                            </a:rPr>
                          </m:ctrlPr>
                        </m:sSubPr>
                        <m:e>
                          <m:r>
                            <a:rPr lang="en-US" sz="1400" b="0" i="1" smtClean="0">
                              <a:solidFill>
                                <a:schemeClr val="accent5">
                                  <a:lumMod val="50000"/>
                                </a:schemeClr>
                              </a:solidFill>
                              <a:latin typeface="Cambria Math" panose="02040503050406030204" pitchFamily="18" charset="0"/>
                            </a:rPr>
                            <m:t>𝐾</m:t>
                          </m:r>
                        </m:e>
                        <m:sub>
                          <m:r>
                            <a:rPr lang="en-US" sz="1400" b="0" i="1" smtClean="0">
                              <a:solidFill>
                                <a:schemeClr val="accent5">
                                  <a:lumMod val="50000"/>
                                </a:schemeClr>
                              </a:solidFill>
                              <a:latin typeface="Cambria Math" panose="02040503050406030204" pitchFamily="18" charset="0"/>
                            </a:rPr>
                            <m:t>𝑡</m:t>
                          </m:r>
                        </m:sub>
                      </m:sSub>
                      <m:r>
                        <a:rPr lang="en-US" sz="1400" b="0" i="1" smtClean="0">
                          <a:solidFill>
                            <a:schemeClr val="accent5">
                              <a:lumMod val="50000"/>
                            </a:schemeClr>
                          </a:solidFill>
                          <a:latin typeface="Cambria Math" panose="02040503050406030204" pitchFamily="18" charset="0"/>
                        </a:rPr>
                        <m:t> − </m:t>
                      </m:r>
                      <m:r>
                        <a:rPr lang="en-US" sz="1400" b="0" i="1" smtClean="0">
                          <a:solidFill>
                            <a:schemeClr val="accent5">
                              <a:lumMod val="50000"/>
                            </a:schemeClr>
                          </a:solidFill>
                          <a:latin typeface="Cambria Math" panose="02040503050406030204" pitchFamily="18" charset="0"/>
                        </a:rPr>
                        <m:t>𝐾𝑎𝑙𝑚𝑎𝑛</m:t>
                      </m:r>
                      <m:r>
                        <a:rPr lang="en-US" sz="1400" b="0" i="1" smtClean="0">
                          <a:solidFill>
                            <a:schemeClr val="accent5">
                              <a:lumMod val="50000"/>
                            </a:schemeClr>
                          </a:solidFill>
                          <a:latin typeface="Cambria Math" panose="02040503050406030204" pitchFamily="18" charset="0"/>
                        </a:rPr>
                        <m:t> </m:t>
                      </m:r>
                      <m:r>
                        <a:rPr lang="en-US" sz="1400" b="0" i="1" smtClean="0">
                          <a:solidFill>
                            <a:schemeClr val="accent5">
                              <a:lumMod val="50000"/>
                            </a:schemeClr>
                          </a:solidFill>
                          <a:latin typeface="Cambria Math" panose="02040503050406030204" pitchFamily="18" charset="0"/>
                        </a:rPr>
                        <m:t>𝑔𝑎𝑖𝑛</m:t>
                      </m:r>
                    </m:oMath>
                  </m:oMathPara>
                </a14:m>
                <a:endParaRPr lang="en-US" sz="1400" b="0" dirty="0">
                  <a:solidFill>
                    <a:schemeClr val="accent5">
                      <a:lumMod val="50000"/>
                    </a:schemeClr>
                  </a:solidFill>
                </a:endParaRPr>
              </a:p>
            </p:txBody>
          </p:sp>
        </mc:Choice>
        <mc:Fallback>
          <p:sp>
            <p:nvSpPr>
              <p:cNvPr id="12" name="TextBox 11">
                <a:extLst>
                  <a:ext uri="{FF2B5EF4-FFF2-40B4-BE49-F238E27FC236}">
                    <a16:creationId xmlns:a16="http://schemas.microsoft.com/office/drawing/2014/main" id="{FC9C9363-4869-4571-BFEE-686078967D4A}"/>
                  </a:ext>
                </a:extLst>
              </p:cNvPr>
              <p:cNvSpPr txBox="1">
                <a:spLocks noRot="1" noChangeAspect="1" noMove="1" noResize="1" noEditPoints="1" noAdjustHandles="1" noChangeArrowheads="1" noChangeShapeType="1" noTextEdit="1"/>
              </p:cNvSpPr>
              <p:nvPr/>
            </p:nvSpPr>
            <p:spPr>
              <a:xfrm>
                <a:off x="251521" y="1203598"/>
                <a:ext cx="2592288" cy="2525884"/>
              </a:xfrm>
              <a:prstGeom prst="rect">
                <a:avLst/>
              </a:prstGeom>
              <a:blipFill>
                <a:blip r:embed="rId4"/>
                <a:stretch>
                  <a:fillRect b="-19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21A4D0C-A17E-4A82-8D23-BB6C00DCD764}"/>
                  </a:ext>
                </a:extLst>
              </p:cNvPr>
              <p:cNvSpPr txBox="1"/>
              <p:nvPr/>
            </p:nvSpPr>
            <p:spPr>
              <a:xfrm>
                <a:off x="179512" y="4307224"/>
                <a:ext cx="8856984"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solidFill>
                            <a:schemeClr val="accent4">
                              <a:lumMod val="10000"/>
                            </a:schemeClr>
                          </a:solidFill>
                          <a:latin typeface="Cambria Math" panose="02040503050406030204" pitchFamily="18" charset="0"/>
                        </a:rPr>
                        <m:t>𝑥</m:t>
                      </m:r>
                      <m:r>
                        <a:rPr lang="en-US" sz="1400" b="0" i="1" smtClean="0">
                          <a:solidFill>
                            <a:schemeClr val="accent4">
                              <a:lumMod val="10000"/>
                            </a:schemeClr>
                          </a:solidFill>
                          <a:latin typeface="Cambria Math" panose="02040503050406030204" pitchFamily="18" charset="0"/>
                        </a:rPr>
                        <m:t> −</m:t>
                      </m:r>
                      <m:r>
                        <a:rPr lang="en-US" sz="1400" b="0" i="1" smtClean="0">
                          <a:solidFill>
                            <a:schemeClr val="accent4">
                              <a:lumMod val="10000"/>
                            </a:schemeClr>
                          </a:solidFill>
                          <a:latin typeface="Cambria Math" panose="02040503050406030204" pitchFamily="18" charset="0"/>
                        </a:rPr>
                        <m:t>𝑆𝑡𝑎𝑡𝑒</m:t>
                      </m:r>
                      <m:r>
                        <a:rPr lang="en-US" sz="1400" b="0" i="1" smtClean="0">
                          <a:solidFill>
                            <a:schemeClr val="accent4">
                              <a:lumMod val="10000"/>
                            </a:schemeClr>
                          </a:solidFill>
                          <a:latin typeface="Cambria Math" panose="02040503050406030204" pitchFamily="18" charset="0"/>
                        </a:rPr>
                        <m:t> </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 </m:t>
                          </m:r>
                          <m:acc>
                            <m:accPr>
                              <m:chr m:val="̂"/>
                              <m:ctrlPr>
                                <a:rPr lang="en-US" sz="1400" i="1">
                                  <a:solidFill>
                                    <a:schemeClr val="accent4">
                                      <a:lumMod val="10000"/>
                                    </a:schemeClr>
                                  </a:solidFill>
                                  <a:latin typeface="Cambria Math" panose="02040503050406030204" pitchFamily="18" charset="0"/>
                                </a:rPr>
                              </m:ctrlPr>
                            </m:accPr>
                            <m:e>
                              <m:r>
                                <a:rPr lang="en-US" sz="1400" i="1">
                                  <a:solidFill>
                                    <a:schemeClr val="accent4">
                                      <a:lumMod val="10000"/>
                                    </a:schemeClr>
                                  </a:solidFill>
                                  <a:latin typeface="Cambria Math" panose="02040503050406030204" pitchFamily="18" charset="0"/>
                                </a:rPr>
                                <m:t>𝑥</m:t>
                              </m:r>
                            </m:e>
                          </m:acc>
                          <m:r>
                            <a:rPr lang="en-US" sz="1400" i="1">
                              <a:solidFill>
                                <a:schemeClr val="accent4">
                                  <a:lumMod val="10000"/>
                                </a:schemeClr>
                              </a:solidFill>
                              <a:latin typeface="Cambria Math" panose="02040503050406030204" pitchFamily="18" charset="0"/>
                            </a:rPr>
                            <m:t> −</m:t>
                          </m:r>
                          <m:r>
                            <a:rPr lang="en-US" sz="1400" i="1">
                              <a:solidFill>
                                <a:schemeClr val="accent4">
                                  <a:lumMod val="10000"/>
                                </a:schemeClr>
                              </a:solidFill>
                              <a:latin typeface="Cambria Math" panose="02040503050406030204" pitchFamily="18" charset="0"/>
                            </a:rPr>
                            <m:t>𝐸𝑠𝑡</m:t>
                          </m:r>
                          <m:r>
                            <a:rPr lang="en-US" sz="1400" i="1">
                              <a:solidFill>
                                <a:schemeClr val="accent4">
                                  <a:lumMod val="10000"/>
                                </a:schemeClr>
                              </a:solidFill>
                              <a:latin typeface="Cambria Math" panose="02040503050406030204" pitchFamily="18" charset="0"/>
                            </a:rPr>
                            <m:t>. </m:t>
                          </m:r>
                          <m:r>
                            <a:rPr lang="en-US" sz="1400" i="1">
                              <a:solidFill>
                                <a:schemeClr val="accent4">
                                  <a:lumMod val="10000"/>
                                </a:schemeClr>
                              </a:solidFill>
                              <a:latin typeface="Cambria Math" panose="02040503050406030204" pitchFamily="18" charset="0"/>
                            </a:rPr>
                            <m:t>𝑆𝑡𝑎𝑡𝑒</m:t>
                          </m:r>
                          <m:r>
                            <a:rPr lang="en-US" sz="1400" i="1">
                              <a:solidFill>
                                <a:schemeClr val="accent4">
                                  <a:lumMod val="10000"/>
                                </a:schemeClr>
                              </a:solidFill>
                              <a:latin typeface="Cambria Math" panose="02040503050406030204" pitchFamily="18" charset="0"/>
                            </a:rPr>
                            <m:t> |</m:t>
                          </m:r>
                          <m:r>
                            <m:rPr>
                              <m:nor/>
                            </m:rPr>
                            <a:rPr lang="en-US" sz="1400" dirty="0"/>
                            <m:t> </m:t>
                          </m:r>
                          <m:r>
                            <a:rPr lang="en-US" sz="1400" b="0" i="1" smtClean="0">
                              <a:solidFill>
                                <a:schemeClr val="accent4">
                                  <a:lumMod val="10000"/>
                                </a:schemeClr>
                              </a:solidFill>
                              <a:latin typeface="Cambria Math" panose="02040503050406030204" pitchFamily="18" charset="0"/>
                            </a:rPr>
                            <m:t>𝑦</m:t>
                          </m:r>
                          <m:r>
                            <a:rPr lang="en-US" sz="1400" b="0" i="1" smtClean="0">
                              <a:solidFill>
                                <a:schemeClr val="accent4">
                                  <a:lumMod val="10000"/>
                                </a:schemeClr>
                              </a:solidFill>
                              <a:latin typeface="Cambria Math" panose="02040503050406030204" pitchFamily="18" charset="0"/>
                            </a:rPr>
                            <m:t> −</m:t>
                          </m:r>
                          <m:r>
                            <a:rPr lang="en-US" sz="1400" b="0" i="1" smtClean="0">
                              <a:solidFill>
                                <a:schemeClr val="accent4">
                                  <a:lumMod val="10000"/>
                                </a:schemeClr>
                              </a:solidFill>
                              <a:latin typeface="Cambria Math" panose="02040503050406030204" pitchFamily="18" charset="0"/>
                            </a:rPr>
                            <m:t>𝑀𝑒𝑎𝑠𝑢𝑟𝑚𝑒𝑛𝑡</m:t>
                          </m:r>
                          <m:r>
                            <a:rPr lang="en-US" sz="1400" b="0" i="1" smtClean="0">
                              <a:solidFill>
                                <a:schemeClr val="accent4">
                                  <a:lumMod val="10000"/>
                                </a:schemeClr>
                              </a:solidFill>
                              <a:latin typeface="Cambria Math" panose="02040503050406030204" pitchFamily="18" charset="0"/>
                            </a:rPr>
                            <m:t> </m:t>
                          </m:r>
                        </m:e>
                      </m:d>
                      <m:r>
                        <a:rPr lang="en-US" sz="1400" b="0" i="1" smtClean="0">
                          <a:latin typeface="Cambria Math" panose="02040503050406030204" pitchFamily="18" charset="0"/>
                        </a:rPr>
                        <m:t> </m:t>
                      </m:r>
                      <m:r>
                        <a:rPr lang="en-US" sz="1400" i="1">
                          <a:solidFill>
                            <a:schemeClr val="accent4">
                              <a:lumMod val="10000"/>
                            </a:schemeClr>
                          </a:solidFill>
                          <a:latin typeface="Cambria Math" panose="02040503050406030204" pitchFamily="18" charset="0"/>
                        </a:rPr>
                        <m:t>𝑓</m:t>
                      </m:r>
                      <m:r>
                        <a:rPr lang="en-US" sz="1400" i="1">
                          <a:solidFill>
                            <a:schemeClr val="accent4">
                              <a:lumMod val="10000"/>
                            </a:schemeClr>
                          </a:solidFill>
                          <a:latin typeface="Cambria Math" panose="02040503050406030204" pitchFamily="18" charset="0"/>
                        </a:rPr>
                        <m:t> −</m:t>
                      </m:r>
                      <m:r>
                        <a:rPr lang="en-US" sz="1400" i="1">
                          <a:solidFill>
                            <a:schemeClr val="accent4">
                              <a:lumMod val="10000"/>
                            </a:schemeClr>
                          </a:solidFill>
                          <a:latin typeface="Cambria Math" panose="02040503050406030204" pitchFamily="18" charset="0"/>
                        </a:rPr>
                        <m:t>𝑒𝑣𝑜𝑙𝑢𝑡𝑖𝑜𝑛</m:t>
                      </m:r>
                      <m:r>
                        <a:rPr lang="en-US" sz="1400" i="1">
                          <a:solidFill>
                            <a:schemeClr val="accent4">
                              <a:lumMod val="10000"/>
                            </a:schemeClr>
                          </a:solidFill>
                          <a:latin typeface="Cambria Math" panose="02040503050406030204" pitchFamily="18" charset="0"/>
                        </a:rPr>
                        <m:t> </m:t>
                      </m:r>
                      <m:r>
                        <a:rPr lang="en-US" sz="1400" i="1">
                          <a:solidFill>
                            <a:schemeClr val="accent4">
                              <a:lumMod val="10000"/>
                            </a:schemeClr>
                          </a:solidFill>
                          <a:latin typeface="Cambria Math" panose="02040503050406030204" pitchFamily="18" charset="0"/>
                        </a:rPr>
                        <m:t>𝑓𝑢𝑛𝑐𝑡𝑖𝑜𝑛</m:t>
                      </m:r>
                      <m:r>
                        <a:rPr lang="en-US" sz="1400" b="0" i="1" smtClean="0">
                          <a:solidFill>
                            <a:schemeClr val="accent4">
                              <a:lumMod val="10000"/>
                            </a:schemeClr>
                          </a:solidFill>
                          <a:latin typeface="Cambria Math" panose="02040503050406030204" pitchFamily="18" charset="0"/>
                        </a:rPr>
                        <m:t> </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 </m:t>
                          </m:r>
                          <m:r>
                            <a:rPr lang="en-US" sz="1400" b="0" i="1" smtClean="0">
                              <a:solidFill>
                                <a:schemeClr val="accent4">
                                  <a:lumMod val="10000"/>
                                </a:schemeClr>
                              </a:solidFill>
                              <a:latin typeface="Cambria Math" panose="02040503050406030204" pitchFamily="18" charset="0"/>
                            </a:rPr>
                            <m:t>h</m:t>
                          </m:r>
                          <m:r>
                            <a:rPr lang="en-US" sz="1400" b="0" i="1" smtClean="0">
                              <a:solidFill>
                                <a:schemeClr val="accent4">
                                  <a:lumMod val="10000"/>
                                </a:schemeClr>
                              </a:solidFill>
                              <a:latin typeface="Cambria Math" panose="02040503050406030204" pitchFamily="18" charset="0"/>
                            </a:rPr>
                            <m:t> −</m:t>
                          </m:r>
                          <m:r>
                            <a:rPr lang="en-US" sz="1400" b="0" i="1" smtClean="0">
                              <a:solidFill>
                                <a:schemeClr val="accent4">
                                  <a:lumMod val="10000"/>
                                </a:schemeClr>
                              </a:solidFill>
                              <a:latin typeface="Cambria Math" panose="02040503050406030204" pitchFamily="18" charset="0"/>
                            </a:rPr>
                            <m:t>𝑇𝑟𝑎𝑛𝑠</m:t>
                          </m:r>
                          <m:r>
                            <a:rPr lang="en-US" sz="1400" b="0" i="1" smtClean="0">
                              <a:solidFill>
                                <a:schemeClr val="accent4">
                                  <a:lumMod val="10000"/>
                                </a:schemeClr>
                              </a:solidFill>
                              <a:latin typeface="Cambria Math" panose="02040503050406030204" pitchFamily="18" charset="0"/>
                            </a:rPr>
                            <m:t>.  </m:t>
                          </m:r>
                          <m:r>
                            <a:rPr lang="en-US" sz="1400" b="0" i="1" smtClean="0">
                              <a:solidFill>
                                <a:schemeClr val="accent4">
                                  <a:lumMod val="10000"/>
                                </a:schemeClr>
                              </a:solidFill>
                              <a:latin typeface="Cambria Math" panose="02040503050406030204" pitchFamily="18" charset="0"/>
                            </a:rPr>
                            <m:t>𝑚𝑎𝑡𝑟𝑖𝑥</m:t>
                          </m:r>
                          <m:r>
                            <a:rPr lang="en-US" sz="1400" b="0" i="1" smtClean="0">
                              <a:solidFill>
                                <a:schemeClr val="accent4">
                                  <a:lumMod val="10000"/>
                                </a:schemeClr>
                              </a:solidFill>
                              <a:latin typeface="Cambria Math" panose="02040503050406030204" pitchFamily="18" charset="0"/>
                            </a:rPr>
                            <m:t> </m:t>
                          </m:r>
                        </m:e>
                      </m:d>
                      <m:r>
                        <a:rPr lang="en-US" sz="1400" b="0" i="1" smtClean="0">
                          <a:latin typeface="Cambria Math" panose="02040503050406030204" pitchFamily="18" charset="0"/>
                        </a:rPr>
                        <m:t> </m:t>
                      </m:r>
                      <m:sSup>
                        <m:sSupPr>
                          <m:ctrlPr>
                            <a:rPr lang="en-US" sz="1400" b="0" i="1" smtClean="0">
                              <a:solidFill>
                                <a:schemeClr val="accent4">
                                  <a:lumMod val="10000"/>
                                </a:schemeClr>
                              </a:solidFill>
                              <a:latin typeface="Cambria Math" panose="02040503050406030204" pitchFamily="18" charset="0"/>
                            </a:rPr>
                          </m:ctrlPr>
                        </m:sSupPr>
                        <m:e>
                          <m:r>
                            <a:rPr lang="en-US" sz="1400" b="0" i="1" smtClean="0">
                              <a:solidFill>
                                <a:schemeClr val="accent4">
                                  <a:lumMod val="10000"/>
                                </a:schemeClr>
                              </a:solidFill>
                              <a:latin typeface="Cambria Math" panose="02040503050406030204" pitchFamily="18" charset="0"/>
                            </a:rPr>
                            <m:t>𝑍</m:t>
                          </m:r>
                        </m:e>
                        <m:sup>
                          <m:r>
                            <a:rPr lang="en-US" sz="1400" b="0" i="1" smtClean="0">
                              <a:solidFill>
                                <a:schemeClr val="accent4">
                                  <a:lumMod val="10000"/>
                                </a:schemeClr>
                              </a:solidFill>
                              <a:latin typeface="Cambria Math" panose="02040503050406030204" pitchFamily="18" charset="0"/>
                            </a:rPr>
                            <m:t>−</m:t>
                          </m:r>
                          <m:r>
                            <a:rPr lang="en-US" sz="1400" b="0" i="1" smtClean="0">
                              <a:solidFill>
                                <a:schemeClr val="accent4">
                                  <a:lumMod val="10000"/>
                                </a:schemeClr>
                              </a:solidFill>
                              <a:latin typeface="Cambria Math" panose="02040503050406030204" pitchFamily="18" charset="0"/>
                            </a:rPr>
                            <m:t>1</m:t>
                          </m:r>
                        </m:sup>
                      </m:sSup>
                      <m:r>
                        <a:rPr lang="en-US" sz="1400" b="0" i="1" smtClean="0">
                          <a:solidFill>
                            <a:schemeClr val="accent4">
                              <a:lumMod val="10000"/>
                            </a:schemeClr>
                          </a:solidFill>
                          <a:latin typeface="Cambria Math" panose="02040503050406030204" pitchFamily="18" charset="0"/>
                        </a:rPr>
                        <m:t>−</m:t>
                      </m:r>
                      <m:r>
                        <a:rPr lang="en-US" sz="1400" b="0" i="1" smtClean="0">
                          <a:solidFill>
                            <a:schemeClr val="accent4">
                              <a:lumMod val="10000"/>
                            </a:schemeClr>
                          </a:solidFill>
                          <a:latin typeface="Cambria Math" panose="02040503050406030204" pitchFamily="18" charset="0"/>
                        </a:rPr>
                        <m:t>𝑈𝑛𝑖𝑡</m:t>
                      </m:r>
                      <m:r>
                        <a:rPr lang="en-US" sz="1400" b="0" i="1" smtClean="0">
                          <a:solidFill>
                            <a:schemeClr val="accent4">
                              <a:lumMod val="10000"/>
                            </a:schemeClr>
                          </a:solidFill>
                          <a:latin typeface="Cambria Math" panose="02040503050406030204" pitchFamily="18" charset="0"/>
                        </a:rPr>
                        <m:t> </m:t>
                      </m:r>
                      <m:r>
                        <a:rPr lang="en-US" sz="1400" b="0" i="1" smtClean="0">
                          <a:solidFill>
                            <a:schemeClr val="accent4">
                              <a:lumMod val="10000"/>
                            </a:schemeClr>
                          </a:solidFill>
                          <a:latin typeface="Cambria Math" panose="02040503050406030204" pitchFamily="18" charset="0"/>
                        </a:rPr>
                        <m:t>𝑑𝑒𝑙𝑎𝑦</m:t>
                      </m:r>
                      <m:r>
                        <a:rPr lang="en-US" sz="1400" b="0" i="1" smtClean="0">
                          <a:solidFill>
                            <a:schemeClr val="accent4">
                              <a:lumMod val="10000"/>
                            </a:schemeClr>
                          </a:solidFill>
                          <a:latin typeface="Cambria Math" panose="02040503050406030204" pitchFamily="18" charset="0"/>
                        </a:rPr>
                        <m:t> </m:t>
                      </m:r>
                    </m:oMath>
                  </m:oMathPara>
                </a14:m>
                <a:endParaRPr lang="en-US" sz="1400" b="0" i="1" dirty="0">
                  <a:solidFill>
                    <a:schemeClr val="accent4">
                      <a:lumMod val="10000"/>
                    </a:schemeClr>
                  </a:solidFill>
                  <a:latin typeface="Cambria Math" panose="02040503050406030204" pitchFamily="18" charset="0"/>
                </a:endParaRPr>
              </a:p>
            </p:txBody>
          </p:sp>
        </mc:Choice>
        <mc:Fallback>
          <p:sp>
            <p:nvSpPr>
              <p:cNvPr id="15" name="TextBox 14">
                <a:extLst>
                  <a:ext uri="{FF2B5EF4-FFF2-40B4-BE49-F238E27FC236}">
                    <a16:creationId xmlns:a16="http://schemas.microsoft.com/office/drawing/2014/main" id="{F21A4D0C-A17E-4A82-8D23-BB6C00DCD764}"/>
                  </a:ext>
                </a:extLst>
              </p:cNvPr>
              <p:cNvSpPr txBox="1">
                <a:spLocks noRot="1" noChangeAspect="1" noMove="1" noResize="1" noEditPoints="1" noAdjustHandles="1" noChangeArrowheads="1" noChangeShapeType="1" noTextEdit="1"/>
              </p:cNvSpPr>
              <p:nvPr/>
            </p:nvSpPr>
            <p:spPr>
              <a:xfrm>
                <a:off x="179512" y="4307224"/>
                <a:ext cx="8856984" cy="215444"/>
              </a:xfrm>
              <a:prstGeom prst="rect">
                <a:avLst/>
              </a:prstGeom>
              <a:blipFill>
                <a:blip r:embed="rId5"/>
                <a:stretch>
                  <a:fillRect t="-14286" b="-34286"/>
                </a:stretch>
              </a:blipFill>
            </p:spPr>
            <p:txBody>
              <a:bodyPr/>
              <a:lstStyle/>
              <a:p>
                <a:r>
                  <a:rPr lang="en-US">
                    <a:noFill/>
                  </a:rPr>
                  <a:t> </a:t>
                </a:r>
              </a:p>
            </p:txBody>
          </p:sp>
        </mc:Fallback>
      </mc:AlternateContent>
    </p:spTree>
    <p:extLst>
      <p:ext uri="{BB962C8B-B14F-4D97-AF65-F5344CB8AC3E}">
        <p14:creationId xmlns:p14="http://schemas.microsoft.com/office/powerpoint/2010/main" val="2786218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ADFD7-8FDD-4868-801F-E7E9ABB0C7EB}"/>
              </a:ext>
            </a:extLst>
          </p:cNvPr>
          <p:cNvSpPr>
            <a:spLocks noGrp="1"/>
          </p:cNvSpPr>
          <p:nvPr>
            <p:ph idx="1"/>
          </p:nvPr>
        </p:nvSpPr>
        <p:spPr>
          <a:xfrm>
            <a:off x="382588" y="1127531"/>
            <a:ext cx="8293868" cy="3597584"/>
          </a:xfrm>
        </p:spPr>
        <p:txBody>
          <a:bodyPr>
            <a:normAutofit/>
          </a:bodyPr>
          <a:lstStyle/>
          <a:p>
            <a:r>
              <a:rPr lang="en-US" dirty="0">
                <a:latin typeface="Calibri Light" panose="020F0302020204030204" pitchFamily="34" charset="0"/>
                <a:cs typeface="Calibri Light" panose="020F0302020204030204" pitchFamily="34" charset="0"/>
              </a:rPr>
              <a:t>Net Architecture: Fully connected </a:t>
            </a:r>
            <a:r>
              <a:rPr lang="en-US" dirty="0">
                <a:latin typeface="Calibri Light" panose="020F0302020204030204" pitchFamily="34" charset="0"/>
                <a:cs typeface="Calibri Light" panose="020F0302020204030204" pitchFamily="34" charset="0"/>
                <a:sym typeface="Wingdings" panose="05000000000000000000" pitchFamily="2" charset="2"/>
              </a:rPr>
              <a:t> Single GRU layer  Fully connected</a:t>
            </a:r>
          </a:p>
          <a:p>
            <a:r>
              <a:rPr lang="en-US" dirty="0">
                <a:latin typeface="Calibri Light" panose="020F0302020204030204" pitchFamily="34" charset="0"/>
                <a:cs typeface="Calibri Light" panose="020F0302020204030204" pitchFamily="34" charset="0"/>
              </a:rPr>
              <a:t>5·10</a:t>
            </a:r>
            <a:r>
              <a:rPr lang="en-US" baseline="30000" dirty="0">
                <a:latin typeface="Calibri Light" panose="020F0302020204030204" pitchFamily="34" charset="0"/>
                <a:cs typeface="Calibri Light" panose="020F0302020204030204" pitchFamily="34" charset="0"/>
              </a:rPr>
              <a:t>5</a:t>
            </a:r>
            <a:r>
              <a:rPr lang="en-US" dirty="0">
                <a:latin typeface="Calibri Light" panose="020F0302020204030204" pitchFamily="34" charset="0"/>
                <a:cs typeface="Calibri Light" panose="020F0302020204030204" pitchFamily="34" charset="0"/>
              </a:rPr>
              <a:t> trainable parameters</a:t>
            </a:r>
            <a:endParaRPr lang="he-IL" dirty="0">
              <a:latin typeface="Calibri Light" panose="020F0302020204030204" pitchFamily="34" charset="0"/>
              <a:cs typeface="Calibri Light" panose="020F0302020204030204" pitchFamily="34" charset="0"/>
            </a:endParaRPr>
          </a:p>
        </p:txBody>
      </p:sp>
      <p:sp>
        <p:nvSpPr>
          <p:cNvPr id="3" name="Title 2">
            <a:extLst>
              <a:ext uri="{FF2B5EF4-FFF2-40B4-BE49-F238E27FC236}">
                <a16:creationId xmlns:a16="http://schemas.microsoft.com/office/drawing/2014/main" id="{F1B4CFA4-84E0-4EFF-ACF6-33FFE2578AC3}"/>
              </a:ext>
            </a:extLst>
          </p:cNvPr>
          <p:cNvSpPr>
            <a:spLocks noGrp="1"/>
          </p:cNvSpPr>
          <p:nvPr>
            <p:ph type="title"/>
          </p:nvPr>
        </p:nvSpPr>
        <p:spPr>
          <a:xfrm>
            <a:off x="1043608" y="169862"/>
            <a:ext cx="7272808" cy="622301"/>
          </a:xfrm>
        </p:spPr>
        <p:txBody>
          <a:bodyPr/>
          <a:lstStyle/>
          <a:p>
            <a:r>
              <a:rPr lang="en-US" dirty="0"/>
              <a:t>Related Works: </a:t>
            </a:r>
            <a:r>
              <a:rPr lang="nl-NL" dirty="0"/>
              <a:t>Kalman Net – Architecture #1</a:t>
            </a:r>
            <a:endParaRPr lang="en-US" dirty="0"/>
          </a:p>
        </p:txBody>
      </p:sp>
      <p:pic>
        <p:nvPicPr>
          <p:cNvPr id="5" name="Picture 4">
            <a:extLst>
              <a:ext uri="{FF2B5EF4-FFF2-40B4-BE49-F238E27FC236}">
                <a16:creationId xmlns:a16="http://schemas.microsoft.com/office/drawing/2014/main" id="{9C979FDB-C93B-4BE2-80D9-B3DDD6DE98D0}"/>
              </a:ext>
            </a:extLst>
          </p:cNvPr>
          <p:cNvPicPr>
            <a:picLocks noChangeAspect="1"/>
          </p:cNvPicPr>
          <p:nvPr/>
        </p:nvPicPr>
        <p:blipFill>
          <a:blip r:embed="rId2"/>
          <a:stretch>
            <a:fillRect/>
          </a:stretch>
        </p:blipFill>
        <p:spPr>
          <a:xfrm>
            <a:off x="3779912" y="1666651"/>
            <a:ext cx="4110948" cy="3024336"/>
          </a:xfrm>
          <a:prstGeom prst="rect">
            <a:avLst/>
          </a:prstGeom>
        </p:spPr>
      </p:pic>
    </p:spTree>
    <p:extLst>
      <p:ext uri="{BB962C8B-B14F-4D97-AF65-F5344CB8AC3E}">
        <p14:creationId xmlns:p14="http://schemas.microsoft.com/office/powerpoint/2010/main" val="231071954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34209"/>
  <p:tag name="AS_OS" val="Microsoft Windows NT 6.2.9200.0"/>
  <p:tag name="AS_RELEASE_DATE" val="2017.04.19"/>
  <p:tag name="AS_TITLE" val="Aspose.Slides for .NET 2.0"/>
  <p:tag name="AS_VERSION" val="17.4"/>
</p:tagLst>
</file>

<file path=ppt/theme/theme1.xml><?xml version="1.0" encoding="utf-8"?>
<a:theme xmlns:a="http://schemas.openxmlformats.org/drawingml/2006/main" name="Office Theme">
  <a:themeElements>
    <a:clrScheme name="תעשיה אווירית">
      <a:dk1>
        <a:srgbClr val="0C4876"/>
      </a:dk1>
      <a:lt1>
        <a:srgbClr val="FFFFFF"/>
      </a:lt1>
      <a:dk2>
        <a:srgbClr val="646464"/>
      </a:dk2>
      <a:lt2>
        <a:srgbClr val="D0D0D2"/>
      </a:lt2>
      <a:accent1>
        <a:srgbClr val="316079"/>
      </a:accent1>
      <a:accent2>
        <a:srgbClr val="5696BA"/>
      </a:accent2>
      <a:accent3>
        <a:srgbClr val="9AC1D6"/>
      </a:accent3>
      <a:accent4>
        <a:srgbClr val="CCDDE7"/>
      </a:accent4>
      <a:accent5>
        <a:srgbClr val="D0D0D0"/>
      </a:accent5>
      <a:accent6>
        <a:srgbClr val="A4A4A4"/>
      </a:accent6>
      <a:hlink>
        <a:srgbClr val="646464"/>
      </a:hlink>
      <a:folHlink>
        <a:srgbClr val="0C4876"/>
      </a:folHlink>
    </a:clrScheme>
    <a:fontScheme name="התאמה אישית 17">
      <a:majorFont>
        <a:latin typeface="Calibri"/>
        <a:ea typeface="Arial"/>
        <a:cs typeface="Arial"/>
      </a:majorFont>
      <a:minorFont>
        <a:latin typeface="Calibri"/>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REV xmlns="523d3f0a-d00e-4abc-bc6d-d18a7f2954be" xsi:nil="true"/>
    <סיווג_x0020_בטחוני xmlns="9f787a5e-f65c-41e2-bd90-9dd95c3ff29f">בלמס</סיווג_x0020_בטחוני>
    <סיווג_x0020_עסקי xmlns="9f787a5e-f65c-41e2-bd90-9dd95c3ff29f">פנימי</סיווג_x0020_עסקי>
    <_x05de__x05d1__x05e7__x05e9__x0020__x0020__x05d4__x05e2__x05d9__x05d3__x05db__x05d5__x05df_ xmlns="3d27cf9d-73c0-4d2b-8081-9427a2a9e0df" xsi:nil="true"/>
    <NPistage xmlns="523d3f0a-d00e-4abc-bc6d-d18a7f2954be" xsi:nil="true"/>
    <מחבר_x0020_המסמך xmlns="9f787a5e-f65c-41e2-bd90-9dd95c3ff29f">תעש"א</מחבר_x0020_המסמך>
    <IMAN_Number xmlns="523d3f0a-d00e-4abc-bc6d-d18a7f2954be" xsi:nil="true"/>
    <סדר xmlns="9f787a5e-f65c-41e2-bd90-9dd95c3ff29f" xsi:nil="true"/>
    <DocDescription xmlns="523d3f0a-d00e-4abc-bc6d-d18a7f2954b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מסמך אלתא עברית עד שמור" ma:contentTypeID="0x010100E165D0E401A91144966954F4006C8E940600DCF32E1A740A684789F3C4511837CAF9" ma:contentTypeVersion="7" ma:contentTypeDescription="" ma:contentTypeScope="" ma:versionID="4d0856026cd6020215d65eecdbfcc0b6">
  <xsd:schema xmlns:xsd="http://www.w3.org/2001/XMLSchema" xmlns:p="http://schemas.microsoft.com/office/2006/metadata/properties" xmlns:ns2="523d3f0a-d00e-4abc-bc6d-d18a7f2954be" xmlns:ns3="9f787a5e-f65c-41e2-bd90-9dd95c3ff29f" xmlns:ns4="3d27cf9d-73c0-4d2b-8081-9427a2a9e0df" targetNamespace="http://schemas.microsoft.com/office/2006/metadata/properties" ma:root="true" ma:fieldsID="642a62cfa8ed7dbf5b33eae8df0b63b2" ns2:_="" ns3:_="" ns4:_="">
    <xsd:import namespace="523d3f0a-d00e-4abc-bc6d-d18a7f2954be"/>
    <xsd:import namespace="9f787a5e-f65c-41e2-bd90-9dd95c3ff29f"/>
    <xsd:import namespace="3d27cf9d-73c0-4d2b-8081-9427a2a9e0df"/>
    <xsd:element name="properties">
      <xsd:complexType>
        <xsd:sequence>
          <xsd:element name="documentManagement">
            <xsd:complexType>
              <xsd:all>
                <xsd:element ref="ns2:DocDescription" minOccurs="0"/>
                <xsd:element ref="ns2:IMAN_Number" minOccurs="0"/>
                <xsd:element ref="ns2:REV" minOccurs="0"/>
                <xsd:element ref="ns2:NPistage" minOccurs="0"/>
                <xsd:element ref="ns3:מחבר_x0020_המסמך"/>
                <xsd:element ref="ns3:סדר" minOccurs="0"/>
                <xsd:element ref="ns3:סיווג_x0020_בטחוני"/>
                <xsd:element ref="ns3:סיווג_x0020_עסקי"/>
                <xsd:element ref="ns4:_x05de__x05d1__x05e7__x05e9__x0020__x0020__x05d4__x05e2__x05d9__x05d3__x05db__x05d5__x05df_" minOccurs="0"/>
              </xsd:all>
            </xsd:complexType>
          </xsd:element>
        </xsd:sequence>
      </xsd:complexType>
    </xsd:element>
  </xsd:schema>
  <xsd:schema xmlns:xsd="http://www.w3.org/2001/XMLSchema" xmlns:dms="http://schemas.microsoft.com/office/2006/documentManagement/types" targetNamespace="523d3f0a-d00e-4abc-bc6d-d18a7f2954be" elementFormDefault="qualified">
    <xsd:import namespace="http://schemas.microsoft.com/office/2006/documentManagement/types"/>
    <xsd:element name="DocDescription" ma:index="8" nillable="true" ma:displayName="תאור" ma:default="" ma:internalName="DocDescription">
      <xsd:simpleType>
        <xsd:restriction base="dms:Note"/>
      </xsd:simpleType>
    </xsd:element>
    <xsd:element name="IMAN_Number" ma:index="9" nillable="true" ma:displayName="IMAN Number" ma:default="" ma:internalName="IMAN_Number">
      <xsd:simpleType>
        <xsd:restriction base="dms:Text">
          <xsd:maxLength value="255"/>
        </xsd:restriction>
      </xsd:simpleType>
    </xsd:element>
    <xsd:element name="REV" ma:index="10" nillable="true" ma:displayName="Revision" ma:default="" ma:description="revision" ma:internalName="REV">
      <xsd:simpleType>
        <xsd:restriction base="dms:Text">
          <xsd:maxLength value="255"/>
        </xsd:restriction>
      </xsd:simpleType>
    </xsd:element>
    <xsd:element name="NPistage" ma:index="11" nillable="true" ma:displayName="שלב ב- NPI" ma:default="" ma:format="Dropdown" ma:internalName="NPistage">
      <xsd:simpleType>
        <xsd:restriction base="dms:Choice">
          <xsd:enumeration value="לא מנוהל NPI"/>
          <xsd:enumeration value="שלב הכנת הצעה"/>
          <xsd:enumeration value="אוולואציה והתארגנות"/>
          <xsd:enumeration value="תיכון מוקדם  (מערכת)"/>
          <xsd:enumeration value="תיכון מוקדם תתי-מערכת"/>
          <xsd:enumeration value="תיכון מפורט תתי- מערכת"/>
          <xsd:enumeration value="השלמת תיכון מפורט ובנית SIC"/>
          <xsd:enumeration value="בדיקות המערכת במעבדה"/>
          <xsd:enumeration value="אינטגרציה מערכתית מוכללת וניסויי קרקע"/>
          <xsd:enumeration value="טיסות ניסוי מערת וגמר מוכנות לייצור"/>
        </xsd:restriction>
      </xsd:simpleType>
    </xsd:element>
  </xsd:schema>
  <xsd:schema xmlns:xsd="http://www.w3.org/2001/XMLSchema" xmlns:dms="http://schemas.microsoft.com/office/2006/documentManagement/types" targetNamespace="9f787a5e-f65c-41e2-bd90-9dd95c3ff29f" elementFormDefault="qualified">
    <xsd:import namespace="http://schemas.microsoft.com/office/2006/documentManagement/types"/>
    <xsd:element name="מחבר_x0020_המסמך" ma:index="12" ma:displayName="מחבר המסמך*" ma:internalName="_x05de__x05d7__x05d1__x05e8__x0020__x05d4__x05de__x05e1__x05de__x05da_">
      <xsd:simpleType>
        <xsd:restriction base="dms:Text">
          <xsd:maxLength value="255"/>
        </xsd:restriction>
      </xsd:simpleType>
    </xsd:element>
    <xsd:element name="סדר" ma:index="13" nillable="true" ma:displayName="סדר למיון" ma:decimals="0" ma:internalName="_x05e1__x05d3__x05e8_" ma:percentage="FALSE">
      <xsd:simpleType>
        <xsd:restriction base="dms:Number"/>
      </xsd:simpleType>
    </xsd:element>
    <xsd:element name="סיווג_x0020_בטחוני" ma:index="14" ma:displayName="סיווג בטחוני*" ma:format="Dropdown" ma:internalName="_x05e1__x05d9__x05d5__x05d5__x05d2__x0020__x05d1__x05d8__x05d7__x05d5__x05e0__x05d9_">
      <xsd:simpleType>
        <xsd:restriction base="dms:Choice">
          <xsd:enumeration value="בלמס"/>
          <xsd:enumeration value="שמור"/>
        </xsd:restriction>
      </xsd:simpleType>
    </xsd:element>
    <xsd:element name="סיווג_x0020_עסקי" ma:index="15" ma:displayName="סיווג עסקי*" ma:format="Dropdown" ma:internalName="_x05e1__x05d9__x05d5__x05d5__x05d2__x0020__x05e2__x05e1__x05e7__x05d9_">
      <xsd:simpleType>
        <xsd:restriction base="dms:Choice">
          <xsd:enumeration value="פנימי"/>
          <xsd:enumeration value="מידע עסקי"/>
        </xsd:restriction>
      </xsd:simpleType>
    </xsd:element>
  </xsd:schema>
  <xsd:schema xmlns:xsd="http://www.w3.org/2001/XMLSchema" xmlns:dms="http://schemas.microsoft.com/office/2006/documentManagement/types" targetNamespace="3d27cf9d-73c0-4d2b-8081-9427a2a9e0df" elementFormDefault="qualified">
    <xsd:import namespace="http://schemas.microsoft.com/office/2006/documentManagement/types"/>
    <xsd:element name="_x05de__x05d1__x05e7__x05e9__x0020__x0020__x05d4__x05e2__x05d9__x05d3__x05db__x05d5__x05df_" ma:index="16" nillable="true" ma:displayName="מבקש  העידכון" ma:format="Dropdown" ma:internalName="_x05de__x05d1__x05e7__x05e9__x0020__x0020__x05d4__x05e2__x05d9__x05d3__x05db__x05d5__x05df_">
      <xsd:simpleType>
        <xsd:union memberTypes="dms:Text">
          <xsd:simpleType>
            <xsd:restriction base="dms:Choice">
              <xsd:enumeration value="אידה טרנטו"/>
              <xsd:enumeration value="סוזי אלפרנגי"/>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C78F02-4495-4A8F-B1CB-7427E4885B1C}">
  <ds:schemaRefs>
    <ds:schemaRef ds:uri="http://schemas.microsoft.com/sharepoint/v3/contenttype/forms"/>
  </ds:schemaRefs>
</ds:datastoreItem>
</file>

<file path=customXml/itemProps2.xml><?xml version="1.0" encoding="utf-8"?>
<ds:datastoreItem xmlns:ds="http://schemas.openxmlformats.org/officeDocument/2006/customXml" ds:itemID="{9CD507B4-3A61-4D4C-AC10-B11C404ED7AB}">
  <ds:schemaRefs>
    <ds:schemaRef ds:uri="523d3f0a-d00e-4abc-bc6d-d18a7f2954be"/>
    <ds:schemaRef ds:uri="http://purl.org/dc/dcmitype/"/>
    <ds:schemaRef ds:uri="9f787a5e-f65c-41e2-bd90-9dd95c3ff29f"/>
    <ds:schemaRef ds:uri="http://schemas.microsoft.com/office/2006/documentManagement/types"/>
    <ds:schemaRef ds:uri="http://schemas.microsoft.com/office/2006/metadata/properties"/>
    <ds:schemaRef ds:uri="http://purl.org/dc/terms/"/>
    <ds:schemaRef ds:uri="http://schemas.openxmlformats.org/package/2006/metadata/core-properties"/>
    <ds:schemaRef ds:uri="3d27cf9d-73c0-4d2b-8081-9427a2a9e0df"/>
    <ds:schemaRef ds:uri="http://www.w3.org/XML/1998/namespace"/>
    <ds:schemaRef ds:uri="http://purl.org/dc/elements/1.1/"/>
  </ds:schemaRefs>
</ds:datastoreItem>
</file>

<file path=customXml/itemProps3.xml><?xml version="1.0" encoding="utf-8"?>
<ds:datastoreItem xmlns:ds="http://schemas.openxmlformats.org/officeDocument/2006/customXml" ds:itemID="{8CC6512F-9944-4C84-8031-A25605EF76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3d3f0a-d00e-4abc-bc6d-d18a7f2954be"/>
    <ds:schemaRef ds:uri="9f787a5e-f65c-41e2-bd90-9dd95c3ff29f"/>
    <ds:schemaRef ds:uri="3d27cf9d-73c0-4d2b-8081-9427a2a9e0d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13311</TotalTime>
  <Words>1383</Words>
  <Application>Microsoft Office PowerPoint</Application>
  <PresentationFormat>On-screen Show (16:9)</PresentationFormat>
  <Paragraphs>162</Paragraphs>
  <Slides>24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Transformer approach to  Kalman-Filter</vt:lpstr>
      <vt:lpstr>Agenda</vt:lpstr>
      <vt:lpstr>Introduction: Kalman Filter</vt:lpstr>
      <vt:lpstr>Introduction: Extended Kalman Filter</vt:lpstr>
      <vt:lpstr>Introduction: GRU - Recurrent Neural Networks</vt:lpstr>
      <vt:lpstr>Introduction: Transformers</vt:lpstr>
      <vt:lpstr>Related Works</vt:lpstr>
      <vt:lpstr>Related Works: Kalman Net block diagram</vt:lpstr>
      <vt:lpstr>Related Works: Kalman Net – Architecture #1</vt:lpstr>
      <vt:lpstr>Related Works: Kalman Net – Architecture #2</vt:lpstr>
      <vt:lpstr>Related Works: Kalman Net – Architecture #2</vt:lpstr>
      <vt:lpstr>Our Approach: Transformers Net</vt:lpstr>
      <vt:lpstr>Results: Examples (6 x set of data)</vt:lpstr>
      <vt:lpstr>Results: MSE &amp; Conclusions</vt:lpstr>
      <vt:lpstr>end</vt:lpstr>
      <vt:lpstr>Introduction: Transformers Block Diagram</vt:lpstr>
      <vt:lpstr> Professor Raja Jeris (TAU) insights</vt:lpstr>
      <vt:lpstr>Transformer Net</vt:lpstr>
      <vt:lpstr> Projects</vt:lpstr>
      <vt:lpstr>Straight Line Trajectory</vt:lpstr>
      <vt:lpstr>Soft-Turn Line Trajectory</vt:lpstr>
      <vt:lpstr>Sharp-Turn Line Trajectory</vt:lpstr>
      <vt:lpstr>Introduction: Eextended Kalman Filter Block Diagram</vt:lpstr>
      <vt:lpstr>Introduction: Extended Kalman Filter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מצגת IAI אנגלית אלתא</dc:title>
  <dc:creator>Peri Hadas MKT 54823</dc:creator>
  <cp:lastModifiedBy>Mor Keshet</cp:lastModifiedBy>
  <cp:revision>144</cp:revision>
  <cp:lastPrinted>2018-08-06T05:52:18Z</cp:lastPrinted>
  <dcterms:created xsi:type="dcterms:W3CDTF">2018-07-17T11:13:06Z</dcterms:created>
  <dcterms:modified xsi:type="dcterms:W3CDTF">2022-08-24T17:42:31Z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0x010100E165D0E401A91144966954F4006C8E940600DCF32E1A740A684789F3C4511837CAF9</vt:lpwstr>
  </property>
  <property fmtid="{D5CDD505-2E9C-101B-9397-08002B2CF9AE}" pid="3" name="AuthorName">
    <vt:lpwstr>הדס פרי</vt:lpwstr>
  </property>
</Properties>
</file>