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1" r:id="rId4"/>
    <p:sldId id="272" r:id="rId5"/>
    <p:sldId id="273" r:id="rId6"/>
    <p:sldId id="274" r:id="rId7"/>
    <p:sldId id="275" r:id="rId8"/>
    <p:sldId id="270" r:id="rId9"/>
    <p:sldId id="276" r:id="rId10"/>
    <p:sldId id="277" r:id="rId11"/>
    <p:sldId id="278" r:id="rId12"/>
    <p:sldId id="279" r:id="rId13"/>
    <p:sldId id="280" r:id="rId14"/>
    <p:sldId id="28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81" d="100"/>
          <a:sy n="81" d="100"/>
        </p:scale>
        <p:origin x="8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Poputaliton of the cities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City!$B$1</c:f>
              <c:strCache>
                <c:ptCount val="1"/>
                <c:pt idx="0">
                  <c:v>Population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City!$B$2:$B$21</c:f>
              <c:numCache>
                <c:formatCode>#,##0</c:formatCode>
                <c:ptCount val="20"/>
                <c:pt idx="0">
                  <c:v>8405837</c:v>
                </c:pt>
                <c:pt idx="1">
                  <c:v>1955130</c:v>
                </c:pt>
                <c:pt idx="2">
                  <c:v>1595037</c:v>
                </c:pt>
                <c:pt idx="3">
                  <c:v>1339155</c:v>
                </c:pt>
                <c:pt idx="4">
                  <c:v>1177609</c:v>
                </c:pt>
                <c:pt idx="5">
                  <c:v>1030185</c:v>
                </c:pt>
                <c:pt idx="6">
                  <c:v>959307</c:v>
                </c:pt>
                <c:pt idx="7">
                  <c:v>943999</c:v>
                </c:pt>
                <c:pt idx="8">
                  <c:v>942908</c:v>
                </c:pt>
                <c:pt idx="9">
                  <c:v>814885</c:v>
                </c:pt>
                <c:pt idx="10">
                  <c:v>754233</c:v>
                </c:pt>
                <c:pt idx="11">
                  <c:v>698371</c:v>
                </c:pt>
                <c:pt idx="12">
                  <c:v>671238</c:v>
                </c:pt>
                <c:pt idx="13">
                  <c:v>631442</c:v>
                </c:pt>
                <c:pt idx="14">
                  <c:v>629591</c:v>
                </c:pt>
                <c:pt idx="15">
                  <c:v>545776</c:v>
                </c:pt>
                <c:pt idx="16">
                  <c:v>542085</c:v>
                </c:pt>
                <c:pt idx="17">
                  <c:v>418859</c:v>
                </c:pt>
                <c:pt idx="18">
                  <c:v>327225</c:v>
                </c:pt>
                <c:pt idx="19">
                  <c:v>248968</c:v>
                </c:pt>
              </c:numCache>
            </c:numRef>
          </c:val>
          <c:extLst>
            <c:ext xmlns:c16="http://schemas.microsoft.com/office/drawing/2014/chart" uri="{C3380CC4-5D6E-409C-BE32-E72D297353CC}">
              <c16:uniqueId val="{00000000-49EE-44B3-B12C-C5716AA840DB}"/>
            </c:ext>
          </c:extLst>
        </c:ser>
        <c:dLbls>
          <c:showLegendKey val="0"/>
          <c:showVal val="0"/>
          <c:showCatName val="0"/>
          <c:showSerName val="0"/>
          <c:showPercent val="0"/>
          <c:showBubbleSize val="0"/>
        </c:dLbls>
        <c:gapWidth val="24"/>
        <c:overlap val="-24"/>
        <c:axId val="1312206831"/>
        <c:axId val="1399947439"/>
      </c:barChart>
      <c:catAx>
        <c:axId val="131220683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cities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99947439"/>
        <c:crosses val="autoZero"/>
        <c:auto val="1"/>
        <c:lblAlgn val="ctr"/>
        <c:lblOffset val="100"/>
        <c:noMultiLvlLbl val="0"/>
      </c:catAx>
      <c:valAx>
        <c:axId val="1399947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220683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47625" cap="flat" cmpd="sng" algn="ctr">
      <a:solidFill>
        <a:schemeClr val="tx1">
          <a:lumMod val="15000"/>
          <a:lumOff val="85000"/>
        </a:schemeClr>
      </a:solidFill>
      <a:round/>
    </a:ln>
    <a:effectLst/>
  </c:spPr>
  <c:txPr>
    <a:bodyPr/>
    <a:lstStyle/>
    <a:p>
      <a:pPr>
        <a:defRPr/>
      </a:pPr>
      <a:endParaRPr lang="en-KE"/>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lineChart>
        <c:grouping val="standard"/>
        <c:varyColors val="0"/>
        <c:ser>
          <c:idx val="0"/>
          <c:order val="0"/>
          <c:tx>
            <c:strRef>
              <c:f>City!$C$1</c:f>
              <c:strCache>
                <c:ptCount val="1"/>
                <c:pt idx="0">
                  <c:v>Users</c:v>
                </c:pt>
              </c:strCache>
            </c:strRef>
          </c:tx>
          <c:spPr>
            <a:ln w="41275" cap="rnd">
              <a:solidFill>
                <a:schemeClr val="accent4"/>
              </a:solidFill>
              <a:round/>
            </a:ln>
            <a:effectLst/>
          </c:spPr>
          <c:marker>
            <c:symbol val="circle"/>
            <c:size val="5"/>
            <c:spPr>
              <a:solidFill>
                <a:schemeClr val="accent4">
                  <a:lumMod val="50000"/>
                </a:schemeClr>
              </a:solidFill>
              <a:ln w="9525">
                <a:solidFill>
                  <a:schemeClr val="accent4"/>
                </a:solidFill>
              </a:ln>
              <a:effectLst/>
            </c:spPr>
          </c:marker>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City!$C$2:$C$21</c:f>
              <c:numCache>
                <c:formatCode>#,##0</c:formatCode>
                <c:ptCount val="20"/>
                <c:pt idx="0">
                  <c:v>302149</c:v>
                </c:pt>
                <c:pt idx="1">
                  <c:v>164468</c:v>
                </c:pt>
                <c:pt idx="2">
                  <c:v>144132</c:v>
                </c:pt>
                <c:pt idx="3">
                  <c:v>17675</c:v>
                </c:pt>
                <c:pt idx="4">
                  <c:v>27247</c:v>
                </c:pt>
                <c:pt idx="5">
                  <c:v>12994</c:v>
                </c:pt>
                <c:pt idx="6">
                  <c:v>69995</c:v>
                </c:pt>
                <c:pt idx="7">
                  <c:v>6133</c:v>
                </c:pt>
                <c:pt idx="8">
                  <c:v>22157</c:v>
                </c:pt>
                <c:pt idx="9">
                  <c:v>24701</c:v>
                </c:pt>
                <c:pt idx="10">
                  <c:v>12421</c:v>
                </c:pt>
                <c:pt idx="11">
                  <c:v>14978</c:v>
                </c:pt>
                <c:pt idx="12">
                  <c:v>25063</c:v>
                </c:pt>
                <c:pt idx="13">
                  <c:v>5712</c:v>
                </c:pt>
                <c:pt idx="14">
                  <c:v>213609</c:v>
                </c:pt>
                <c:pt idx="15">
                  <c:v>7044</c:v>
                </c:pt>
                <c:pt idx="16">
                  <c:v>3643</c:v>
                </c:pt>
                <c:pt idx="17">
                  <c:v>127001</c:v>
                </c:pt>
                <c:pt idx="18">
                  <c:v>9270</c:v>
                </c:pt>
                <c:pt idx="19">
                  <c:v>80021</c:v>
                </c:pt>
              </c:numCache>
            </c:numRef>
          </c:val>
          <c:smooth val="0"/>
          <c:extLst>
            <c:ext xmlns:c16="http://schemas.microsoft.com/office/drawing/2014/chart" uri="{C3380CC4-5D6E-409C-BE32-E72D297353CC}">
              <c16:uniqueId val="{00000000-AF62-482E-A904-20B5B3DA8AE5}"/>
            </c:ext>
          </c:extLst>
        </c:ser>
        <c:dLbls>
          <c:showLegendKey val="0"/>
          <c:showVal val="0"/>
          <c:showCatName val="0"/>
          <c:showSerName val="0"/>
          <c:showPercent val="0"/>
          <c:showBubbleSize val="0"/>
        </c:dLbls>
        <c:marker val="1"/>
        <c:smooth val="0"/>
        <c:axId val="1536023855"/>
        <c:axId val="1319317887"/>
      </c:lineChart>
      <c:catAx>
        <c:axId val="153602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9317887"/>
        <c:crosses val="autoZero"/>
        <c:auto val="1"/>
        <c:lblAlgn val="ctr"/>
        <c:lblOffset val="100"/>
        <c:noMultiLvlLbl val="0"/>
      </c:catAx>
      <c:valAx>
        <c:axId val="1319317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536023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0F54B-2EB7-4311-BDBE-AEFDCC42867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CCBD732-BD35-43EC-843B-D944C7B2CEA2}">
      <dgm:prSet/>
      <dgm:spPr/>
      <dgm:t>
        <a:bodyPr/>
        <a:lstStyle/>
        <a:p>
          <a:pPr>
            <a:lnSpc>
              <a:spcPct val="100000"/>
            </a:lnSpc>
            <a:defRPr cap="all"/>
          </a:pPr>
          <a:r>
            <a:rPr lang="en-US"/>
            <a:t>Exploratory Data Analysis</a:t>
          </a:r>
        </a:p>
      </dgm:t>
    </dgm:pt>
    <dgm:pt modelId="{3064126C-09FD-4E3D-A701-30A24F8127F0}" type="parTrans" cxnId="{49C5FFB0-B5A3-4962-9770-B680736281F7}">
      <dgm:prSet/>
      <dgm:spPr/>
      <dgm:t>
        <a:bodyPr/>
        <a:lstStyle/>
        <a:p>
          <a:endParaRPr lang="en-US"/>
        </a:p>
      </dgm:t>
    </dgm:pt>
    <dgm:pt modelId="{BD9D08BF-767A-4662-AA7D-20CA86B23825}" type="sibTrans" cxnId="{49C5FFB0-B5A3-4962-9770-B680736281F7}">
      <dgm:prSet/>
      <dgm:spPr/>
      <dgm:t>
        <a:bodyPr/>
        <a:lstStyle/>
        <a:p>
          <a:endParaRPr lang="en-US"/>
        </a:p>
      </dgm:t>
    </dgm:pt>
    <dgm:pt modelId="{E197F422-2D68-490B-A786-1A84E09F527B}">
      <dgm:prSet/>
      <dgm:spPr/>
      <dgm:t>
        <a:bodyPr/>
        <a:lstStyle/>
        <a:p>
          <a:pPr>
            <a:lnSpc>
              <a:spcPct val="100000"/>
            </a:lnSpc>
            <a:defRPr cap="all"/>
          </a:pPr>
          <a:r>
            <a:rPr lang="en-US"/>
            <a:t>Go to Market(G2M) insight for Cab Investment firm</a:t>
          </a:r>
        </a:p>
      </dgm:t>
    </dgm:pt>
    <dgm:pt modelId="{CE7AE138-5F53-43D4-B5A5-5AA176AB43DB}" type="parTrans" cxnId="{E079967E-05F9-4963-8A94-F3BC20C04FC0}">
      <dgm:prSet/>
      <dgm:spPr/>
      <dgm:t>
        <a:bodyPr/>
        <a:lstStyle/>
        <a:p>
          <a:endParaRPr lang="en-US"/>
        </a:p>
      </dgm:t>
    </dgm:pt>
    <dgm:pt modelId="{230B886B-9F4A-4458-A487-6E38DF270449}" type="sibTrans" cxnId="{E079967E-05F9-4963-8A94-F3BC20C04FC0}">
      <dgm:prSet/>
      <dgm:spPr/>
      <dgm:t>
        <a:bodyPr/>
        <a:lstStyle/>
        <a:p>
          <a:endParaRPr lang="en-US"/>
        </a:p>
      </dgm:t>
    </dgm:pt>
    <dgm:pt modelId="{B57CE86D-14BA-446B-90DB-C54F04A7631E}">
      <dgm:prSet/>
      <dgm:spPr/>
      <dgm:t>
        <a:bodyPr/>
        <a:lstStyle/>
        <a:p>
          <a:pPr>
            <a:lnSpc>
              <a:spcPct val="100000"/>
            </a:lnSpc>
            <a:defRPr cap="all"/>
          </a:pPr>
          <a:r>
            <a:rPr lang="en-US"/>
            <a:t>14/05/2024</a:t>
          </a:r>
        </a:p>
      </dgm:t>
    </dgm:pt>
    <dgm:pt modelId="{4C37C420-10C4-43D6-9661-ED6A2CC1A6B9}" type="parTrans" cxnId="{AED0D260-E080-4354-A072-35624FBCA5E1}">
      <dgm:prSet/>
      <dgm:spPr/>
      <dgm:t>
        <a:bodyPr/>
        <a:lstStyle/>
        <a:p>
          <a:endParaRPr lang="en-US"/>
        </a:p>
      </dgm:t>
    </dgm:pt>
    <dgm:pt modelId="{CA658736-4108-4CBC-8F8E-BC598089ECF5}" type="sibTrans" cxnId="{AED0D260-E080-4354-A072-35624FBCA5E1}">
      <dgm:prSet/>
      <dgm:spPr/>
      <dgm:t>
        <a:bodyPr/>
        <a:lstStyle/>
        <a:p>
          <a:endParaRPr lang="en-US"/>
        </a:p>
      </dgm:t>
    </dgm:pt>
    <dgm:pt modelId="{FAD32689-1C9B-44DF-96E4-877614F3ADBB}" type="pres">
      <dgm:prSet presAssocID="{4A60F54B-2EB7-4311-BDBE-AEFDCC428674}" presName="root" presStyleCnt="0">
        <dgm:presLayoutVars>
          <dgm:dir/>
          <dgm:resizeHandles val="exact"/>
        </dgm:presLayoutVars>
      </dgm:prSet>
      <dgm:spPr/>
    </dgm:pt>
    <dgm:pt modelId="{C26519E1-D23C-4E8A-801C-151FB7EA4F97}" type="pres">
      <dgm:prSet presAssocID="{6CCBD732-BD35-43EC-843B-D944C7B2CEA2}" presName="compNode" presStyleCnt="0"/>
      <dgm:spPr/>
    </dgm:pt>
    <dgm:pt modelId="{B93C4BB4-39B6-4DCC-A370-32ECFE5CF318}" type="pres">
      <dgm:prSet presAssocID="{6CCBD732-BD35-43EC-843B-D944C7B2CEA2}" presName="iconBgRect" presStyleLbl="bgShp" presStyleIdx="0" presStyleCnt="3"/>
      <dgm:spPr/>
    </dgm:pt>
    <dgm:pt modelId="{191C33CE-02B2-4092-A4C3-4E4B95D2A176}" type="pres">
      <dgm:prSet presAssocID="{6CCBD732-BD35-43EC-843B-D944C7B2CE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73C38FFA-9FC8-410B-8594-EC4622E4020C}" type="pres">
      <dgm:prSet presAssocID="{6CCBD732-BD35-43EC-843B-D944C7B2CEA2}" presName="spaceRect" presStyleCnt="0"/>
      <dgm:spPr/>
    </dgm:pt>
    <dgm:pt modelId="{1BF42364-84DA-46C9-8947-DF9B47E559CB}" type="pres">
      <dgm:prSet presAssocID="{6CCBD732-BD35-43EC-843B-D944C7B2CEA2}" presName="textRect" presStyleLbl="revTx" presStyleIdx="0" presStyleCnt="3">
        <dgm:presLayoutVars>
          <dgm:chMax val="1"/>
          <dgm:chPref val="1"/>
        </dgm:presLayoutVars>
      </dgm:prSet>
      <dgm:spPr/>
    </dgm:pt>
    <dgm:pt modelId="{41FF1078-FF65-4049-BD52-53B1B441DE13}" type="pres">
      <dgm:prSet presAssocID="{BD9D08BF-767A-4662-AA7D-20CA86B23825}" presName="sibTrans" presStyleCnt="0"/>
      <dgm:spPr/>
    </dgm:pt>
    <dgm:pt modelId="{209F86D9-C8DB-430C-A281-8015A81F8619}" type="pres">
      <dgm:prSet presAssocID="{E197F422-2D68-490B-A786-1A84E09F527B}" presName="compNode" presStyleCnt="0"/>
      <dgm:spPr/>
    </dgm:pt>
    <dgm:pt modelId="{9A65A508-9D64-4708-8E76-D1B05FF2AB92}" type="pres">
      <dgm:prSet presAssocID="{E197F422-2D68-490B-A786-1A84E09F527B}" presName="iconBgRect" presStyleLbl="bgShp" presStyleIdx="1" presStyleCnt="3"/>
      <dgm:spPr/>
    </dgm:pt>
    <dgm:pt modelId="{51572513-EB6A-4C5F-8347-D86E23413981}" type="pres">
      <dgm:prSet presAssocID="{E197F422-2D68-490B-A786-1A84E09F52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xi"/>
        </a:ext>
      </dgm:extLst>
    </dgm:pt>
    <dgm:pt modelId="{06E8BD81-247A-44C2-B3EF-98292CB85B04}" type="pres">
      <dgm:prSet presAssocID="{E197F422-2D68-490B-A786-1A84E09F527B}" presName="spaceRect" presStyleCnt="0"/>
      <dgm:spPr/>
    </dgm:pt>
    <dgm:pt modelId="{928D47B8-E3FF-489E-A19A-FF3468F203BF}" type="pres">
      <dgm:prSet presAssocID="{E197F422-2D68-490B-A786-1A84E09F527B}" presName="textRect" presStyleLbl="revTx" presStyleIdx="1" presStyleCnt="3">
        <dgm:presLayoutVars>
          <dgm:chMax val="1"/>
          <dgm:chPref val="1"/>
        </dgm:presLayoutVars>
      </dgm:prSet>
      <dgm:spPr/>
    </dgm:pt>
    <dgm:pt modelId="{FC510EFE-0D51-4390-9812-90C07CD53F9D}" type="pres">
      <dgm:prSet presAssocID="{230B886B-9F4A-4458-A487-6E38DF270449}" presName="sibTrans" presStyleCnt="0"/>
      <dgm:spPr/>
    </dgm:pt>
    <dgm:pt modelId="{04FEE1E5-399A-4FFD-BBAD-8C258BAD6A50}" type="pres">
      <dgm:prSet presAssocID="{B57CE86D-14BA-446B-90DB-C54F04A7631E}" presName="compNode" presStyleCnt="0"/>
      <dgm:spPr/>
    </dgm:pt>
    <dgm:pt modelId="{94565EFE-C4CE-4CF8-BE35-6BC845FEBD05}" type="pres">
      <dgm:prSet presAssocID="{B57CE86D-14BA-446B-90DB-C54F04A7631E}" presName="iconBgRect" presStyleLbl="bgShp" presStyleIdx="2" presStyleCnt="3"/>
      <dgm:spPr/>
    </dgm:pt>
    <dgm:pt modelId="{7656A226-90FA-4EC2-BB51-9B1358CE5B72}" type="pres">
      <dgm:prSet presAssocID="{B57CE86D-14BA-446B-90DB-C54F04A763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FA737DD2-1241-41F8-B54B-4A427626FB54}" type="pres">
      <dgm:prSet presAssocID="{B57CE86D-14BA-446B-90DB-C54F04A7631E}" presName="spaceRect" presStyleCnt="0"/>
      <dgm:spPr/>
    </dgm:pt>
    <dgm:pt modelId="{3654A179-FCA4-425E-B0CC-9957632FB7E9}" type="pres">
      <dgm:prSet presAssocID="{B57CE86D-14BA-446B-90DB-C54F04A7631E}" presName="textRect" presStyleLbl="revTx" presStyleIdx="2" presStyleCnt="3">
        <dgm:presLayoutVars>
          <dgm:chMax val="1"/>
          <dgm:chPref val="1"/>
        </dgm:presLayoutVars>
      </dgm:prSet>
      <dgm:spPr/>
    </dgm:pt>
  </dgm:ptLst>
  <dgm:cxnLst>
    <dgm:cxn modelId="{9523E22E-F398-4096-BF98-232562964DBD}" type="presOf" srcId="{6CCBD732-BD35-43EC-843B-D944C7B2CEA2}" destId="{1BF42364-84DA-46C9-8947-DF9B47E559CB}" srcOrd="0" destOrd="0" presId="urn:microsoft.com/office/officeart/2018/5/layout/IconCircleLabelList"/>
    <dgm:cxn modelId="{2487E337-7BD9-4E57-8F01-7110E0A5DB3C}" type="presOf" srcId="{B57CE86D-14BA-446B-90DB-C54F04A7631E}" destId="{3654A179-FCA4-425E-B0CC-9957632FB7E9}" srcOrd="0" destOrd="0" presId="urn:microsoft.com/office/officeart/2018/5/layout/IconCircleLabelList"/>
    <dgm:cxn modelId="{AED0D260-E080-4354-A072-35624FBCA5E1}" srcId="{4A60F54B-2EB7-4311-BDBE-AEFDCC428674}" destId="{B57CE86D-14BA-446B-90DB-C54F04A7631E}" srcOrd="2" destOrd="0" parTransId="{4C37C420-10C4-43D6-9661-ED6A2CC1A6B9}" sibTransId="{CA658736-4108-4CBC-8F8E-BC598089ECF5}"/>
    <dgm:cxn modelId="{E079967E-05F9-4963-8A94-F3BC20C04FC0}" srcId="{4A60F54B-2EB7-4311-BDBE-AEFDCC428674}" destId="{E197F422-2D68-490B-A786-1A84E09F527B}" srcOrd="1" destOrd="0" parTransId="{CE7AE138-5F53-43D4-B5A5-5AA176AB43DB}" sibTransId="{230B886B-9F4A-4458-A487-6E38DF270449}"/>
    <dgm:cxn modelId="{44250992-FAA8-490D-B64D-09DE0FDA7349}" type="presOf" srcId="{E197F422-2D68-490B-A786-1A84E09F527B}" destId="{928D47B8-E3FF-489E-A19A-FF3468F203BF}" srcOrd="0" destOrd="0" presId="urn:microsoft.com/office/officeart/2018/5/layout/IconCircleLabelList"/>
    <dgm:cxn modelId="{49C5FFB0-B5A3-4962-9770-B680736281F7}" srcId="{4A60F54B-2EB7-4311-BDBE-AEFDCC428674}" destId="{6CCBD732-BD35-43EC-843B-D944C7B2CEA2}" srcOrd="0" destOrd="0" parTransId="{3064126C-09FD-4E3D-A701-30A24F8127F0}" sibTransId="{BD9D08BF-767A-4662-AA7D-20CA86B23825}"/>
    <dgm:cxn modelId="{E1B3ADC1-51D4-4BDF-B68F-AE2613BD70AD}" type="presOf" srcId="{4A60F54B-2EB7-4311-BDBE-AEFDCC428674}" destId="{FAD32689-1C9B-44DF-96E4-877614F3ADBB}" srcOrd="0" destOrd="0" presId="urn:microsoft.com/office/officeart/2018/5/layout/IconCircleLabelList"/>
    <dgm:cxn modelId="{BAB08DF1-51CA-41C6-A56F-89481EF37823}" type="presParOf" srcId="{FAD32689-1C9B-44DF-96E4-877614F3ADBB}" destId="{C26519E1-D23C-4E8A-801C-151FB7EA4F97}" srcOrd="0" destOrd="0" presId="urn:microsoft.com/office/officeart/2018/5/layout/IconCircleLabelList"/>
    <dgm:cxn modelId="{FC71D152-2CC3-436F-9686-9C1D7FCFBFD8}" type="presParOf" srcId="{C26519E1-D23C-4E8A-801C-151FB7EA4F97}" destId="{B93C4BB4-39B6-4DCC-A370-32ECFE5CF318}" srcOrd="0" destOrd="0" presId="urn:microsoft.com/office/officeart/2018/5/layout/IconCircleLabelList"/>
    <dgm:cxn modelId="{15F2F55D-965D-42F4-8B8C-D70E699419B0}" type="presParOf" srcId="{C26519E1-D23C-4E8A-801C-151FB7EA4F97}" destId="{191C33CE-02B2-4092-A4C3-4E4B95D2A176}" srcOrd="1" destOrd="0" presId="urn:microsoft.com/office/officeart/2018/5/layout/IconCircleLabelList"/>
    <dgm:cxn modelId="{C2F080AF-7C32-486D-BFE5-EE8B8AAFC83D}" type="presParOf" srcId="{C26519E1-D23C-4E8A-801C-151FB7EA4F97}" destId="{73C38FFA-9FC8-410B-8594-EC4622E4020C}" srcOrd="2" destOrd="0" presId="urn:microsoft.com/office/officeart/2018/5/layout/IconCircleLabelList"/>
    <dgm:cxn modelId="{34116831-6710-42B9-9140-EAB737A06CFE}" type="presParOf" srcId="{C26519E1-D23C-4E8A-801C-151FB7EA4F97}" destId="{1BF42364-84DA-46C9-8947-DF9B47E559CB}" srcOrd="3" destOrd="0" presId="urn:microsoft.com/office/officeart/2018/5/layout/IconCircleLabelList"/>
    <dgm:cxn modelId="{4B7CA428-521B-4419-8410-DF04743A3E9A}" type="presParOf" srcId="{FAD32689-1C9B-44DF-96E4-877614F3ADBB}" destId="{41FF1078-FF65-4049-BD52-53B1B441DE13}" srcOrd="1" destOrd="0" presId="urn:microsoft.com/office/officeart/2018/5/layout/IconCircleLabelList"/>
    <dgm:cxn modelId="{B1AA82ED-31C0-4CB7-A59A-53CAC0B2B635}" type="presParOf" srcId="{FAD32689-1C9B-44DF-96E4-877614F3ADBB}" destId="{209F86D9-C8DB-430C-A281-8015A81F8619}" srcOrd="2" destOrd="0" presId="urn:microsoft.com/office/officeart/2018/5/layout/IconCircleLabelList"/>
    <dgm:cxn modelId="{01562C79-F596-40DD-91CA-5B32F9B73186}" type="presParOf" srcId="{209F86D9-C8DB-430C-A281-8015A81F8619}" destId="{9A65A508-9D64-4708-8E76-D1B05FF2AB92}" srcOrd="0" destOrd="0" presId="urn:microsoft.com/office/officeart/2018/5/layout/IconCircleLabelList"/>
    <dgm:cxn modelId="{EA05E19C-1AAE-40FA-BD9A-9E853683A9AF}" type="presParOf" srcId="{209F86D9-C8DB-430C-A281-8015A81F8619}" destId="{51572513-EB6A-4C5F-8347-D86E23413981}" srcOrd="1" destOrd="0" presId="urn:microsoft.com/office/officeart/2018/5/layout/IconCircleLabelList"/>
    <dgm:cxn modelId="{5F00CE5F-6FCC-4B2A-914D-5D868BDE251E}" type="presParOf" srcId="{209F86D9-C8DB-430C-A281-8015A81F8619}" destId="{06E8BD81-247A-44C2-B3EF-98292CB85B04}" srcOrd="2" destOrd="0" presId="urn:microsoft.com/office/officeart/2018/5/layout/IconCircleLabelList"/>
    <dgm:cxn modelId="{2592E914-8872-40AC-9697-F8C1F0F59A22}" type="presParOf" srcId="{209F86D9-C8DB-430C-A281-8015A81F8619}" destId="{928D47B8-E3FF-489E-A19A-FF3468F203BF}" srcOrd="3" destOrd="0" presId="urn:microsoft.com/office/officeart/2018/5/layout/IconCircleLabelList"/>
    <dgm:cxn modelId="{CB84D3A2-232D-464D-8C8E-BBBF6BCA1228}" type="presParOf" srcId="{FAD32689-1C9B-44DF-96E4-877614F3ADBB}" destId="{FC510EFE-0D51-4390-9812-90C07CD53F9D}" srcOrd="3" destOrd="0" presId="urn:microsoft.com/office/officeart/2018/5/layout/IconCircleLabelList"/>
    <dgm:cxn modelId="{4F2D0545-D6BF-4935-B004-7D8EAAEC2572}" type="presParOf" srcId="{FAD32689-1C9B-44DF-96E4-877614F3ADBB}" destId="{04FEE1E5-399A-4FFD-BBAD-8C258BAD6A50}" srcOrd="4" destOrd="0" presId="urn:microsoft.com/office/officeart/2018/5/layout/IconCircleLabelList"/>
    <dgm:cxn modelId="{98038DE4-841A-4F69-9861-369D8A68B2A4}" type="presParOf" srcId="{04FEE1E5-399A-4FFD-BBAD-8C258BAD6A50}" destId="{94565EFE-C4CE-4CF8-BE35-6BC845FEBD05}" srcOrd="0" destOrd="0" presId="urn:microsoft.com/office/officeart/2018/5/layout/IconCircleLabelList"/>
    <dgm:cxn modelId="{7A132E56-2F67-42BF-8343-5ABA09EAB70C}" type="presParOf" srcId="{04FEE1E5-399A-4FFD-BBAD-8C258BAD6A50}" destId="{7656A226-90FA-4EC2-BB51-9B1358CE5B72}" srcOrd="1" destOrd="0" presId="urn:microsoft.com/office/officeart/2018/5/layout/IconCircleLabelList"/>
    <dgm:cxn modelId="{36DC7982-C942-44CB-8CB3-FCAAF5E4A10B}" type="presParOf" srcId="{04FEE1E5-399A-4FFD-BBAD-8C258BAD6A50}" destId="{FA737DD2-1241-41F8-B54B-4A427626FB54}" srcOrd="2" destOrd="0" presId="urn:microsoft.com/office/officeart/2018/5/layout/IconCircleLabelList"/>
    <dgm:cxn modelId="{7DB17A53-2FEA-450A-91B0-8D19DB4C8DB5}" type="presParOf" srcId="{04FEE1E5-399A-4FFD-BBAD-8C258BAD6A50}" destId="{3654A179-FCA4-425E-B0CC-9957632FB7E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C4BB4-39B6-4DCC-A370-32ECFE5CF318}">
      <dsp:nvSpPr>
        <dsp:cNvPr id="0" name=""/>
        <dsp:cNvSpPr/>
      </dsp:nvSpPr>
      <dsp:spPr>
        <a:xfrm>
          <a:off x="2503085" y="22050"/>
          <a:ext cx="1200937" cy="1200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C33CE-02B2-4092-A4C3-4E4B95D2A176}">
      <dsp:nvSpPr>
        <dsp:cNvPr id="0" name=""/>
        <dsp:cNvSpPr/>
      </dsp:nvSpPr>
      <dsp:spPr>
        <a:xfrm>
          <a:off x="2759022" y="277988"/>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42364-84DA-46C9-8947-DF9B47E559CB}">
      <dsp:nvSpPr>
        <dsp:cNvPr id="0" name=""/>
        <dsp:cNvSpPr/>
      </dsp:nvSpPr>
      <dsp:spPr>
        <a:xfrm>
          <a:off x="2119179" y="1597051"/>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Exploratory Data Analysis</a:t>
          </a:r>
        </a:p>
      </dsp:txBody>
      <dsp:txXfrm>
        <a:off x="2119179" y="1597051"/>
        <a:ext cx="1968750" cy="720000"/>
      </dsp:txXfrm>
    </dsp:sp>
    <dsp:sp modelId="{9A65A508-9D64-4708-8E76-D1B05FF2AB92}">
      <dsp:nvSpPr>
        <dsp:cNvPr id="0" name=""/>
        <dsp:cNvSpPr/>
      </dsp:nvSpPr>
      <dsp:spPr>
        <a:xfrm>
          <a:off x="4816366" y="22050"/>
          <a:ext cx="1200937" cy="1200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572513-EB6A-4C5F-8347-D86E23413981}">
      <dsp:nvSpPr>
        <dsp:cNvPr id="0" name=""/>
        <dsp:cNvSpPr/>
      </dsp:nvSpPr>
      <dsp:spPr>
        <a:xfrm>
          <a:off x="5072304" y="277988"/>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D47B8-E3FF-489E-A19A-FF3468F203BF}">
      <dsp:nvSpPr>
        <dsp:cNvPr id="0" name=""/>
        <dsp:cNvSpPr/>
      </dsp:nvSpPr>
      <dsp:spPr>
        <a:xfrm>
          <a:off x="4432460" y="1597051"/>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Go to Market(G2M) insight for Cab Investment firm</a:t>
          </a:r>
        </a:p>
      </dsp:txBody>
      <dsp:txXfrm>
        <a:off x="4432460" y="1597051"/>
        <a:ext cx="1968750" cy="720000"/>
      </dsp:txXfrm>
    </dsp:sp>
    <dsp:sp modelId="{94565EFE-C4CE-4CF8-BE35-6BC845FEBD05}">
      <dsp:nvSpPr>
        <dsp:cNvPr id="0" name=""/>
        <dsp:cNvSpPr/>
      </dsp:nvSpPr>
      <dsp:spPr>
        <a:xfrm>
          <a:off x="7129648" y="22050"/>
          <a:ext cx="1200937" cy="12009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6A226-90FA-4EC2-BB51-9B1358CE5B72}">
      <dsp:nvSpPr>
        <dsp:cNvPr id="0" name=""/>
        <dsp:cNvSpPr/>
      </dsp:nvSpPr>
      <dsp:spPr>
        <a:xfrm>
          <a:off x="7385585" y="277988"/>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4A179-FCA4-425E-B0CC-9957632FB7E9}">
      <dsp:nvSpPr>
        <dsp:cNvPr id="0" name=""/>
        <dsp:cNvSpPr/>
      </dsp:nvSpPr>
      <dsp:spPr>
        <a:xfrm>
          <a:off x="6745741" y="1597051"/>
          <a:ext cx="19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14/05/2024</a:t>
          </a:r>
        </a:p>
      </dsp:txBody>
      <dsp:txXfrm>
        <a:off x="6745741" y="1597051"/>
        <a:ext cx="196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graphicFrame>
        <p:nvGraphicFramePr>
          <p:cNvPr id="15" name="TextBox 10">
            <a:extLst>
              <a:ext uri="{FF2B5EF4-FFF2-40B4-BE49-F238E27FC236}">
                <a16:creationId xmlns:a16="http://schemas.microsoft.com/office/drawing/2014/main" id="{3D8E2D0D-F8A6-8B7B-9047-597B60BC9B17}"/>
              </a:ext>
            </a:extLst>
          </p:cNvPr>
          <p:cNvGraphicFramePr/>
          <p:nvPr/>
        </p:nvGraphicFramePr>
        <p:xfrm>
          <a:off x="870857" y="2380343"/>
          <a:ext cx="10833671" cy="2339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A5CA8-F6A3-A45D-1BCE-3CDA063C154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Cost of travel</a:t>
            </a:r>
          </a:p>
        </p:txBody>
      </p:sp>
      <p:sp>
        <p:nvSpPr>
          <p:cNvPr id="6" name="Text Placeholder 5">
            <a:extLst>
              <a:ext uri="{FF2B5EF4-FFF2-40B4-BE49-F238E27FC236}">
                <a16:creationId xmlns:a16="http://schemas.microsoft.com/office/drawing/2014/main" id="{BD8482F4-4A1A-3F17-65B9-868388712185}"/>
              </a:ext>
            </a:extLst>
          </p:cNvPr>
          <p:cNvSpPr>
            <a:spLocks noGrp="1"/>
          </p:cNvSpPr>
          <p:nvPr>
            <p:ph type="body" sz="half" idx="2"/>
          </p:nvPr>
        </p:nvSpPr>
        <p:spPr>
          <a:xfrm>
            <a:off x="477981" y="4872922"/>
            <a:ext cx="3933306" cy="1208141"/>
          </a:xfrm>
        </p:spPr>
        <p:txBody>
          <a:bodyPr vert="horz" lIns="91440" tIns="45720" rIns="91440" bIns="45720" rtlCol="0">
            <a:normAutofit/>
          </a:bodyPr>
          <a:lstStyle/>
          <a:p>
            <a:r>
              <a:rPr lang="en-US" sz="2000" kern="1200">
                <a:solidFill>
                  <a:schemeClr val="tx1"/>
                </a:solidFill>
                <a:latin typeface="+mn-lt"/>
                <a:ea typeface="+mn-ea"/>
                <a:cs typeface="+mn-cs"/>
              </a:rPr>
              <a:t>Pink  cab is cheaper than yellow cab. However, it is more stable.</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graph of different cities&#10;&#10;Description automatically generated">
            <a:extLst>
              <a:ext uri="{FF2B5EF4-FFF2-40B4-BE49-F238E27FC236}">
                <a16:creationId xmlns:a16="http://schemas.microsoft.com/office/drawing/2014/main" id="{421A34B7-0515-B189-8D28-9B12E892D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608" y="708965"/>
            <a:ext cx="6846363" cy="5288816"/>
          </a:xfrm>
          <a:prstGeom prst="rect">
            <a:avLst/>
          </a:prstGeom>
        </p:spPr>
      </p:pic>
    </p:spTree>
    <p:extLst>
      <p:ext uri="{BB962C8B-B14F-4D97-AF65-F5344CB8AC3E}">
        <p14:creationId xmlns:p14="http://schemas.microsoft.com/office/powerpoint/2010/main" val="205143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1">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8" name="Rectangle 12">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C4BC301-B2AA-1221-DD43-E0F472DDF6BC}"/>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Price per city</a:t>
            </a:r>
            <a:endParaRPr lang="en-KE" sz="3200">
              <a:solidFill>
                <a:srgbClr val="FFFFFF"/>
              </a:solidFill>
            </a:endParaRPr>
          </a:p>
        </p:txBody>
      </p:sp>
      <p:sp>
        <p:nvSpPr>
          <p:cNvPr id="20" name="Content Placeholder 8">
            <a:extLst>
              <a:ext uri="{FF2B5EF4-FFF2-40B4-BE49-F238E27FC236}">
                <a16:creationId xmlns:a16="http://schemas.microsoft.com/office/drawing/2014/main" id="{F44D813D-F449-1800-45B9-1F934C0DE3EC}"/>
              </a:ext>
            </a:extLst>
          </p:cNvPr>
          <p:cNvSpPr>
            <a:spLocks noGrp="1"/>
          </p:cNvSpPr>
          <p:nvPr>
            <p:ph idx="1"/>
          </p:nvPr>
        </p:nvSpPr>
        <p:spPr>
          <a:xfrm>
            <a:off x="755484" y="2459116"/>
            <a:ext cx="3702579" cy="3524823"/>
          </a:xfrm>
        </p:spPr>
        <p:txBody>
          <a:bodyPr>
            <a:normAutofit/>
          </a:bodyPr>
          <a:lstStyle/>
          <a:p>
            <a:r>
              <a:rPr lang="en-US" sz="2000" dirty="0">
                <a:solidFill>
                  <a:schemeClr val="bg1"/>
                </a:solidFill>
              </a:rPr>
              <a:t>New York looks expensive while Pittisburgh PA seems very cheap compared to the rest.</a:t>
            </a:r>
          </a:p>
          <a:p>
            <a:endParaRPr lang="en-US" sz="2000" dirty="0">
              <a:solidFill>
                <a:srgbClr val="FFFFFF"/>
              </a:solidFill>
            </a:endParaRPr>
          </a:p>
        </p:txBody>
      </p:sp>
      <p:pic>
        <p:nvPicPr>
          <p:cNvPr id="5" name="Content Placeholder 4" descr="A graph of different cities&#10;&#10;Description automatically generated">
            <a:extLst>
              <a:ext uri="{FF2B5EF4-FFF2-40B4-BE49-F238E27FC236}">
                <a16:creationId xmlns:a16="http://schemas.microsoft.com/office/drawing/2014/main" id="{789AFB6D-0A41-51BE-423C-44864ACB5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04" y="1293233"/>
            <a:ext cx="5407002" cy="4271532"/>
          </a:xfrm>
          <a:prstGeom prst="rect">
            <a:avLst/>
          </a:prstGeom>
        </p:spPr>
      </p:pic>
    </p:spTree>
    <p:extLst>
      <p:ext uri="{BB962C8B-B14F-4D97-AF65-F5344CB8AC3E}">
        <p14:creationId xmlns:p14="http://schemas.microsoft.com/office/powerpoint/2010/main" val="324258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9F7815-3AA2-7679-26F4-A63338C8B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68" y="4843169"/>
            <a:ext cx="12196668" cy="2016059"/>
            <a:chOff x="-4668" y="4843169"/>
            <a:chExt cx="12196668" cy="2016059"/>
          </a:xfrm>
        </p:grpSpPr>
        <p:sp>
          <p:nvSpPr>
            <p:cNvPr id="12" name="Rectangle 11">
              <a:extLst>
                <a:ext uri="{FF2B5EF4-FFF2-40B4-BE49-F238E27FC236}">
                  <a16:creationId xmlns:a16="http://schemas.microsoft.com/office/drawing/2014/main" id="{656154CE-3587-5C44-2A6B-1FE49B302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668" y="4843169"/>
              <a:ext cx="12196668" cy="2015947"/>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7A46DB-98C4-E666-AEC5-DF8B5DD9E7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68" y="4844400"/>
              <a:ext cx="10565988" cy="2014828"/>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F8962A-028A-2EBA-FBCF-F9B033440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68" y="4843170"/>
              <a:ext cx="10309010" cy="2006799"/>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139663-D7C2-5898-E610-2183584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05876" y="4851203"/>
              <a:ext cx="8086124" cy="200679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5" name="Title 1">
            <a:extLst>
              <a:ext uri="{FF2B5EF4-FFF2-40B4-BE49-F238E27FC236}">
                <a16:creationId xmlns:a16="http://schemas.microsoft.com/office/drawing/2014/main" id="{57B12B78-F239-F5C7-342A-C42526B7C734}"/>
              </a:ext>
            </a:extLst>
          </p:cNvPr>
          <p:cNvSpPr txBox="1">
            <a:spLocks/>
          </p:cNvSpPr>
          <p:nvPr/>
        </p:nvSpPr>
        <p:spPr>
          <a:xfrm>
            <a:off x="1611630" y="5167418"/>
            <a:ext cx="8949690" cy="7022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kern="1200">
                <a:solidFill>
                  <a:srgbClr val="FFFFFF"/>
                </a:solidFill>
                <a:latin typeface="+mj-lt"/>
                <a:ea typeface="+mj-ea"/>
                <a:cs typeface="+mj-cs"/>
              </a:rPr>
              <a:t>Number of visits per year</a:t>
            </a:r>
          </a:p>
        </p:txBody>
      </p:sp>
      <p:sp>
        <p:nvSpPr>
          <p:cNvPr id="6" name="Content Placeholder 8">
            <a:extLst>
              <a:ext uri="{FF2B5EF4-FFF2-40B4-BE49-F238E27FC236}">
                <a16:creationId xmlns:a16="http://schemas.microsoft.com/office/drawing/2014/main" id="{9A78C3A6-3669-7371-4C5B-7BA2136E8652}"/>
              </a:ext>
            </a:extLst>
          </p:cNvPr>
          <p:cNvSpPr txBox="1">
            <a:spLocks/>
          </p:cNvSpPr>
          <p:nvPr/>
        </p:nvSpPr>
        <p:spPr>
          <a:xfrm>
            <a:off x="1603861" y="5891829"/>
            <a:ext cx="8949690" cy="5046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kern="1200">
                <a:solidFill>
                  <a:srgbClr val="FFFFFF"/>
                </a:solidFill>
                <a:latin typeface="+mn-lt"/>
                <a:ea typeface="+mn-ea"/>
                <a:cs typeface="+mn-cs"/>
              </a:rPr>
              <a:t>Fairly stable although it’s very low for company Pink</a:t>
            </a:r>
          </a:p>
        </p:txBody>
      </p:sp>
      <p:pic>
        <p:nvPicPr>
          <p:cNvPr id="4" name="Content Placeholder 4" descr="A graph with blue and orange bars&#10;&#10;Description automatically generated">
            <a:extLst>
              <a:ext uri="{FF2B5EF4-FFF2-40B4-BE49-F238E27FC236}">
                <a16:creationId xmlns:a16="http://schemas.microsoft.com/office/drawing/2014/main" id="{205A2747-7855-9A8F-4F75-301630D05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446" y="461527"/>
            <a:ext cx="5857108" cy="3894978"/>
          </a:xfrm>
          <a:prstGeom prst="rect">
            <a:avLst/>
          </a:prstGeom>
        </p:spPr>
      </p:pic>
    </p:spTree>
    <p:extLst>
      <p:ext uri="{BB962C8B-B14F-4D97-AF65-F5344CB8AC3E}">
        <p14:creationId xmlns:p14="http://schemas.microsoft.com/office/powerpoint/2010/main" val="24985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3" name="Rectangle 12">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97A1D1A-27A2-3973-AB68-7766FE1BAA6D}"/>
              </a:ext>
            </a:extLst>
          </p:cNvPr>
          <p:cNvSpPr txBox="1">
            <a:spLocks/>
          </p:cNvSpPr>
          <p:nvPr/>
        </p:nvSpPr>
        <p:spPr>
          <a:xfrm>
            <a:off x="755484" y="739835"/>
            <a:ext cx="3702580"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kern="1200">
                <a:solidFill>
                  <a:srgbClr val="FFFFFF"/>
                </a:solidFill>
                <a:latin typeface="+mj-lt"/>
                <a:ea typeface="+mj-ea"/>
                <a:cs typeface="+mj-cs"/>
              </a:rPr>
              <a:t>Price charged per year</a:t>
            </a:r>
          </a:p>
        </p:txBody>
      </p:sp>
      <p:sp>
        <p:nvSpPr>
          <p:cNvPr id="7" name="TextBox 6">
            <a:extLst>
              <a:ext uri="{FF2B5EF4-FFF2-40B4-BE49-F238E27FC236}">
                <a16:creationId xmlns:a16="http://schemas.microsoft.com/office/drawing/2014/main" id="{DF1F0DBE-551A-FE98-F101-1A9B1778E1D0}"/>
              </a:ext>
            </a:extLst>
          </p:cNvPr>
          <p:cNvSpPr txBox="1"/>
          <p:nvPr/>
        </p:nvSpPr>
        <p:spPr>
          <a:xfrm>
            <a:off x="755484" y="2459116"/>
            <a:ext cx="3702579" cy="35248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rgbClr val="FFFFFF"/>
                </a:solidFill>
              </a:rPr>
              <a:t>It’s stable but low for Yellow Cab.</a:t>
            </a:r>
          </a:p>
          <a:p>
            <a:pPr indent="-228600">
              <a:lnSpc>
                <a:spcPct val="90000"/>
              </a:lnSpc>
              <a:spcAft>
                <a:spcPts val="600"/>
              </a:spcAft>
              <a:buFont typeface="Arial" panose="020B0604020202020204" pitchFamily="34" charset="0"/>
              <a:buChar char="•"/>
            </a:pPr>
            <a:r>
              <a:rPr lang="en-US" sz="2000">
                <a:solidFill>
                  <a:srgbClr val="FFFFFF"/>
                </a:solidFill>
              </a:rPr>
              <a:t>That’s why they have highest number of visits per year.</a:t>
            </a:r>
          </a:p>
          <a:p>
            <a:pPr indent="-228600">
              <a:lnSpc>
                <a:spcPct val="90000"/>
              </a:lnSpc>
              <a:spcAft>
                <a:spcPts val="600"/>
              </a:spcAft>
              <a:buFont typeface="Arial" panose="020B0604020202020204" pitchFamily="34" charset="0"/>
              <a:buChar char="•"/>
            </a:pPr>
            <a:endParaRPr lang="en-US" sz="2000">
              <a:solidFill>
                <a:srgbClr val="FFFFFF"/>
              </a:solidFill>
            </a:endParaRPr>
          </a:p>
        </p:txBody>
      </p:sp>
      <p:pic>
        <p:nvPicPr>
          <p:cNvPr id="3" name="Content Placeholder 4" descr="A graph of different colored bars&#10;&#10;Description automatically generated">
            <a:extLst>
              <a:ext uri="{FF2B5EF4-FFF2-40B4-BE49-F238E27FC236}">
                <a16:creationId xmlns:a16="http://schemas.microsoft.com/office/drawing/2014/main" id="{B2643817-686B-A262-1F01-52486FD0D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04" y="1739311"/>
            <a:ext cx="5407002" cy="3379377"/>
          </a:xfrm>
          <a:prstGeom prst="rect">
            <a:avLst/>
          </a:prstGeom>
        </p:spPr>
      </p:pic>
    </p:spTree>
    <p:extLst>
      <p:ext uri="{BB962C8B-B14F-4D97-AF65-F5344CB8AC3E}">
        <p14:creationId xmlns:p14="http://schemas.microsoft.com/office/powerpoint/2010/main" val="422721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5CF6-AF74-B8D3-B4AC-27CA9A0FB73F}"/>
              </a:ext>
            </a:extLst>
          </p:cNvPr>
          <p:cNvSpPr>
            <a:spLocks noGrp="1"/>
          </p:cNvSpPr>
          <p:nvPr>
            <p:ph type="title"/>
          </p:nvPr>
        </p:nvSpPr>
        <p:spPr>
          <a:xfrm>
            <a:off x="8079978" y="-1"/>
            <a:ext cx="3369234" cy="591856"/>
          </a:xfrm>
        </p:spPr>
        <p:txBody>
          <a:bodyPr anchor="b">
            <a:normAutofit/>
          </a:bodyPr>
          <a:lstStyle/>
          <a:p>
            <a:r>
              <a:rPr lang="en-US" sz="3200" dirty="0"/>
              <a:t>Summary</a:t>
            </a:r>
            <a:endParaRPr lang="en-KE" sz="3200" dirty="0"/>
          </a:p>
        </p:txBody>
      </p:sp>
      <p:pic>
        <p:nvPicPr>
          <p:cNvPr id="5" name="Picture 4" descr="Tall office building looking up">
            <a:extLst>
              <a:ext uri="{FF2B5EF4-FFF2-40B4-BE49-F238E27FC236}">
                <a16:creationId xmlns:a16="http://schemas.microsoft.com/office/drawing/2014/main" id="{F638284B-DE50-0553-1333-DE5C4D0D99A3}"/>
              </a:ext>
            </a:extLst>
          </p:cNvPr>
          <p:cNvPicPr>
            <a:picLocks noChangeAspect="1"/>
          </p:cNvPicPr>
          <p:nvPr/>
        </p:nvPicPr>
        <p:blipFill rotWithShape="1">
          <a:blip r:embed="rId2"/>
          <a:srcRect l="16241" r="12367" b="-1"/>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10FB2069-D54A-B6D2-E16D-63026DE23B0A}"/>
              </a:ext>
            </a:extLst>
          </p:cNvPr>
          <p:cNvSpPr>
            <a:spLocks noGrp="1"/>
          </p:cNvSpPr>
          <p:nvPr>
            <p:ph idx="1"/>
          </p:nvPr>
        </p:nvSpPr>
        <p:spPr>
          <a:xfrm>
            <a:off x="8079978" y="851338"/>
            <a:ext cx="3369234" cy="5129970"/>
          </a:xfrm>
        </p:spPr>
        <p:txBody>
          <a:bodyPr anchor="t">
            <a:normAutofit/>
          </a:bodyPr>
          <a:lstStyle/>
          <a:p>
            <a:pPr marL="0" indent="0">
              <a:buNone/>
            </a:pPr>
            <a:r>
              <a:rPr lang="en-US" sz="1700" dirty="0"/>
              <a:t>NB: Most of the summary was done on the EDA.</a:t>
            </a:r>
          </a:p>
          <a:p>
            <a:pPr marL="0" indent="0">
              <a:buNone/>
            </a:pPr>
            <a:r>
              <a:rPr lang="en-US" sz="1700" dirty="0"/>
              <a:t>           Recommendations</a:t>
            </a:r>
          </a:p>
          <a:p>
            <a:r>
              <a:rPr kumimoji="0" lang="en-US" sz="1800" b="0" i="0" u="none" strike="noStrike" cap="none" spc="0" normalizeH="0" baseline="0" noProof="0" dirty="0">
                <a:ln>
                  <a:noFill/>
                </a:ln>
                <a:effectLst/>
                <a:uLnTx/>
                <a:uFillTx/>
              </a:rPr>
              <a:t>New York requires a lot of service providing facilities due to its large market.</a:t>
            </a:r>
          </a:p>
          <a:p>
            <a:r>
              <a:rPr lang="en-US" sz="1800" dirty="0"/>
              <a:t>Cities like Phoenix AZ, Tucson, Nashville and Pittsburgh PA have the lowest number of users hence there should huge advertisements implemented. </a:t>
            </a:r>
          </a:p>
          <a:p>
            <a:r>
              <a:rPr kumimoji="0" lang="en-US" sz="1800" b="0" i="0" u="none" strike="noStrike" cap="none" spc="0" normalizeH="0" baseline="0" noProof="0" dirty="0">
                <a:ln>
                  <a:noFill/>
                </a:ln>
                <a:effectLst/>
                <a:uLnTx/>
                <a:uFillTx/>
              </a:rPr>
              <a:t>There should be product sensitization among the aged.</a:t>
            </a:r>
          </a:p>
          <a:p>
            <a:r>
              <a:rPr lang="en-US" sz="1800" dirty="0"/>
              <a:t>Provision of gadgets for money transfer through card.</a:t>
            </a:r>
          </a:p>
          <a:p>
            <a:r>
              <a:rPr lang="en-US" sz="1800" dirty="0"/>
              <a:t>Continuation of price stability.</a:t>
            </a:r>
          </a:p>
          <a:p>
            <a:endParaRPr lang="en-KE" sz="1700" dirty="0"/>
          </a:p>
        </p:txBody>
      </p:sp>
    </p:spTree>
    <p:extLst>
      <p:ext uri="{BB962C8B-B14F-4D97-AF65-F5344CB8AC3E}">
        <p14:creationId xmlns:p14="http://schemas.microsoft.com/office/powerpoint/2010/main" val="355822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sz="4000" b="1" dirty="0">
                <a:solidFill>
                  <a:srgbClr val="FF6600"/>
                </a:solidFill>
              </a:rPr>
              <a:t>kiturmark@gmail.com</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852E-532A-88C0-6F25-30681BAB240D}"/>
              </a:ext>
            </a:extLst>
          </p:cNvPr>
          <p:cNvSpPr>
            <a:spLocks noGrp="1"/>
          </p:cNvSpPr>
          <p:nvPr>
            <p:ph type="title"/>
          </p:nvPr>
        </p:nvSpPr>
        <p:spPr>
          <a:xfrm>
            <a:off x="7839478" y="249687"/>
            <a:ext cx="3369234" cy="1254009"/>
          </a:xfrm>
        </p:spPr>
        <p:txBody>
          <a:bodyPr anchor="b">
            <a:normAutofit/>
          </a:bodyPr>
          <a:lstStyle/>
          <a:p>
            <a:pPr algn="ctr"/>
            <a:r>
              <a:rPr lang="en-US" sz="3200" dirty="0"/>
              <a:t>Executive Summary</a:t>
            </a:r>
            <a:endParaRPr lang="en-KE" sz="3200" dirty="0"/>
          </a:p>
        </p:txBody>
      </p:sp>
      <p:pic>
        <p:nvPicPr>
          <p:cNvPr id="5" name="Picture 4" descr="Graph on document with pen">
            <a:extLst>
              <a:ext uri="{FF2B5EF4-FFF2-40B4-BE49-F238E27FC236}">
                <a16:creationId xmlns:a16="http://schemas.microsoft.com/office/drawing/2014/main" id="{576D8AC0-F648-8C27-4148-11DFF40D2810}"/>
              </a:ext>
            </a:extLst>
          </p:cNvPr>
          <p:cNvPicPr>
            <a:picLocks noChangeAspect="1"/>
          </p:cNvPicPr>
          <p:nvPr/>
        </p:nvPicPr>
        <p:blipFill rotWithShape="1">
          <a:blip r:embed="rId2"/>
          <a:srcRect l="20896" r="7173" b="-1"/>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39FA7758-EB30-19D0-72FF-1BB357FDF5DD}"/>
              </a:ext>
            </a:extLst>
          </p:cNvPr>
          <p:cNvSpPr>
            <a:spLocks noGrp="1"/>
          </p:cNvSpPr>
          <p:nvPr>
            <p:ph idx="1"/>
          </p:nvPr>
        </p:nvSpPr>
        <p:spPr>
          <a:xfrm>
            <a:off x="7598979" y="1503695"/>
            <a:ext cx="4593021" cy="4889221"/>
          </a:xfrm>
        </p:spPr>
        <p:txBody>
          <a:bodyPr anchor="t">
            <a:normAutofit lnSpcReduction="10000"/>
          </a:bodyPr>
          <a:lstStyle/>
          <a:p>
            <a:r>
              <a:rPr lang="en-US" sz="2000" dirty="0"/>
              <a:t>Problem Statement</a:t>
            </a:r>
          </a:p>
          <a:p>
            <a:pPr marL="0" indent="0">
              <a:buNone/>
            </a:pPr>
            <a:r>
              <a:rPr lang="en-US" sz="1600" dirty="0"/>
              <a:t>Under the strategy, Go to Market (G2M), company XYZ has identified Cab Industry as its target. This is due to the tremendous growth of Cab Industry over the past few years. However, XYZ want to have a clear understanding of the market flow before investing. </a:t>
            </a:r>
          </a:p>
          <a:p>
            <a:pPr marL="0" indent="0">
              <a:buNone/>
            </a:pPr>
            <a:endParaRPr lang="en-US" sz="1000" dirty="0"/>
          </a:p>
          <a:p>
            <a:r>
              <a:rPr lang="en-US" sz="2000" dirty="0"/>
              <a:t>Approach</a:t>
            </a:r>
          </a:p>
          <a:p>
            <a:pPr marL="0" indent="0">
              <a:buNone/>
            </a:pPr>
            <a:r>
              <a:rPr lang="en-US" sz="1600" dirty="0"/>
              <a:t>To have insights, XYZ provided 4 data sets for analysis.</a:t>
            </a:r>
          </a:p>
          <a:p>
            <a:pPr>
              <a:buFont typeface="Wingdings" panose="05000000000000000000" pitchFamily="2" charset="2"/>
              <a:buChar char="§"/>
            </a:pPr>
            <a:r>
              <a:rPr lang="en-US" sz="1600" dirty="0"/>
              <a:t>Cab_data.csv</a:t>
            </a:r>
          </a:p>
          <a:p>
            <a:pPr>
              <a:buFont typeface="Wingdings" panose="05000000000000000000" pitchFamily="2" charset="2"/>
              <a:buChar char="§"/>
            </a:pPr>
            <a:r>
              <a:rPr lang="en-US" sz="1600" dirty="0"/>
              <a:t>Customer_ID.csv</a:t>
            </a:r>
          </a:p>
          <a:p>
            <a:pPr>
              <a:buFont typeface="Wingdings" panose="05000000000000000000" pitchFamily="2" charset="2"/>
              <a:buChar char="§"/>
            </a:pPr>
            <a:r>
              <a:rPr lang="en-US" sz="1600" dirty="0"/>
              <a:t>Transaction_ID.csv</a:t>
            </a:r>
          </a:p>
          <a:p>
            <a:pPr>
              <a:buFont typeface="Wingdings" panose="05000000000000000000" pitchFamily="2" charset="2"/>
              <a:buChar char="§"/>
            </a:pPr>
            <a:r>
              <a:rPr lang="en-US" sz="1600" dirty="0"/>
              <a:t>City.csv</a:t>
            </a:r>
          </a:p>
          <a:p>
            <a:pPr marL="0" indent="0">
              <a:buNone/>
            </a:pPr>
            <a:r>
              <a:rPr lang="en-US" sz="1600" dirty="0"/>
              <a:t> This was achieved using Jupyter Notebook, which uses python libraries</a:t>
            </a:r>
          </a:p>
          <a:p>
            <a:pPr marL="0" indent="0">
              <a:buNone/>
            </a:pPr>
            <a:endParaRPr lang="en-US" sz="1000" dirty="0"/>
          </a:p>
          <a:p>
            <a:pPr marL="0" indent="0">
              <a:buNone/>
            </a:pPr>
            <a:endParaRPr lang="en-US" sz="1000" dirty="0"/>
          </a:p>
          <a:p>
            <a:pPr marL="0" indent="0">
              <a:buNone/>
            </a:pPr>
            <a:endParaRPr lang="en-KE" sz="1000" dirty="0"/>
          </a:p>
        </p:txBody>
      </p:sp>
    </p:spTree>
    <p:extLst>
      <p:ext uri="{BB962C8B-B14F-4D97-AF65-F5344CB8AC3E}">
        <p14:creationId xmlns:p14="http://schemas.microsoft.com/office/powerpoint/2010/main" val="1024752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A6BB9031-ACAC-3FC7-442D-FDBDD4B1601C}"/>
              </a:ext>
            </a:extLst>
          </p:cNvPr>
          <p:cNvSpPr txBox="1">
            <a:spLocks/>
          </p:cNvSpPr>
          <p:nvPr/>
        </p:nvSpPr>
        <p:spPr>
          <a:xfrm>
            <a:off x="6412091" y="501651"/>
            <a:ext cx="4395340" cy="171625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242888"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4400" b="0" i="0" u="none" strike="noStrike" cap="none" spc="0" normalizeH="0" baseline="0" noProof="0" dirty="0">
                <a:ln>
                  <a:noFill/>
                </a:ln>
                <a:solidFill>
                  <a:schemeClr val="tx1">
                    <a:alpha val="80000"/>
                  </a:schemeClr>
                </a:solidFill>
                <a:effectLst/>
                <a:uLnTx/>
                <a:uFillTx/>
              </a:rPr>
              <a:t>Is investing in New York a catch?</a:t>
            </a:r>
          </a:p>
        </p:txBody>
      </p:sp>
      <p:sp>
        <p:nvSpPr>
          <p:cNvPr id="32" name="Rectangle 2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0">
            <a:extLst>
              <a:ext uri="{FF2B5EF4-FFF2-40B4-BE49-F238E27FC236}">
                <a16:creationId xmlns:a16="http://schemas.microsoft.com/office/drawing/2014/main" id="{99623A7D-892B-E905-54B3-10E3083F5B64}"/>
              </a:ext>
            </a:extLst>
          </p:cNvPr>
          <p:cNvSpPr>
            <a:spLocks/>
          </p:cNvSpPr>
          <p:nvPr/>
        </p:nvSpPr>
        <p:spPr>
          <a:xfrm>
            <a:off x="6392583" y="2645922"/>
            <a:ext cx="4434721" cy="3710427"/>
          </a:xfrm>
          <a:prstGeom prst="rect">
            <a:avLst/>
          </a:prstGeom>
        </p:spPr>
        <p:txBody>
          <a:bodyPr vert="horz" lIns="91440" tIns="45720" rIns="91440" bIns="45720" rtlCol="0" anchor="t">
            <a:normAutofit/>
          </a:bodyPr>
          <a:lstStyle/>
          <a:p>
            <a:pPr marL="242888"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From the graph we can conclude that New York city has the highest population. This means NY has the largest possible  market. </a:t>
            </a: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8">
            <a:extLst>
              <a:ext uri="{FF2B5EF4-FFF2-40B4-BE49-F238E27FC236}">
                <a16:creationId xmlns:a16="http://schemas.microsoft.com/office/drawing/2014/main" id="{9F07F117-268F-4AAB-269F-DEFE89101FF1}"/>
              </a:ext>
            </a:extLst>
          </p:cNvPr>
          <p:cNvGraphicFramePr>
            <a:graphicFrameLocks/>
          </p:cNvGraphicFramePr>
          <p:nvPr>
            <p:extLst>
              <p:ext uri="{D42A27DB-BD31-4B8C-83A1-F6EECF244321}">
                <p14:modId xmlns:p14="http://schemas.microsoft.com/office/powerpoint/2010/main" val="2228457385"/>
              </p:ext>
            </p:extLst>
          </p:nvPr>
        </p:nvGraphicFramePr>
        <p:xfrm>
          <a:off x="279143" y="299509"/>
          <a:ext cx="5221625" cy="62589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876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9" name="Rectangle 1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817976C-27BF-86D9-2ECF-32D601981232}"/>
              </a:ext>
            </a:extLst>
          </p:cNvPr>
          <p:cNvSpPr txBox="1">
            <a:spLocks/>
          </p:cNvSpPr>
          <p:nvPr/>
        </p:nvSpPr>
        <p:spPr>
          <a:xfrm>
            <a:off x="755484" y="739835"/>
            <a:ext cx="3702580" cy="16162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kern="1200">
                <a:solidFill>
                  <a:srgbClr val="FFFFFF"/>
                </a:solidFill>
                <a:latin typeface="+mj-lt"/>
                <a:ea typeface="+mj-ea"/>
                <a:cs typeface="+mj-cs"/>
              </a:rPr>
              <a:t>Relationship between users and cities</a:t>
            </a:r>
          </a:p>
        </p:txBody>
      </p:sp>
      <p:sp>
        <p:nvSpPr>
          <p:cNvPr id="3" name="Text Placeholder 3">
            <a:extLst>
              <a:ext uri="{FF2B5EF4-FFF2-40B4-BE49-F238E27FC236}">
                <a16:creationId xmlns:a16="http://schemas.microsoft.com/office/drawing/2014/main" id="{DF80A474-8166-696E-C364-13CFA156668A}"/>
              </a:ext>
            </a:extLst>
          </p:cNvPr>
          <p:cNvSpPr>
            <a:spLocks/>
          </p:cNvSpPr>
          <p:nvPr/>
        </p:nvSpPr>
        <p:spPr>
          <a:xfrm>
            <a:off x="755484" y="2459116"/>
            <a:ext cx="3702579" cy="3524823"/>
          </a:xfrm>
          <a:prstGeom prst="rect">
            <a:avLst/>
          </a:prstGeom>
        </p:spPr>
        <p:txBody>
          <a:bodyPr vert="horz" lIns="91440" tIns="45720" rIns="91440" bIns="45720" rtlCol="0">
            <a:normAutofit/>
          </a:bodyPr>
          <a:lstStyle/>
          <a:p>
            <a:pPr marL="262890" indent="-228600">
              <a:lnSpc>
                <a:spcPct val="90000"/>
              </a:lnSpc>
              <a:spcAft>
                <a:spcPts val="600"/>
              </a:spcAft>
              <a:buFont typeface="Arial" panose="020B0604020202020204" pitchFamily="34" charset="0"/>
              <a:buChar char="•"/>
            </a:pPr>
            <a:r>
              <a:rPr lang="en-US" sz="1900" dirty="0">
                <a:solidFill>
                  <a:srgbClr val="FFFFFF"/>
                </a:solidFill>
              </a:rPr>
              <a:t>From the graph we can conclude that New York, San Francisco and Washington DC have the most users.</a:t>
            </a:r>
          </a:p>
          <a:p>
            <a:pPr marL="262890" indent="-228600">
              <a:lnSpc>
                <a:spcPct val="90000"/>
              </a:lnSpc>
              <a:spcAft>
                <a:spcPts val="600"/>
              </a:spcAft>
              <a:buFont typeface="Arial" panose="020B0604020202020204" pitchFamily="34" charset="0"/>
              <a:buChar char="•"/>
            </a:pPr>
            <a:r>
              <a:rPr lang="en-US" sz="1900" dirty="0">
                <a:solidFill>
                  <a:srgbClr val="FFFFFF"/>
                </a:solidFill>
              </a:rPr>
              <a:t>These cities require more facilities to counter large number of users.</a:t>
            </a:r>
          </a:p>
        </p:txBody>
      </p:sp>
      <p:graphicFrame>
        <p:nvGraphicFramePr>
          <p:cNvPr id="4" name="Content Placeholder 4">
            <a:extLst>
              <a:ext uri="{FF2B5EF4-FFF2-40B4-BE49-F238E27FC236}">
                <a16:creationId xmlns:a16="http://schemas.microsoft.com/office/drawing/2014/main" id="{F2B47113-9E54-6F59-2748-A7F3C112F27E}"/>
              </a:ext>
            </a:extLst>
          </p:cNvPr>
          <p:cNvGraphicFramePr>
            <a:graphicFrameLocks/>
          </p:cNvGraphicFramePr>
          <p:nvPr>
            <p:extLst>
              <p:ext uri="{D42A27DB-BD31-4B8C-83A1-F6EECF244321}">
                <p14:modId xmlns:p14="http://schemas.microsoft.com/office/powerpoint/2010/main" val="630497314"/>
              </p:ext>
            </p:extLst>
          </p:nvPr>
        </p:nvGraphicFramePr>
        <p:xfrm>
          <a:off x="6005304" y="787114"/>
          <a:ext cx="5407002" cy="5283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402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25D0C1-3171-7DC4-0FEA-EBCB22F929C1}"/>
              </a:ext>
            </a:extLst>
          </p:cNvPr>
          <p:cNvSpPr>
            <a:spLocks noGrp="1"/>
          </p:cNvSpPr>
          <p:nvPr>
            <p:ph type="title"/>
          </p:nvPr>
        </p:nvSpPr>
        <p:spPr>
          <a:xfrm>
            <a:off x="6412091" y="501651"/>
            <a:ext cx="4395340" cy="1716255"/>
          </a:xfrm>
        </p:spPr>
        <p:txBody>
          <a:bodyPr vert="horz" lIns="91440" tIns="45720" rIns="91440" bIns="45720" rtlCol="0" anchor="b">
            <a:normAutofit/>
          </a:bodyPr>
          <a:lstStyle/>
          <a:p>
            <a:r>
              <a:rPr lang="en-US" sz="5600" kern="1200">
                <a:solidFill>
                  <a:schemeClr val="tx1"/>
                </a:solidFill>
                <a:latin typeface="+mj-lt"/>
                <a:ea typeface="+mj-ea"/>
                <a:cs typeface="+mj-cs"/>
              </a:rPr>
              <a:t>Which age has most users?</a:t>
            </a:r>
          </a:p>
        </p:txBody>
      </p:sp>
      <p:sp>
        <p:nvSpPr>
          <p:cNvPr id="35" name="Rectangle 3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of age distribution&#10;&#10;Description automatically generated">
            <a:extLst>
              <a:ext uri="{FF2B5EF4-FFF2-40B4-BE49-F238E27FC236}">
                <a16:creationId xmlns:a16="http://schemas.microsoft.com/office/drawing/2014/main" id="{599120BC-B9D7-6145-68D1-AC3DFFAC5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43" y="1483945"/>
            <a:ext cx="5221625" cy="3890110"/>
          </a:xfrm>
          <a:prstGeom prst="rect">
            <a:avLst/>
          </a:prstGeom>
        </p:spPr>
      </p:pic>
      <p:sp>
        <p:nvSpPr>
          <p:cNvPr id="6" name="Text Placeholder 5">
            <a:extLst>
              <a:ext uri="{FF2B5EF4-FFF2-40B4-BE49-F238E27FC236}">
                <a16:creationId xmlns:a16="http://schemas.microsoft.com/office/drawing/2014/main" id="{B5A79C53-E282-E18B-9BBC-5E86B949A086}"/>
              </a:ext>
            </a:extLst>
          </p:cNvPr>
          <p:cNvSpPr>
            <a:spLocks noGrp="1"/>
          </p:cNvSpPr>
          <p:nvPr>
            <p:ph type="body" sz="half" idx="2"/>
          </p:nvPr>
        </p:nvSpPr>
        <p:spPr>
          <a:xfrm>
            <a:off x="6392583" y="2645922"/>
            <a:ext cx="4434721" cy="3710427"/>
          </a:xfrm>
        </p:spPr>
        <p:txBody>
          <a:bodyPr vert="horz" lIns="91440" tIns="45720" rIns="91440" bIns="45720" rtlCol="0" anchor="t">
            <a:normAutofit/>
          </a:bodyPr>
          <a:lstStyle/>
          <a:p>
            <a:pPr indent="-228600">
              <a:buFont typeface="Arial" panose="020B0604020202020204" pitchFamily="34" charset="0"/>
              <a:buChar char="•"/>
            </a:pPr>
            <a:r>
              <a:rPr lang="en-US" sz="2000" dirty="0">
                <a:solidFill>
                  <a:schemeClr val="tx1">
                    <a:alpha val="80000"/>
                  </a:schemeClr>
                </a:solidFill>
              </a:rPr>
              <a:t>Most users are between the age of 17-32.</a:t>
            </a:r>
          </a:p>
          <a:p>
            <a:pPr indent="-228600">
              <a:buFont typeface="Arial" panose="020B0604020202020204" pitchFamily="34" charset="0"/>
              <a:buChar char="•"/>
            </a:pPr>
            <a:r>
              <a:rPr lang="en-US" sz="2000" dirty="0">
                <a:solidFill>
                  <a:schemeClr val="tx1">
                    <a:alpha val="80000"/>
                  </a:schemeClr>
                </a:solidFill>
              </a:rPr>
              <a:t>This means more sensitization should be done among the aged.</a:t>
            </a:r>
          </a:p>
          <a:p>
            <a:endParaRPr lang="en-US" sz="2000" dirty="0">
              <a:solidFill>
                <a:schemeClr val="tx1">
                  <a:alpha val="80000"/>
                </a:schemeClr>
              </a:solidFill>
            </a:endParaRPr>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6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3B337C2F-F4B9-764C-45E5-86A1306E17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6" y="5338644"/>
            <a:ext cx="12202176" cy="1519355"/>
            <a:chOff x="-10176" y="5338644"/>
            <a:chExt cx="12202176" cy="1519355"/>
          </a:xfrm>
        </p:grpSpPr>
        <p:sp>
          <p:nvSpPr>
            <p:cNvPr id="41" name="Rectangle 40">
              <a:extLst>
                <a:ext uri="{FF2B5EF4-FFF2-40B4-BE49-F238E27FC236}">
                  <a16:creationId xmlns:a16="http://schemas.microsoft.com/office/drawing/2014/main" id="{DE1E11FF-4A87-A65F-DAEC-E20057A3F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5331238" y="-2767"/>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719AAC3-64F6-CEDF-0B56-5C0C6BD3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8906919" y="3566802"/>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A0DE637-E8FB-63A7-A5E2-E28DBE1A4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3921534" y="1406934"/>
              <a:ext cx="1519355" cy="9382775"/>
            </a:xfrm>
            <a:prstGeom prst="rect">
              <a:avLst/>
            </a:prstGeom>
            <a:gradFill>
              <a:gsLst>
                <a:gs pos="29000">
                  <a:schemeClr val="accent5">
                    <a:lumMod val="60000"/>
                    <a:lumOff val="40000"/>
                    <a:alpha val="0"/>
                  </a:schemeClr>
                </a:gs>
                <a:gs pos="100000">
                  <a:schemeClr val="accent5">
                    <a:lumMod val="7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6">
            <a:extLst>
              <a:ext uri="{FF2B5EF4-FFF2-40B4-BE49-F238E27FC236}">
                <a16:creationId xmlns:a16="http://schemas.microsoft.com/office/drawing/2014/main" id="{12EE20D7-F41C-21B6-391A-BE4C5A188F42}"/>
              </a:ext>
            </a:extLst>
          </p:cNvPr>
          <p:cNvSpPr>
            <a:spLocks noGrp="1"/>
          </p:cNvSpPr>
          <p:nvPr>
            <p:ph type="title"/>
          </p:nvPr>
        </p:nvSpPr>
        <p:spPr>
          <a:xfrm>
            <a:off x="838200" y="5595614"/>
            <a:ext cx="6850488" cy="913975"/>
          </a:xfrm>
        </p:spPr>
        <p:txBody>
          <a:bodyPr vert="horz" lIns="91440" tIns="45720" rIns="91440" bIns="45720" rtlCol="0" anchor="ctr">
            <a:normAutofit/>
          </a:bodyPr>
          <a:lstStyle/>
          <a:p>
            <a:r>
              <a:rPr lang="en-US" sz="3200">
                <a:solidFill>
                  <a:srgbClr val="FFFFFF"/>
                </a:solidFill>
              </a:rPr>
              <a:t>Why the aged have the least market?</a:t>
            </a:r>
          </a:p>
        </p:txBody>
      </p:sp>
      <p:sp>
        <p:nvSpPr>
          <p:cNvPr id="34" name="Content Placeholder 16">
            <a:extLst>
              <a:ext uri="{FF2B5EF4-FFF2-40B4-BE49-F238E27FC236}">
                <a16:creationId xmlns:a16="http://schemas.microsoft.com/office/drawing/2014/main" id="{9560173F-DEF6-EFE3-3D52-AEBE6D2EAEF8}"/>
              </a:ext>
            </a:extLst>
          </p:cNvPr>
          <p:cNvSpPr>
            <a:spLocks noGrp="1"/>
          </p:cNvSpPr>
          <p:nvPr>
            <p:ph sz="half" idx="1"/>
          </p:nvPr>
        </p:nvSpPr>
        <p:spPr>
          <a:xfrm>
            <a:off x="7688688" y="5586418"/>
            <a:ext cx="3627014" cy="934080"/>
          </a:xfrm>
        </p:spPr>
        <p:txBody>
          <a:bodyPr vert="horz" lIns="91440" tIns="45720" rIns="91440" bIns="45720" rtlCol="0" anchor="ctr">
            <a:normAutofit/>
          </a:bodyPr>
          <a:lstStyle/>
          <a:p>
            <a:pPr marL="0" indent="0" algn="r">
              <a:buNone/>
            </a:pPr>
            <a:r>
              <a:rPr lang="en-US" sz="1800" dirty="0">
                <a:solidFill>
                  <a:srgbClr val="FFFFFF"/>
                </a:solidFill>
              </a:rPr>
              <a:t>The aged earn less income hence there should be an incentive made for it to be affordable to them.</a:t>
            </a:r>
          </a:p>
        </p:txBody>
      </p:sp>
      <p:pic>
        <p:nvPicPr>
          <p:cNvPr id="11" name="Content Placeholder 10" descr="A graph with numbers and a number of age">
            <a:extLst>
              <a:ext uri="{FF2B5EF4-FFF2-40B4-BE49-F238E27FC236}">
                <a16:creationId xmlns:a16="http://schemas.microsoft.com/office/drawing/2014/main" id="{EEB9106A-269F-1F69-0B6D-B6A84FBBC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91" y="876300"/>
            <a:ext cx="4924032" cy="3668404"/>
          </a:xfrm>
          <a:prstGeom prst="rect">
            <a:avLst/>
          </a:prstGeom>
        </p:spPr>
      </p:pic>
      <p:pic>
        <p:nvPicPr>
          <p:cNvPr id="13" name="Content Placeholder 12" descr="A graph of age vs income&#10;&#10;Description automatically generated">
            <a:extLst>
              <a:ext uri="{FF2B5EF4-FFF2-40B4-BE49-F238E27FC236}">
                <a16:creationId xmlns:a16="http://schemas.microsoft.com/office/drawing/2014/main" id="{DB96185C-1FD0-0D55-43E4-889BF06560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4184" y="876300"/>
            <a:ext cx="4748742" cy="3668404"/>
          </a:xfrm>
          <a:prstGeom prst="rect">
            <a:avLst/>
          </a:prstGeom>
        </p:spPr>
      </p:pic>
    </p:spTree>
    <p:extLst>
      <p:ext uri="{BB962C8B-B14F-4D97-AF65-F5344CB8AC3E}">
        <p14:creationId xmlns:p14="http://schemas.microsoft.com/office/powerpoint/2010/main" val="4204245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B337C2F-F4B9-764C-45E5-86A1306E17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6" y="5338644"/>
            <a:ext cx="12202176" cy="1519355"/>
            <a:chOff x="-10176" y="5338644"/>
            <a:chExt cx="12202176" cy="1519355"/>
          </a:xfrm>
        </p:grpSpPr>
        <p:sp>
          <p:nvSpPr>
            <p:cNvPr id="14" name="Rectangle 13">
              <a:extLst>
                <a:ext uri="{FF2B5EF4-FFF2-40B4-BE49-F238E27FC236}">
                  <a16:creationId xmlns:a16="http://schemas.microsoft.com/office/drawing/2014/main" id="{DE1E11FF-4A87-A65F-DAEC-E20057A3F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5331238" y="-2767"/>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19AAC3-64F6-CEDF-0B56-5C0C6BD3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8906919" y="3566802"/>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A0DE637-E8FB-63A7-A5E2-E28DBE1A4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3921534" y="1406934"/>
              <a:ext cx="1519355" cy="9382775"/>
            </a:xfrm>
            <a:prstGeom prst="rect">
              <a:avLst/>
            </a:prstGeom>
            <a:gradFill>
              <a:gsLst>
                <a:gs pos="29000">
                  <a:schemeClr val="accent5">
                    <a:lumMod val="60000"/>
                    <a:lumOff val="40000"/>
                    <a:alpha val="0"/>
                  </a:schemeClr>
                </a:gs>
                <a:gs pos="100000">
                  <a:schemeClr val="accent5">
                    <a:lumMod val="7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2048CC8-F801-F259-C348-39DF109C7C09}"/>
              </a:ext>
            </a:extLst>
          </p:cNvPr>
          <p:cNvSpPr>
            <a:spLocks noGrp="1"/>
          </p:cNvSpPr>
          <p:nvPr>
            <p:ph type="title"/>
          </p:nvPr>
        </p:nvSpPr>
        <p:spPr>
          <a:xfrm>
            <a:off x="838200" y="5595614"/>
            <a:ext cx="6850488" cy="913975"/>
          </a:xfrm>
        </p:spPr>
        <p:txBody>
          <a:bodyPr vert="horz" lIns="91440" tIns="45720" rIns="91440" bIns="45720" rtlCol="0" anchor="ctr">
            <a:normAutofit/>
          </a:bodyPr>
          <a:lstStyle/>
          <a:p>
            <a:r>
              <a:rPr lang="en-US" sz="3200" dirty="0">
                <a:solidFill>
                  <a:srgbClr val="FFFFFF"/>
                </a:solidFill>
              </a:rPr>
              <a:t>Who earns more?</a:t>
            </a:r>
          </a:p>
        </p:txBody>
      </p:sp>
      <p:pic>
        <p:nvPicPr>
          <p:cNvPr id="8" name="Content Placeholder 7" descr="A graph of a number of people&#10;&#10;Description automatically generated">
            <a:extLst>
              <a:ext uri="{FF2B5EF4-FFF2-40B4-BE49-F238E27FC236}">
                <a16:creationId xmlns:a16="http://schemas.microsoft.com/office/drawing/2014/main" id="{C35CFA4E-8994-6833-1145-C39582B5E6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4899" y="876300"/>
            <a:ext cx="4673125" cy="3668404"/>
          </a:xfrm>
          <a:prstGeom prst="rect">
            <a:avLst/>
          </a:prstGeom>
        </p:spPr>
      </p:pic>
      <p:pic>
        <p:nvPicPr>
          <p:cNvPr id="6" name="Content Placeholder 5" descr="A graph of a distribution of men monthly income&#10;&#10;Description automatically generated">
            <a:extLst>
              <a:ext uri="{FF2B5EF4-FFF2-40B4-BE49-F238E27FC236}">
                <a16:creationId xmlns:a16="http://schemas.microsoft.com/office/drawing/2014/main" id="{06E0D7F7-3410-DDA4-4DA1-8C64B3A66BE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234184" y="876300"/>
            <a:ext cx="3715234" cy="3668404"/>
          </a:xfrm>
          <a:prstGeom prst="rect">
            <a:avLst/>
          </a:prstGeom>
        </p:spPr>
      </p:pic>
    </p:spTree>
    <p:extLst>
      <p:ext uri="{BB962C8B-B14F-4D97-AF65-F5344CB8AC3E}">
        <p14:creationId xmlns:p14="http://schemas.microsoft.com/office/powerpoint/2010/main" val="107543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3" name="Rectangle 12">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A401180-6BD1-F0ED-A07B-87D7E3656AC4}"/>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Approach</a:t>
            </a:r>
            <a:endParaRPr lang="en-KE" sz="3200">
              <a:solidFill>
                <a:srgbClr val="FFFFFF"/>
              </a:solidFill>
            </a:endParaRPr>
          </a:p>
        </p:txBody>
      </p:sp>
      <p:sp>
        <p:nvSpPr>
          <p:cNvPr id="9" name="Content Placeholder 8">
            <a:extLst>
              <a:ext uri="{FF2B5EF4-FFF2-40B4-BE49-F238E27FC236}">
                <a16:creationId xmlns:a16="http://schemas.microsoft.com/office/drawing/2014/main" id="{48E6F4B9-1706-D169-4B20-C689EC0A5640}"/>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Most people prefer cashless transfer, hence there should be a budget for gadgets provision.</a:t>
            </a:r>
          </a:p>
          <a:p>
            <a:r>
              <a:rPr lang="en-US" sz="2000" dirty="0">
                <a:solidFill>
                  <a:srgbClr val="FFFFFF"/>
                </a:solidFill>
              </a:rPr>
              <a:t>However, drivers should be provided with cash for change.</a:t>
            </a:r>
          </a:p>
        </p:txBody>
      </p:sp>
      <p:pic>
        <p:nvPicPr>
          <p:cNvPr id="5" name="Content Placeholder 4" descr="A green bar graph with white text&#10;&#10;Description automatically generated">
            <a:extLst>
              <a:ext uri="{FF2B5EF4-FFF2-40B4-BE49-F238E27FC236}">
                <a16:creationId xmlns:a16="http://schemas.microsoft.com/office/drawing/2014/main" id="{9777BA45-0FBB-09C6-057E-6E024E985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304" y="1205370"/>
            <a:ext cx="5407002" cy="4447259"/>
          </a:xfrm>
          <a:prstGeom prst="rect">
            <a:avLst/>
          </a:prstGeom>
        </p:spPr>
      </p:pic>
    </p:spTree>
    <p:extLst>
      <p:ext uri="{BB962C8B-B14F-4D97-AF65-F5344CB8AC3E}">
        <p14:creationId xmlns:p14="http://schemas.microsoft.com/office/powerpoint/2010/main" val="212037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ED1750-7D19-0429-53C2-28B15D907942}"/>
              </a:ext>
            </a:extLst>
          </p:cNvPr>
          <p:cNvSpPr>
            <a:spLocks noGrp="1"/>
          </p:cNvSpPr>
          <p:nvPr>
            <p:ph type="title"/>
          </p:nvPr>
        </p:nvSpPr>
        <p:spPr>
          <a:xfrm>
            <a:off x="6657715" y="467271"/>
            <a:ext cx="4195674" cy="2052522"/>
          </a:xfrm>
        </p:spPr>
        <p:txBody>
          <a:bodyPr anchor="b">
            <a:normAutofit/>
          </a:bodyPr>
          <a:lstStyle/>
          <a:p>
            <a:r>
              <a:rPr lang="en-US" sz="5600"/>
              <a:t>Correlation</a:t>
            </a:r>
            <a:endParaRPr lang="en-KE" sz="5600"/>
          </a:p>
        </p:txBody>
      </p:sp>
      <p:sp>
        <p:nvSpPr>
          <p:cNvPr id="29"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graph of different colored squares&#10;&#10;Description automatically generated">
            <a:extLst>
              <a:ext uri="{FF2B5EF4-FFF2-40B4-BE49-F238E27FC236}">
                <a16:creationId xmlns:a16="http://schemas.microsoft.com/office/drawing/2014/main" id="{0CEFD893-4C8A-F69D-EA09-29D85C719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1715756"/>
            <a:ext cx="3952579" cy="3418980"/>
          </a:xfrm>
          <a:prstGeom prst="rect">
            <a:avLst/>
          </a:prstGeom>
        </p:spPr>
      </p:pic>
      <p:sp>
        <p:nvSpPr>
          <p:cNvPr id="9" name="Content Placeholder 8">
            <a:extLst>
              <a:ext uri="{FF2B5EF4-FFF2-40B4-BE49-F238E27FC236}">
                <a16:creationId xmlns:a16="http://schemas.microsoft.com/office/drawing/2014/main" id="{1FF79FD7-F4FA-C11E-25D9-469AC39CD266}"/>
              </a:ext>
            </a:extLst>
          </p:cNvPr>
          <p:cNvSpPr>
            <a:spLocks noGrp="1"/>
          </p:cNvSpPr>
          <p:nvPr>
            <p:ph idx="1"/>
          </p:nvPr>
        </p:nvSpPr>
        <p:spPr>
          <a:xfrm>
            <a:off x="6695359" y="2990818"/>
            <a:ext cx="4158031" cy="2913872"/>
          </a:xfrm>
        </p:spPr>
        <p:txBody>
          <a:bodyPr anchor="t">
            <a:normAutofit/>
          </a:bodyPr>
          <a:lstStyle/>
          <a:p>
            <a:r>
              <a:rPr lang="en-US" sz="2000" dirty="0">
                <a:solidFill>
                  <a:schemeClr val="tx1">
                    <a:alpha val="80000"/>
                  </a:schemeClr>
                </a:solidFill>
              </a:rPr>
              <a:t>1 (brightest) means high correlation whole 0 (darkest) means low correlation.</a:t>
            </a:r>
          </a:p>
          <a:p>
            <a:endParaRPr lang="en-US" sz="2000" dirty="0">
              <a:solidFill>
                <a:schemeClr val="tx1">
                  <a:alpha val="80000"/>
                </a:schemeClr>
              </a:solidFill>
            </a:endParaRPr>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0587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Data Glacier Internship</Template>
  <TotalTime>166</TotalTime>
  <Words>454</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Executive Summary</vt:lpstr>
      <vt:lpstr>PowerPoint Presentation</vt:lpstr>
      <vt:lpstr>PowerPoint Presentation</vt:lpstr>
      <vt:lpstr>Which age has most users?</vt:lpstr>
      <vt:lpstr>Why the aged have the least market?</vt:lpstr>
      <vt:lpstr>Who earns more?</vt:lpstr>
      <vt:lpstr>Approach</vt:lpstr>
      <vt:lpstr>Correlation</vt:lpstr>
      <vt:lpstr>Cost of travel</vt:lpstr>
      <vt:lpstr>Price per city</vt:lpstr>
      <vt:lpstr>PowerPoint Presentation</vt:lpstr>
      <vt:lpstr>PowerPoint Presentation</vt:lpstr>
      <vt:lpstr>Summary</vt:lpstr>
      <vt:lpstr>kiturmark@gmail.com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kimu mark</dc:creator>
  <cp:lastModifiedBy>kimu mark</cp:lastModifiedBy>
  <cp:revision>1</cp:revision>
  <dcterms:created xsi:type="dcterms:W3CDTF">2024-05-14T05:46:00Z</dcterms:created>
  <dcterms:modified xsi:type="dcterms:W3CDTF">2024-05-14T08:32:42Z</dcterms:modified>
</cp:coreProperties>
</file>