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1" r:id="rId5"/>
    <p:sldId id="272" r:id="rId6"/>
    <p:sldId id="273" r:id="rId7"/>
    <p:sldId id="284" r:id="rId8"/>
    <p:sldId id="275" r:id="rId9"/>
    <p:sldId id="276" r:id="rId10"/>
    <p:sldId id="282" r:id="rId11"/>
    <p:sldId id="277" r:id="rId12"/>
    <p:sldId id="279" r:id="rId13"/>
    <p:sldId id="280" r:id="rId14"/>
    <p:sldId id="281" r:id="rId15"/>
    <p:sldId id="283" r:id="rId16"/>
    <p:sldId id="27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2"/>
    <p:restoredTop sz="97182"/>
  </p:normalViewPr>
  <p:slideViewPr>
    <p:cSldViewPr snapToGrid="0">
      <p:cViewPr>
        <p:scale>
          <a:sx n="127" d="100"/>
          <a:sy n="127" d="100"/>
        </p:scale>
        <p:origin x="1208" y="10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6T00:19:25.124"/>
    </inkml:context>
    <inkml:brush xml:id="br0">
      <inkml:brushProperty name="width" value="0.05" units="cm"/>
      <inkml:brushProperty name="height" value="0.05" units="cm"/>
      <inkml:brushProperty name="color" value="#FFFFFF"/>
    </inkml:brush>
  </inkml:definitions>
  <inkml:trace contextRef="#ctx0" brushRef="#br0">276 335 24575,'73'0'0,"0"0"0,-13 0 0,17-2 0,5 0 0,-25 0 0,-9 0 0,-4-3 0,39 5 0,-81 0 0,-10 3 0,-6 0 0,-5-2 0,-5 2 0,-5 1 0,-10-3 0,-2 7 0,1-7 0,-5 3 0,-2-4 0,0 0 0,0 0 0,3 0 0,9 0 0,0 0 0,2 0 0,8 0 0,1 0 0,2 0 0,7 0 0,-3 0 0,3 0 0,5-3 0,-4 2 0,7-4 0,-6 4 0,5-5 0,-2 5 0,4-1 0,-4-2 0,3 4 0,-3-4 0,3 4 0,1-2 0,0 1 0,-1-2 0,1 0 0,0 3 0,-4-3 0,3 0 0,-6 2 0,2-2 0,0 1 0,1 1 0,4-5 0,-1 5 0,6-1 0,5 2 0,3 0 0,2 0 0,1 0 0,5 0 0,0 0 0,8 0 0,0 0 0,2 0 0,13 0 0,-2 4 0,16 1 0,-10 4 0,15 1 0,-15-1 0,16 1 0,-11-1 0,0 0 0,-13 0 0,-6-1 0,-4-1 0,-8-2 0,-2 1 0,-8-5 0,0 2 0,1-3 0,-1 0 0,-2 2 0,1-1 0,-2 2 0,3-3 0,1 2 0,-1-1 0,1 2 0,-1 0 0,1-2 0,-1 1 0,-3 1 0,-5-2 0,-6 2 0,-9-3 0,-2 0 0,-9 0 0,3 0 0,-8 0 0,9 0 0,-9 0 0,8 0 0,-8 0 0,13-3 0,-7 2 0,8-6 0,-1 6 0,2-2 0,4 0 0,-5 2 0,4-5 0,-3 5 0,7-5 0,-2 5 0,2-2 0,-3 0 0,3 2 0,-2-2 0,5 3 0,-5 0 0,6-3 0,-3 3 0,3-3 0,1 3 0,-1 0 0,1 0 0,0 0 0,5 0 0,5 0 0,2 0 0,7 0 0,-2 3 0,3 1 0,4 3 0,-2 1 0,11 0 0,-7-1 0,8-2 0,-4 2 0,-1-6 0,0 5 0,1-5 0,-5 3 0,4-1 0,-8-2 0,3 3 0,-7-4 0,2 0 0,-5 0 0,1 0 0,-2 2 0,-1-1 0,1 2 0,-1-3 0,1 0 0,-1 0 0,-5 0 0,-8 0 0,-4 0 0,-7 0 0,0 0 0,-1 0 0,-5 0 0,1 0 0,0 0 0,3 0 0,-2 0 0,3 0 0,-5 0 0,1 0 0,4 0 0,0 0 0,5 0 0,0 0 0,0 0 0,3 0 0,1 0 0,0 0 0,3 0 0,-3 0 0,4 0 0,-1 0 0,1 0 0,0 0 0,5 0 0,5 0 0,3 0 0,2 0 0,1 0 0,0 0 0,5 0 0,3 0 0,1 0 0,9 0 0,2-8 0,9 3 0,2-8 0,4 8 0,1-3 0,6 7 0,2-8 0,-1 8 0,-1-7 0,-6 6 0,-6-5 0,-5 6 0,-7-3 0,-5 0 0,-7 4 0,-2-4 0,-7 4 0,-1 0 0,1 0 0,-4-3 0,0 0 0,-3-3 0,-5 0 0,-7 3 0,-3 0 0,-12 3 0,2 0 0,-20-5 0,3 4 0,-23-8 0,4 8 0,0-8 0,-3 8 0,10-7 0,-5 7 0,11-7 0,3 3 0,11 0 0,4-2 0,6 6 0,6-6 0,7 7 0,1-6 0,1 5 0,1-2 0,1 0 0,2 2 0,6-1 0,3 2 0,11 0 0,4 0 0,10 0 0,5 0 0,13 0 0,6 0 0,13 0 0,-17 0 0,21 0 0,-21 0 0,17 0 0,19 0 0,-25 0 0,13 0 0,-38 0 0,-7 0 0,-9 0 0,-4 0 0,-5 0 0,-4 0 0,-7 0 0,-8 0 0,-14 0 0,-38 0 0,19 0 0,-41 0 0,39 0 0,-14 0 0,6 0 0,4 0 0,-3 0 0,5 0 0,10 0 0,2 0 0,15 0 0,4 0 0,5 0 0,4 0 0,5 0 0,5 0 0,15 0 0,2 0 0,23 0 0,-7 0 0,28 0 0,-22 0 0,20 4 0,-15 1 0,12 5 0,-7 0 0,-6-5 0,-13 3 0,-10-7 0,-6 5 0,-7-5 0,-1 2 0,-4-3 0,-7-2 0,-4-2 0,-17-7 0,-3-2 0,-4-3 0,-4-1 0,-2 0 0,0 0 0,-6-5 0,7 3 0,3-2 0,7 6 0,6 3 0,7 2 0,1 6 0,7-2 0,3 6 0,3-3 0,6 3 0,-2 0 0,2 0 0,-2 0 0,3 0 0,4 0 0,6 0 0,3 0 0,5 0 0,13 4 0,-9-3 0,17 4 0,-7-1 0,0 1 0,9 0 0,-21 3 0,9-4 0,-19 4 0,3-4 0,-12 2 0,-1-5 0,-4 5 0,-2-3 0,-1 4 0,-12-1 0,-4 1 0,-9 0 0,-6-3 0,-2 4 0,-4-4 0,0 1 0,1-1 0,-1-4 0,4 0 0,-2 0 0,2 0 0,1 0 0,1 0 0,5 0 0,3-6 0,2 1 0,4-5 0,3 3 0,1 0 0,4 1 0,-1-4 0,3 2 0,-2-1 0,6-1 0,-6 2 0,5-5 0,-2 6 0,3-7 0,0 7 0,0-3 0,0 4 0,0-1 0,0 1 0,0 0 0,0-1 0,0 1 0,3 3 0,1 0 0,2 0 0,4-1 0,5 0 0,4-2 0,1 5 0,7-6 0,-7 6 0,8-6 0,-4 6 0,-1-3 0,-4 4 0,4 0 0,-8 0 0,3 0 0,-3 0 0,-1 0 0,-3 0 0,-2 0 0,-2 0 0,-1 0 0,1 0 0,-4 3 0,0 0 0,-3 3 0,-3-2 0,0-2 0,-4 1 0,1-2 0,0 2 0,2-3 0,1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10/4/24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hack4.fi/2020/02/10/machine-readable-and-structured-data/csv/"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740295" cy="3170099"/>
          </a:xfrm>
          <a:prstGeom prst="rect">
            <a:avLst/>
          </a:prstGeom>
          <a:solidFill>
            <a:srgbClr val="3B3B3B"/>
          </a:solidFill>
        </p:spPr>
        <p:txBody>
          <a:bodyPr wrap="none" rtlCol="0">
            <a:spAutoFit/>
          </a:bodyPr>
          <a:lstStyle/>
          <a:p>
            <a:r>
              <a:rPr lang="en-US" sz="6600" dirty="0">
                <a:solidFill>
                  <a:srgbClr val="FF6600"/>
                </a:solidFill>
                <a:latin typeface="Apple Braille" pitchFamily="2" charset="0"/>
                <a:cs typeface="Al Nile" pitchFamily="2" charset="-78"/>
              </a:rPr>
              <a:t>Exploratory Data Analysis</a:t>
            </a:r>
          </a:p>
          <a:p>
            <a:r>
              <a:rPr lang="en-US" sz="4000" dirty="0">
                <a:solidFill>
                  <a:schemeClr val="bg1"/>
                </a:solidFill>
                <a:latin typeface="Apple Braille" pitchFamily="2" charset="0"/>
                <a:cs typeface="Al Nile" pitchFamily="2" charset="-78"/>
              </a:rPr>
              <a:t>G2M Case Study</a:t>
            </a:r>
          </a:p>
          <a:p>
            <a:endParaRPr lang="en-US" sz="4000" dirty="0">
              <a:solidFill>
                <a:schemeClr val="bg1"/>
              </a:solidFill>
              <a:latin typeface="Apple Braille" pitchFamily="2" charset="0"/>
              <a:cs typeface="Al Nile" pitchFamily="2" charset="-78"/>
            </a:endParaRPr>
          </a:p>
          <a:p>
            <a:r>
              <a:rPr lang="en-US" sz="2800" dirty="0">
                <a:solidFill>
                  <a:schemeClr val="bg1"/>
                </a:solidFill>
                <a:latin typeface="Apple Braille" pitchFamily="2" charset="0"/>
                <a:cs typeface="Al Nile" pitchFamily="2" charset="-78"/>
              </a:rPr>
              <a:t>Sept. 20 2024</a:t>
            </a:r>
          </a:p>
          <a:p>
            <a:br>
              <a:rPr lang="en-US" sz="1200" dirty="0">
                <a:solidFill>
                  <a:schemeClr val="bg1"/>
                </a:solidFill>
                <a:latin typeface="Apple Braille" pitchFamily="2" charset="0"/>
                <a:cs typeface="Al Nile" pitchFamily="2" charset="-78"/>
              </a:rPr>
            </a:br>
            <a:r>
              <a:rPr lang="en-US" sz="1400" dirty="0">
                <a:solidFill>
                  <a:schemeClr val="bg1"/>
                </a:solidFill>
                <a:latin typeface="Apple Braille" pitchFamily="2" charset="0"/>
                <a:cs typeface="Al Nile" pitchFamily="2" charset="-78"/>
              </a:rPr>
              <a:t>David Kalen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21DD98-ABFE-7F3E-B395-C9BB803F150D}"/>
              </a:ext>
            </a:extLst>
          </p:cNvPr>
          <p:cNvSpPr/>
          <p:nvPr/>
        </p:nvSpPr>
        <p:spPr>
          <a:xfrm>
            <a:off x="-1" y="-1"/>
            <a:ext cx="12192001" cy="1048799"/>
          </a:xfrm>
          <a:prstGeom prst="rect">
            <a:avLst/>
          </a:prstGeom>
          <a:solidFill>
            <a:srgbClr val="3B3B3B"/>
          </a:solidFill>
          <a:ln>
            <a:solidFill>
              <a:srgbClr val="3B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1800" dirty="0">
              <a:latin typeface="Apple Braille" pitchFamily="2"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86" y="6214820"/>
            <a:ext cx="1391897" cy="1169192"/>
          </a:xfrm>
          <a:prstGeom prst="rect">
            <a:avLst/>
          </a:prstGeom>
        </p:spPr>
      </p:pic>
      <p:sp>
        <p:nvSpPr>
          <p:cNvPr id="10" name="TextBox 9">
            <a:extLst>
              <a:ext uri="{FF2B5EF4-FFF2-40B4-BE49-F238E27FC236}">
                <a16:creationId xmlns:a16="http://schemas.microsoft.com/office/drawing/2014/main" id="{A803B0FA-8CDA-0C85-1B43-574E25C235A6}"/>
              </a:ext>
            </a:extLst>
          </p:cNvPr>
          <p:cNvSpPr txBox="1"/>
          <p:nvPr/>
        </p:nvSpPr>
        <p:spPr>
          <a:xfrm>
            <a:off x="349350" y="287251"/>
            <a:ext cx="11493297" cy="477054"/>
          </a:xfrm>
          <a:prstGeom prst="rect">
            <a:avLst/>
          </a:prstGeom>
          <a:noFill/>
        </p:spPr>
        <p:txBody>
          <a:bodyPr wrap="square" rtlCol="0">
            <a:spAutoFit/>
          </a:bodyPr>
          <a:lstStyle/>
          <a:p>
            <a:pPr algn="l"/>
            <a:r>
              <a:rPr lang="en-US" sz="2500" dirty="0">
                <a:solidFill>
                  <a:srgbClr val="FF6600"/>
                </a:solidFill>
                <a:latin typeface="Apple Braille" pitchFamily="2" charset="0"/>
              </a:rPr>
              <a:t>Does the total revenue or margin per trip increase with distance (KM traveled)?</a:t>
            </a:r>
          </a:p>
        </p:txBody>
      </p:sp>
      <p:pic>
        <p:nvPicPr>
          <p:cNvPr id="3" name="Picture 2">
            <a:extLst>
              <a:ext uri="{FF2B5EF4-FFF2-40B4-BE49-F238E27FC236}">
                <a16:creationId xmlns:a16="http://schemas.microsoft.com/office/drawing/2014/main" id="{A9D4B36F-68F2-E4D1-64F2-F60C42F33A7D}"/>
              </a:ext>
            </a:extLst>
          </p:cNvPr>
          <p:cNvPicPr>
            <a:picLocks noChangeAspect="1"/>
          </p:cNvPicPr>
          <p:nvPr/>
        </p:nvPicPr>
        <p:blipFill>
          <a:blip r:embed="rId3"/>
          <a:stretch>
            <a:fillRect/>
          </a:stretch>
        </p:blipFill>
        <p:spPr>
          <a:xfrm>
            <a:off x="0" y="1355151"/>
            <a:ext cx="9203397" cy="4575176"/>
          </a:xfrm>
          <a:prstGeom prst="rect">
            <a:avLst/>
          </a:prstGeom>
        </p:spPr>
      </p:pic>
      <p:sp>
        <p:nvSpPr>
          <p:cNvPr id="5" name="TextBox 4">
            <a:extLst>
              <a:ext uri="{FF2B5EF4-FFF2-40B4-BE49-F238E27FC236}">
                <a16:creationId xmlns:a16="http://schemas.microsoft.com/office/drawing/2014/main" id="{485434BC-B5C2-B0A8-2F92-A8088B68DBF0}"/>
              </a:ext>
            </a:extLst>
          </p:cNvPr>
          <p:cNvSpPr txBox="1"/>
          <p:nvPr/>
        </p:nvSpPr>
        <p:spPr>
          <a:xfrm>
            <a:off x="9286876" y="1519080"/>
            <a:ext cx="2647950" cy="4247317"/>
          </a:xfrm>
          <a:prstGeom prst="rect">
            <a:avLst/>
          </a:prstGeom>
          <a:noFill/>
        </p:spPr>
        <p:txBody>
          <a:bodyPr wrap="square" rtlCol="0">
            <a:spAutoFit/>
          </a:bodyPr>
          <a:lstStyle/>
          <a:p>
            <a:r>
              <a:rPr lang="en-US" dirty="0">
                <a:latin typeface="Apple Braille" pitchFamily="2" charset="0"/>
              </a:rPr>
              <a:t>When it comes to average revenue and margin per KM travelled, the Yellow Cab Company is ahead at every range shown in the graph. When comparing the two graphs, we can also see that the Yellow Cab company makes more profit per the revenue they make when compared to the Pink Cab Company</a:t>
            </a:r>
          </a:p>
        </p:txBody>
      </p:sp>
    </p:spTree>
    <p:extLst>
      <p:ext uri="{BB962C8B-B14F-4D97-AF65-F5344CB8AC3E}">
        <p14:creationId xmlns:p14="http://schemas.microsoft.com/office/powerpoint/2010/main" val="2354990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21DD98-ABFE-7F3E-B395-C9BB803F150D}"/>
              </a:ext>
            </a:extLst>
          </p:cNvPr>
          <p:cNvSpPr/>
          <p:nvPr/>
        </p:nvSpPr>
        <p:spPr>
          <a:xfrm>
            <a:off x="-1" y="-1"/>
            <a:ext cx="12192001" cy="1048799"/>
          </a:xfrm>
          <a:prstGeom prst="rect">
            <a:avLst/>
          </a:prstGeom>
          <a:solidFill>
            <a:srgbClr val="3B3B3B"/>
          </a:solidFill>
          <a:ln>
            <a:solidFill>
              <a:srgbClr val="3B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1800" dirty="0">
              <a:latin typeface="Apple Braille" pitchFamily="2"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86" y="6214820"/>
            <a:ext cx="1391897" cy="1169192"/>
          </a:xfrm>
          <a:prstGeom prst="rect">
            <a:avLst/>
          </a:prstGeom>
        </p:spPr>
      </p:pic>
      <p:sp>
        <p:nvSpPr>
          <p:cNvPr id="10" name="TextBox 9">
            <a:extLst>
              <a:ext uri="{FF2B5EF4-FFF2-40B4-BE49-F238E27FC236}">
                <a16:creationId xmlns:a16="http://schemas.microsoft.com/office/drawing/2014/main" id="{A803B0FA-8CDA-0C85-1B43-574E25C235A6}"/>
              </a:ext>
            </a:extLst>
          </p:cNvPr>
          <p:cNvSpPr txBox="1"/>
          <p:nvPr/>
        </p:nvSpPr>
        <p:spPr>
          <a:xfrm>
            <a:off x="349350" y="134448"/>
            <a:ext cx="11493297" cy="830997"/>
          </a:xfrm>
          <a:prstGeom prst="rect">
            <a:avLst/>
          </a:prstGeom>
          <a:noFill/>
        </p:spPr>
        <p:txBody>
          <a:bodyPr wrap="square" rtlCol="0">
            <a:spAutoFit/>
          </a:bodyPr>
          <a:lstStyle/>
          <a:p>
            <a:pPr algn="ctr"/>
            <a:r>
              <a:rPr lang="en-US" sz="2400" dirty="0">
                <a:solidFill>
                  <a:srgbClr val="FF6600"/>
                </a:solidFill>
                <a:latin typeface="Apple Braille" pitchFamily="2" charset="0"/>
              </a:rPr>
              <a:t>Is there a specific time period where one company sees a spike in users compared to the other?</a:t>
            </a:r>
          </a:p>
        </p:txBody>
      </p:sp>
      <p:pic>
        <p:nvPicPr>
          <p:cNvPr id="2" name="Picture 1">
            <a:extLst>
              <a:ext uri="{FF2B5EF4-FFF2-40B4-BE49-F238E27FC236}">
                <a16:creationId xmlns:a16="http://schemas.microsoft.com/office/drawing/2014/main" id="{18B08FDF-F651-E68B-3527-71997FBBB06C}"/>
              </a:ext>
            </a:extLst>
          </p:cNvPr>
          <p:cNvPicPr>
            <a:picLocks noChangeAspect="1"/>
          </p:cNvPicPr>
          <p:nvPr/>
        </p:nvPicPr>
        <p:blipFill>
          <a:blip r:embed="rId3"/>
          <a:stretch>
            <a:fillRect/>
          </a:stretch>
        </p:blipFill>
        <p:spPr>
          <a:xfrm>
            <a:off x="0" y="1500809"/>
            <a:ext cx="9756828" cy="4850296"/>
          </a:xfrm>
          <a:prstGeom prst="rect">
            <a:avLst/>
          </a:prstGeom>
        </p:spPr>
      </p:pic>
      <p:sp>
        <p:nvSpPr>
          <p:cNvPr id="3" name="TextBox 2">
            <a:extLst>
              <a:ext uri="{FF2B5EF4-FFF2-40B4-BE49-F238E27FC236}">
                <a16:creationId xmlns:a16="http://schemas.microsoft.com/office/drawing/2014/main" id="{EA128700-4828-10BC-9A1F-F168CE3965AF}"/>
              </a:ext>
            </a:extLst>
          </p:cNvPr>
          <p:cNvSpPr txBox="1"/>
          <p:nvPr/>
        </p:nvSpPr>
        <p:spPr>
          <a:xfrm>
            <a:off x="9896314" y="1859339"/>
            <a:ext cx="1953137" cy="3693319"/>
          </a:xfrm>
          <a:prstGeom prst="rect">
            <a:avLst/>
          </a:prstGeom>
          <a:noFill/>
        </p:spPr>
        <p:txBody>
          <a:bodyPr wrap="square" rtlCol="0">
            <a:spAutoFit/>
          </a:bodyPr>
          <a:lstStyle/>
          <a:p>
            <a:r>
              <a:rPr lang="en-US" dirty="0">
                <a:latin typeface="Apple Braille" pitchFamily="2" charset="0"/>
              </a:rPr>
              <a:t>We again see that the yellow cab company has more transactions throughout the entire year, but we can see an increase of transactions towards the end of each year in both companies.</a:t>
            </a:r>
          </a:p>
        </p:txBody>
      </p:sp>
    </p:spTree>
    <p:extLst>
      <p:ext uri="{BB962C8B-B14F-4D97-AF65-F5344CB8AC3E}">
        <p14:creationId xmlns:p14="http://schemas.microsoft.com/office/powerpoint/2010/main" val="718546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21DD98-ABFE-7F3E-B395-C9BB803F150D}"/>
              </a:ext>
            </a:extLst>
          </p:cNvPr>
          <p:cNvSpPr/>
          <p:nvPr/>
        </p:nvSpPr>
        <p:spPr>
          <a:xfrm>
            <a:off x="-1" y="-1"/>
            <a:ext cx="12192001" cy="1048799"/>
          </a:xfrm>
          <a:prstGeom prst="rect">
            <a:avLst/>
          </a:prstGeom>
          <a:solidFill>
            <a:srgbClr val="3B3B3B"/>
          </a:solidFill>
          <a:ln>
            <a:solidFill>
              <a:srgbClr val="3B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1800" dirty="0">
              <a:latin typeface="Apple Braille" pitchFamily="2"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86" y="6214820"/>
            <a:ext cx="1391897" cy="1169192"/>
          </a:xfrm>
          <a:prstGeom prst="rect">
            <a:avLst/>
          </a:prstGeom>
        </p:spPr>
      </p:pic>
      <p:sp>
        <p:nvSpPr>
          <p:cNvPr id="10" name="TextBox 9">
            <a:extLst>
              <a:ext uri="{FF2B5EF4-FFF2-40B4-BE49-F238E27FC236}">
                <a16:creationId xmlns:a16="http://schemas.microsoft.com/office/drawing/2014/main" id="{A803B0FA-8CDA-0C85-1B43-574E25C235A6}"/>
              </a:ext>
            </a:extLst>
          </p:cNvPr>
          <p:cNvSpPr txBox="1"/>
          <p:nvPr/>
        </p:nvSpPr>
        <p:spPr>
          <a:xfrm>
            <a:off x="349351" y="97883"/>
            <a:ext cx="11493297" cy="830997"/>
          </a:xfrm>
          <a:prstGeom prst="rect">
            <a:avLst/>
          </a:prstGeom>
          <a:noFill/>
          <a:ln>
            <a:solidFill>
              <a:srgbClr val="3B3B3B"/>
            </a:solidFill>
          </a:ln>
        </p:spPr>
        <p:txBody>
          <a:bodyPr wrap="square" rtlCol="0">
            <a:spAutoFit/>
          </a:bodyPr>
          <a:lstStyle/>
          <a:p>
            <a:pPr algn="ctr"/>
            <a:r>
              <a:rPr lang="en-US" sz="2400" dirty="0">
                <a:solidFill>
                  <a:srgbClr val="FF6600"/>
                </a:solidFill>
                <a:latin typeface="Apple Braille" pitchFamily="2" charset="0"/>
              </a:rPr>
              <a:t>What is the preferred payment method (cash or card) for each company's customers, and does this affect revenue?</a:t>
            </a:r>
          </a:p>
        </p:txBody>
      </p:sp>
      <p:pic>
        <p:nvPicPr>
          <p:cNvPr id="2" name="Picture 1">
            <a:extLst>
              <a:ext uri="{FF2B5EF4-FFF2-40B4-BE49-F238E27FC236}">
                <a16:creationId xmlns:a16="http://schemas.microsoft.com/office/drawing/2014/main" id="{BA26EADD-3C28-E308-9346-69C7C7E9CDBB}"/>
              </a:ext>
            </a:extLst>
          </p:cNvPr>
          <p:cNvPicPr>
            <a:picLocks noChangeAspect="1"/>
          </p:cNvPicPr>
          <p:nvPr/>
        </p:nvPicPr>
        <p:blipFill>
          <a:blip r:embed="rId3"/>
          <a:stretch>
            <a:fillRect/>
          </a:stretch>
        </p:blipFill>
        <p:spPr>
          <a:xfrm>
            <a:off x="177923" y="1639957"/>
            <a:ext cx="9516905" cy="4731026"/>
          </a:xfrm>
          <a:prstGeom prst="rect">
            <a:avLst/>
          </a:prstGeom>
        </p:spPr>
      </p:pic>
      <p:sp>
        <p:nvSpPr>
          <p:cNvPr id="3" name="TextBox 2">
            <a:extLst>
              <a:ext uri="{FF2B5EF4-FFF2-40B4-BE49-F238E27FC236}">
                <a16:creationId xmlns:a16="http://schemas.microsoft.com/office/drawing/2014/main" id="{83492930-6B77-12B3-BE16-364C1C5BF7DB}"/>
              </a:ext>
            </a:extLst>
          </p:cNvPr>
          <p:cNvSpPr txBox="1"/>
          <p:nvPr/>
        </p:nvSpPr>
        <p:spPr>
          <a:xfrm>
            <a:off x="9694828" y="2551837"/>
            <a:ext cx="2248910" cy="1754326"/>
          </a:xfrm>
          <a:prstGeom prst="rect">
            <a:avLst/>
          </a:prstGeom>
          <a:noFill/>
        </p:spPr>
        <p:txBody>
          <a:bodyPr wrap="square" rtlCol="0">
            <a:spAutoFit/>
          </a:bodyPr>
          <a:lstStyle/>
          <a:p>
            <a:r>
              <a:rPr lang="en-US" dirty="0">
                <a:latin typeface="Apple Braille" pitchFamily="2" charset="0"/>
              </a:rPr>
              <a:t>The preferred method of payment for both companies is card. Yellow Cab Company again is ahead.</a:t>
            </a:r>
          </a:p>
        </p:txBody>
      </p:sp>
    </p:spTree>
    <p:extLst>
      <p:ext uri="{BB962C8B-B14F-4D97-AF65-F5344CB8AC3E}">
        <p14:creationId xmlns:p14="http://schemas.microsoft.com/office/powerpoint/2010/main" val="3477434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21DD98-ABFE-7F3E-B395-C9BB803F150D}"/>
              </a:ext>
            </a:extLst>
          </p:cNvPr>
          <p:cNvSpPr/>
          <p:nvPr/>
        </p:nvSpPr>
        <p:spPr>
          <a:xfrm>
            <a:off x="-1" y="-1"/>
            <a:ext cx="12192001" cy="1048799"/>
          </a:xfrm>
          <a:prstGeom prst="rect">
            <a:avLst/>
          </a:prstGeom>
          <a:solidFill>
            <a:srgbClr val="3B3B3B"/>
          </a:solidFill>
          <a:ln>
            <a:solidFill>
              <a:srgbClr val="3B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1800" dirty="0">
              <a:latin typeface="Apple Braille" pitchFamily="2"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86" y="6214820"/>
            <a:ext cx="1391897" cy="1169192"/>
          </a:xfrm>
          <a:prstGeom prst="rect">
            <a:avLst/>
          </a:prstGeom>
        </p:spPr>
      </p:pic>
      <p:sp>
        <p:nvSpPr>
          <p:cNvPr id="10" name="TextBox 9">
            <a:extLst>
              <a:ext uri="{FF2B5EF4-FFF2-40B4-BE49-F238E27FC236}">
                <a16:creationId xmlns:a16="http://schemas.microsoft.com/office/drawing/2014/main" id="{A803B0FA-8CDA-0C85-1B43-574E25C235A6}"/>
              </a:ext>
            </a:extLst>
          </p:cNvPr>
          <p:cNvSpPr txBox="1"/>
          <p:nvPr/>
        </p:nvSpPr>
        <p:spPr>
          <a:xfrm>
            <a:off x="349350" y="287251"/>
            <a:ext cx="11493297" cy="461665"/>
          </a:xfrm>
          <a:prstGeom prst="rect">
            <a:avLst/>
          </a:prstGeom>
          <a:noFill/>
        </p:spPr>
        <p:txBody>
          <a:bodyPr wrap="square" rtlCol="0">
            <a:spAutoFit/>
          </a:bodyPr>
          <a:lstStyle/>
          <a:p>
            <a:r>
              <a:rPr lang="en-US" sz="2400" b="0" dirty="0">
                <a:solidFill>
                  <a:srgbClr val="FF6600"/>
                </a:solidFill>
                <a:effectLst/>
                <a:latin typeface="Apple Braille" pitchFamily="2" charset="0"/>
              </a:rPr>
              <a:t>Which company operates more efficiently in terms of cost vs. revenue per trip?</a:t>
            </a:r>
          </a:p>
        </p:txBody>
      </p:sp>
      <p:pic>
        <p:nvPicPr>
          <p:cNvPr id="3" name="Picture 2">
            <a:extLst>
              <a:ext uri="{FF2B5EF4-FFF2-40B4-BE49-F238E27FC236}">
                <a16:creationId xmlns:a16="http://schemas.microsoft.com/office/drawing/2014/main" id="{20EF7D9B-E4F9-1B66-F6C2-405F76BFF935}"/>
              </a:ext>
            </a:extLst>
          </p:cNvPr>
          <p:cNvPicPr>
            <a:picLocks noChangeAspect="1"/>
          </p:cNvPicPr>
          <p:nvPr/>
        </p:nvPicPr>
        <p:blipFill>
          <a:blip r:embed="rId3"/>
          <a:stretch>
            <a:fillRect/>
          </a:stretch>
        </p:blipFill>
        <p:spPr>
          <a:xfrm>
            <a:off x="349350" y="1379980"/>
            <a:ext cx="8752233" cy="5215977"/>
          </a:xfrm>
          <a:prstGeom prst="rect">
            <a:avLst/>
          </a:prstGeom>
        </p:spPr>
      </p:pic>
      <p:sp>
        <p:nvSpPr>
          <p:cNvPr id="5" name="TextBox 4">
            <a:extLst>
              <a:ext uri="{FF2B5EF4-FFF2-40B4-BE49-F238E27FC236}">
                <a16:creationId xmlns:a16="http://schemas.microsoft.com/office/drawing/2014/main" id="{92705F1D-BC24-097A-28CE-0DC67C9344D4}"/>
              </a:ext>
            </a:extLst>
          </p:cNvPr>
          <p:cNvSpPr txBox="1"/>
          <p:nvPr/>
        </p:nvSpPr>
        <p:spPr>
          <a:xfrm>
            <a:off x="9232900" y="2019300"/>
            <a:ext cx="2476500" cy="2585323"/>
          </a:xfrm>
          <a:prstGeom prst="rect">
            <a:avLst/>
          </a:prstGeom>
          <a:noFill/>
        </p:spPr>
        <p:txBody>
          <a:bodyPr wrap="square" rtlCol="0">
            <a:spAutoFit/>
          </a:bodyPr>
          <a:lstStyle/>
          <a:p>
            <a:r>
              <a:rPr lang="en-US" dirty="0"/>
              <a:t>Based on the visual here we can see that the Yellow Cab company operates approximately </a:t>
            </a:r>
            <a:r>
              <a:rPr lang="en-US" b="1" dirty="0"/>
              <a:t>1.70 times more efficiently</a:t>
            </a:r>
            <a:r>
              <a:rPr lang="en-US" dirty="0"/>
              <a:t> than the Pink Cab company in terms of cost versus revenue per trip.</a:t>
            </a:r>
          </a:p>
        </p:txBody>
      </p:sp>
    </p:spTree>
    <p:extLst>
      <p:ext uri="{BB962C8B-B14F-4D97-AF65-F5344CB8AC3E}">
        <p14:creationId xmlns:p14="http://schemas.microsoft.com/office/powerpoint/2010/main" val="3753097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21DD98-ABFE-7F3E-B395-C9BB803F150D}"/>
              </a:ext>
            </a:extLst>
          </p:cNvPr>
          <p:cNvSpPr/>
          <p:nvPr/>
        </p:nvSpPr>
        <p:spPr>
          <a:xfrm>
            <a:off x="0" y="-1"/>
            <a:ext cx="12192000" cy="1123067"/>
          </a:xfrm>
          <a:prstGeom prst="rect">
            <a:avLst/>
          </a:prstGeom>
          <a:solidFill>
            <a:srgbClr val="3B3B3B"/>
          </a:solidFill>
          <a:ln>
            <a:solidFill>
              <a:srgbClr val="3B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1800" dirty="0">
              <a:latin typeface="Apple Braille" pitchFamily="2"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86" y="6214820"/>
            <a:ext cx="1391897" cy="1169192"/>
          </a:xfrm>
          <a:prstGeom prst="rect">
            <a:avLst/>
          </a:prstGeom>
        </p:spPr>
      </p:pic>
      <p:sp>
        <p:nvSpPr>
          <p:cNvPr id="10" name="TextBox 9">
            <a:extLst>
              <a:ext uri="{FF2B5EF4-FFF2-40B4-BE49-F238E27FC236}">
                <a16:creationId xmlns:a16="http://schemas.microsoft.com/office/drawing/2014/main" id="{A803B0FA-8CDA-0C85-1B43-574E25C235A6}"/>
              </a:ext>
            </a:extLst>
          </p:cNvPr>
          <p:cNvSpPr txBox="1"/>
          <p:nvPr/>
        </p:nvSpPr>
        <p:spPr>
          <a:xfrm>
            <a:off x="349351" y="344860"/>
            <a:ext cx="11493297" cy="461665"/>
          </a:xfrm>
          <a:prstGeom prst="rect">
            <a:avLst/>
          </a:prstGeom>
          <a:noFill/>
        </p:spPr>
        <p:txBody>
          <a:bodyPr wrap="square" rtlCol="0">
            <a:spAutoFit/>
          </a:bodyPr>
          <a:lstStyle/>
          <a:p>
            <a:pPr algn="ctr"/>
            <a:r>
              <a:rPr lang="en-US" sz="2400" b="0" dirty="0">
                <a:solidFill>
                  <a:srgbClr val="FF6600"/>
                </a:solidFill>
                <a:effectLst/>
                <a:latin typeface="Apple Braille" pitchFamily="2" charset="0"/>
              </a:rPr>
              <a:t>Over the time of data which company his increasing profits, and by how much?</a:t>
            </a:r>
          </a:p>
        </p:txBody>
      </p:sp>
      <p:pic>
        <p:nvPicPr>
          <p:cNvPr id="3" name="Picture 2">
            <a:extLst>
              <a:ext uri="{FF2B5EF4-FFF2-40B4-BE49-F238E27FC236}">
                <a16:creationId xmlns:a16="http://schemas.microsoft.com/office/drawing/2014/main" id="{B4F2A1EB-CFB3-DC31-8E15-0F2B52BFAC39}"/>
              </a:ext>
            </a:extLst>
          </p:cNvPr>
          <p:cNvPicPr>
            <a:picLocks noChangeAspect="1"/>
          </p:cNvPicPr>
          <p:nvPr/>
        </p:nvPicPr>
        <p:blipFill>
          <a:blip r:embed="rId3"/>
          <a:stretch>
            <a:fillRect/>
          </a:stretch>
        </p:blipFill>
        <p:spPr>
          <a:xfrm>
            <a:off x="0" y="1691760"/>
            <a:ext cx="9580549" cy="4776430"/>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3E0DEF7-2D8D-DCF7-E2D6-B9FFE4B67A80}"/>
                  </a:ext>
                </a:extLst>
              </p14:cNvPr>
              <p14:cNvContentPartPr/>
              <p14:nvPr/>
            </p14:nvContentPartPr>
            <p14:xfrm>
              <a:off x="441558" y="1530480"/>
              <a:ext cx="412200" cy="161280"/>
            </p14:xfrm>
          </p:contentPart>
        </mc:Choice>
        <mc:Fallback>
          <p:pic>
            <p:nvPicPr>
              <p:cNvPr id="5" name="Ink 4">
                <a:extLst>
                  <a:ext uri="{FF2B5EF4-FFF2-40B4-BE49-F238E27FC236}">
                    <a16:creationId xmlns:a16="http://schemas.microsoft.com/office/drawing/2014/main" id="{53E0DEF7-2D8D-DCF7-E2D6-B9FFE4B67A80}"/>
                  </a:ext>
                </a:extLst>
              </p:cNvPr>
              <p:cNvPicPr/>
              <p:nvPr/>
            </p:nvPicPr>
            <p:blipFill>
              <a:blip r:embed="rId5"/>
              <a:stretch>
                <a:fillRect/>
              </a:stretch>
            </p:blipFill>
            <p:spPr>
              <a:xfrm>
                <a:off x="432558" y="1521480"/>
                <a:ext cx="429840" cy="178920"/>
              </a:xfrm>
              <a:prstGeom prst="rect">
                <a:avLst/>
              </a:prstGeom>
            </p:spPr>
          </p:pic>
        </mc:Fallback>
      </mc:AlternateContent>
      <p:sp>
        <p:nvSpPr>
          <p:cNvPr id="8" name="TextBox 7">
            <a:extLst>
              <a:ext uri="{FF2B5EF4-FFF2-40B4-BE49-F238E27FC236}">
                <a16:creationId xmlns:a16="http://schemas.microsoft.com/office/drawing/2014/main" id="{C0DBB96A-6E03-0A7C-34E9-371A23640D10}"/>
              </a:ext>
            </a:extLst>
          </p:cNvPr>
          <p:cNvSpPr txBox="1"/>
          <p:nvPr/>
        </p:nvSpPr>
        <p:spPr>
          <a:xfrm>
            <a:off x="9720035" y="1705865"/>
            <a:ext cx="2117939" cy="4524315"/>
          </a:xfrm>
          <a:prstGeom prst="rect">
            <a:avLst/>
          </a:prstGeom>
          <a:noFill/>
        </p:spPr>
        <p:txBody>
          <a:bodyPr wrap="square" rtlCol="0">
            <a:spAutoFit/>
          </a:bodyPr>
          <a:lstStyle/>
          <a:p>
            <a:r>
              <a:rPr lang="en-US" dirty="0">
                <a:latin typeface="Apple Braille" pitchFamily="2" charset="0"/>
              </a:rPr>
              <a:t>There isn’t a trend that shows either company having a definitive increase of profits across the time of recorded transactions. We can see that the Yellow Cab company makes more than double the profit than the Pink Cab Company when averaging the entire trend.</a:t>
            </a:r>
          </a:p>
        </p:txBody>
      </p:sp>
    </p:spTree>
    <p:extLst>
      <p:ext uri="{BB962C8B-B14F-4D97-AF65-F5344CB8AC3E}">
        <p14:creationId xmlns:p14="http://schemas.microsoft.com/office/powerpoint/2010/main" val="4230100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latin typeface="Apple Braille" pitchFamily="2" charset="0"/>
              </a:rPr>
            </a:br>
            <a:r>
              <a:rPr lang="en-US" sz="4800" dirty="0">
                <a:solidFill>
                  <a:srgbClr val="FF6600"/>
                </a:solidFill>
                <a:latin typeface="Apple Braille" pitchFamily="2" charset="0"/>
              </a:rPr>
              <a:t>Conclusion &amp;</a:t>
            </a:r>
            <a:br>
              <a:rPr lang="en-US" sz="4800" dirty="0">
                <a:solidFill>
                  <a:srgbClr val="FF6600"/>
                </a:solidFill>
                <a:latin typeface="Apple Braille" pitchFamily="2" charset="0"/>
              </a:rPr>
            </a:br>
            <a:r>
              <a:rPr lang="en-US" sz="4800" dirty="0">
                <a:solidFill>
                  <a:srgbClr val="FF6600"/>
                </a:solidFill>
                <a:latin typeface="Apple Braille" pitchFamily="2" charset="0"/>
              </a:rPr>
              <a:t>Report Findings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920D78D5-72C6-257F-FB3D-A4FEA7C47466}"/>
              </a:ext>
            </a:extLst>
          </p:cNvPr>
          <p:cNvSpPr txBox="1">
            <a:spLocks/>
          </p:cNvSpPr>
          <p:nvPr/>
        </p:nvSpPr>
        <p:spPr>
          <a:xfrm>
            <a:off x="6351104" y="675861"/>
            <a:ext cx="5297557" cy="56354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p>
          <a:p>
            <a:endParaRPr lang="en-US" sz="1600" dirty="0"/>
          </a:p>
        </p:txBody>
      </p:sp>
    </p:spTree>
    <p:extLst>
      <p:ext uri="{BB962C8B-B14F-4D97-AF65-F5344CB8AC3E}">
        <p14:creationId xmlns:p14="http://schemas.microsoft.com/office/powerpoint/2010/main" val="2282695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7543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latin typeface="Apple Braille" pitchFamily="2" charset="0"/>
              </a:rPr>
            </a:br>
            <a:r>
              <a:rPr lang="en-US" sz="4800" dirty="0">
                <a:solidFill>
                  <a:srgbClr val="FF6600"/>
                </a:solidFill>
                <a:latin typeface="Apple Braille" pitchFamily="2" charset="0"/>
              </a:rPr>
              <a:t>Background </a:t>
            </a:r>
            <a:br>
              <a:rPr lang="en-US" sz="4800" dirty="0">
                <a:solidFill>
                  <a:srgbClr val="FF6600"/>
                </a:solidFill>
                <a:latin typeface="Apple Braille" pitchFamily="2" charset="0"/>
              </a:rPr>
            </a:br>
            <a:r>
              <a:rPr lang="en-US" sz="4800" dirty="0">
                <a:solidFill>
                  <a:srgbClr val="FF6600"/>
                </a:solidFill>
                <a:latin typeface="Apple Braille" pitchFamily="2" charset="0"/>
              </a:rPr>
              <a:t>&amp; 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920D78D5-72C6-257F-FB3D-A4FEA7C47466}"/>
              </a:ext>
            </a:extLst>
          </p:cNvPr>
          <p:cNvSpPr txBox="1">
            <a:spLocks/>
          </p:cNvSpPr>
          <p:nvPr/>
        </p:nvSpPr>
        <p:spPr>
          <a:xfrm>
            <a:off x="6351104" y="675861"/>
            <a:ext cx="5297557" cy="56354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latin typeface="Apple Braille" pitchFamily="2" charset="0"/>
              </a:rPr>
              <a:t>US equity private firm XYZ has taken interest in the Cab Industry due to the it’s recent growth. They plan on making an investment.</a:t>
            </a:r>
            <a:br>
              <a:rPr lang="en-US" sz="1600" dirty="0">
                <a:latin typeface="Apple Braille" pitchFamily="2" charset="0"/>
              </a:rPr>
            </a:br>
            <a:br>
              <a:rPr lang="en-US" sz="1600" dirty="0">
                <a:latin typeface="Apple Braille" pitchFamily="2" charset="0"/>
              </a:rPr>
            </a:br>
            <a:r>
              <a:rPr lang="en-US" sz="1600" dirty="0">
                <a:latin typeface="Apple Braille" pitchFamily="2" charset="0"/>
              </a:rPr>
              <a:t>There are two companies that XYZ are deciding between: Yellow Cab and Pink Cab. This presentation is an analysis of which company is a better investment for XYZ to make.</a:t>
            </a:r>
          </a:p>
          <a:p>
            <a:pPr algn="l"/>
            <a:endParaRPr lang="en-US" sz="1600" dirty="0">
              <a:latin typeface="Apple Braille" pitchFamily="2" charset="0"/>
            </a:endParaRPr>
          </a:p>
          <a:p>
            <a:pPr algn="l"/>
            <a:endParaRPr lang="en-US" sz="1600" dirty="0">
              <a:latin typeface="Apple Braille" pitchFamily="2" charset="0"/>
            </a:endParaRPr>
          </a:p>
          <a:p>
            <a:pPr algn="l"/>
            <a:r>
              <a:rPr lang="en-US" sz="1600" dirty="0">
                <a:latin typeface="Apple Braille" pitchFamily="2" charset="0"/>
              </a:rPr>
              <a:t>The Analysis:</a:t>
            </a:r>
          </a:p>
          <a:p>
            <a:pPr algn="l"/>
            <a:r>
              <a:rPr lang="en-US" sz="1600" dirty="0">
                <a:latin typeface="Apple Braille" pitchFamily="2" charset="0"/>
              </a:rPr>
              <a:t>- Data Analysis</a:t>
            </a:r>
          </a:p>
          <a:p>
            <a:pPr algn="l"/>
            <a:r>
              <a:rPr lang="en-US" sz="1600" dirty="0">
                <a:latin typeface="Apple Braille" pitchFamily="2" charset="0"/>
              </a:rPr>
              <a:t>- Data Interpretation (understanding data relations with graphs/visuals)</a:t>
            </a:r>
          </a:p>
          <a:p>
            <a:pPr algn="l"/>
            <a:r>
              <a:rPr lang="en-US" sz="1600" dirty="0">
                <a:latin typeface="Apple Braille" pitchFamily="2" charset="0"/>
              </a:rPr>
              <a:t>- Conclusion Drawing  (using the interpretation to come to a conclusion)</a:t>
            </a:r>
          </a:p>
          <a:p>
            <a:pPr algn="l"/>
            <a:r>
              <a:rPr lang="en-US" sz="1600" dirty="0">
                <a:latin typeface="Apple Braille" pitchFamily="2" charset="0"/>
              </a:rPr>
              <a:t>- Report Findings (make a recommendation on which investment is better)</a:t>
            </a:r>
          </a:p>
          <a:p>
            <a:pPr algn="l"/>
            <a:endParaRPr lang="en-US" sz="1600" dirty="0"/>
          </a:p>
          <a:p>
            <a:endParaRPr lang="en-US" sz="1600" dirty="0"/>
          </a:p>
        </p:txBody>
      </p:sp>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97954" y="-5397951"/>
            <a:ext cx="1396096" cy="12192000"/>
          </a:xfrm>
          <a:solidFill>
            <a:srgbClr val="3B3B3B"/>
          </a:solidFill>
        </p:spPr>
        <p:txBody>
          <a:bodyPr vert="vert270" anchor="ctr" anchorCtr="0"/>
          <a:lstStyle/>
          <a:p>
            <a:pPr algn="l"/>
            <a:r>
              <a:rPr lang="en-US" sz="4000" b="1" dirty="0">
                <a:solidFill>
                  <a:srgbClr val="FF6600"/>
                </a:solidFill>
                <a:latin typeface="Apple Braille" pitchFamily="2" charset="0"/>
              </a:rPr>
              <a:t>	</a:t>
            </a:r>
            <a:r>
              <a:rPr lang="en-US" sz="4000" dirty="0">
                <a:solidFill>
                  <a:srgbClr val="FF6600"/>
                </a:solidFill>
                <a:latin typeface="Apple Braille" pitchFamily="2" charset="0"/>
              </a:rPr>
              <a:t>Background</a:t>
            </a:r>
            <a:r>
              <a:rPr lang="en-US" sz="4000" b="1" dirty="0">
                <a:solidFill>
                  <a:srgbClr val="FF6600"/>
                </a:solidFill>
              </a:rPr>
              <a:t> </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86" y="6214820"/>
            <a:ext cx="1391897" cy="1169192"/>
          </a:xfrm>
          <a:prstGeom prst="rect">
            <a:avLst/>
          </a:prstGeom>
        </p:spPr>
      </p:pic>
      <p:sp>
        <p:nvSpPr>
          <p:cNvPr id="5" name="Subtitle 4">
            <a:extLst>
              <a:ext uri="{FF2B5EF4-FFF2-40B4-BE49-F238E27FC236}">
                <a16:creationId xmlns:a16="http://schemas.microsoft.com/office/drawing/2014/main" id="{0918A2A3-58B6-4178-E9C8-D1F0BDEAD29C}"/>
              </a:ext>
            </a:extLst>
          </p:cNvPr>
          <p:cNvSpPr>
            <a:spLocks noGrp="1"/>
          </p:cNvSpPr>
          <p:nvPr>
            <p:ph type="subTitle" idx="1"/>
          </p:nvPr>
        </p:nvSpPr>
        <p:spPr>
          <a:xfrm>
            <a:off x="960664" y="2003294"/>
            <a:ext cx="10270671" cy="3771900"/>
          </a:xfrm>
        </p:spPr>
        <p:txBody>
          <a:bodyPr>
            <a:normAutofit/>
          </a:bodyPr>
          <a:lstStyle/>
          <a:p>
            <a:pPr algn="l"/>
            <a:r>
              <a:rPr lang="en-US" sz="1600" dirty="0">
                <a:latin typeface="Apple Braille" pitchFamily="2" charset="0"/>
              </a:rPr>
              <a:t>US equity private firm XYZ has taken interest in the Cab Industry due to the it’s recent growth. They plan on making an investment.</a:t>
            </a:r>
            <a:br>
              <a:rPr lang="en-US" sz="1600" dirty="0">
                <a:latin typeface="Apple Braille" pitchFamily="2" charset="0"/>
              </a:rPr>
            </a:br>
            <a:br>
              <a:rPr lang="en-US" sz="1600" dirty="0">
                <a:latin typeface="Apple Braille" pitchFamily="2" charset="0"/>
              </a:rPr>
            </a:br>
            <a:r>
              <a:rPr lang="en-US" sz="1600" dirty="0">
                <a:latin typeface="Apple Braille" pitchFamily="2" charset="0"/>
              </a:rPr>
              <a:t>There are two companies that XYZ are deciding between: Yellow Cab and Pink Cab. This presentation is an analysis of which company is a better investment for XYZ to make.</a:t>
            </a:r>
          </a:p>
          <a:p>
            <a:pPr algn="l"/>
            <a:endParaRPr lang="en-US" sz="1600" dirty="0">
              <a:latin typeface="Apple Braille" pitchFamily="2" charset="0"/>
            </a:endParaRPr>
          </a:p>
          <a:p>
            <a:pPr algn="l"/>
            <a:endParaRPr lang="en-US" sz="1600" dirty="0">
              <a:latin typeface="Apple Braille" pitchFamily="2" charset="0"/>
            </a:endParaRPr>
          </a:p>
          <a:p>
            <a:pPr algn="l"/>
            <a:r>
              <a:rPr lang="en-US" sz="1600" dirty="0">
                <a:latin typeface="Apple Braille" pitchFamily="2" charset="0"/>
              </a:rPr>
              <a:t>The Analysis:</a:t>
            </a:r>
          </a:p>
          <a:p>
            <a:pPr algn="l"/>
            <a:r>
              <a:rPr lang="en-US" sz="1600" dirty="0">
                <a:latin typeface="Apple Braille" pitchFamily="2" charset="0"/>
              </a:rPr>
              <a:t>- Data Analysis</a:t>
            </a:r>
          </a:p>
          <a:p>
            <a:pPr algn="l"/>
            <a:r>
              <a:rPr lang="en-US" sz="1600" dirty="0">
                <a:latin typeface="Apple Braille" pitchFamily="2" charset="0"/>
              </a:rPr>
              <a:t>- Data Interpretation (understanding data relations with graphs/visuals)</a:t>
            </a:r>
          </a:p>
          <a:p>
            <a:pPr algn="l"/>
            <a:r>
              <a:rPr lang="en-US" sz="1600" dirty="0">
                <a:latin typeface="Apple Braille" pitchFamily="2" charset="0"/>
              </a:rPr>
              <a:t>- Conclusion Drawing  (using the interpretation to come to a conclusion)</a:t>
            </a:r>
          </a:p>
          <a:p>
            <a:pPr algn="l"/>
            <a:r>
              <a:rPr lang="en-US" sz="1600" dirty="0">
                <a:latin typeface="Apple Braille" pitchFamily="2" charset="0"/>
              </a:rPr>
              <a:t>- Report Findings (make a recommendation on which investment is better)</a:t>
            </a:r>
          </a:p>
          <a:p>
            <a:pPr algn="l"/>
            <a:endParaRPr lang="en-US" sz="1600" dirty="0"/>
          </a:p>
          <a:p>
            <a:endParaRPr lang="en-US" sz="1600" dirty="0"/>
          </a:p>
        </p:txBody>
      </p:sp>
    </p:spTree>
    <p:extLst>
      <p:ext uri="{BB962C8B-B14F-4D97-AF65-F5344CB8AC3E}">
        <p14:creationId xmlns:p14="http://schemas.microsoft.com/office/powerpoint/2010/main" val="327833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82318" y="-5482316"/>
            <a:ext cx="1396096" cy="12360729"/>
          </a:xfrm>
          <a:solidFill>
            <a:srgbClr val="3B3B3B"/>
          </a:solidFill>
        </p:spPr>
        <p:txBody>
          <a:bodyPr vert="vert270" anchor="ctr" anchorCtr="0"/>
          <a:lstStyle/>
          <a:p>
            <a:pPr algn="l"/>
            <a:r>
              <a:rPr lang="en-US" sz="4000" b="1" dirty="0">
                <a:solidFill>
                  <a:srgbClr val="FF6600"/>
                </a:solidFill>
                <a:latin typeface="Apple Braille" pitchFamily="2" charset="0"/>
              </a:rPr>
              <a:t>	</a:t>
            </a:r>
            <a:r>
              <a:rPr lang="en-US" sz="4000" dirty="0">
                <a:solidFill>
                  <a:srgbClr val="FF6600"/>
                </a:solidFill>
                <a:latin typeface="Apple Braille" pitchFamily="2" charset="0"/>
              </a:rPr>
              <a:t>Data Sets</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86" y="6214820"/>
            <a:ext cx="1391897" cy="1169192"/>
          </a:xfrm>
          <a:prstGeom prst="rect">
            <a:avLst/>
          </a:prstGeom>
        </p:spPr>
      </p:pic>
      <p:sp>
        <p:nvSpPr>
          <p:cNvPr id="5" name="Subtitle 4">
            <a:extLst>
              <a:ext uri="{FF2B5EF4-FFF2-40B4-BE49-F238E27FC236}">
                <a16:creationId xmlns:a16="http://schemas.microsoft.com/office/drawing/2014/main" id="{0918A2A3-58B6-4178-E9C8-D1F0BDEAD29C}"/>
              </a:ext>
            </a:extLst>
          </p:cNvPr>
          <p:cNvSpPr>
            <a:spLocks noGrp="1"/>
          </p:cNvSpPr>
          <p:nvPr>
            <p:ph type="subTitle" idx="1"/>
          </p:nvPr>
        </p:nvSpPr>
        <p:spPr>
          <a:xfrm>
            <a:off x="960664" y="1809205"/>
            <a:ext cx="10270671" cy="2051871"/>
          </a:xfrm>
        </p:spPr>
        <p:txBody>
          <a:bodyPr>
            <a:normAutofit fontScale="92500"/>
          </a:bodyPr>
          <a:lstStyle/>
          <a:p>
            <a:pPr algn="l"/>
            <a:r>
              <a:rPr lang="en-US" sz="1600" b="1" dirty="0">
                <a:latin typeface="Apple Braille" pitchFamily="2" charset="0"/>
              </a:rPr>
              <a:t>There are 4 individual data sets.</a:t>
            </a:r>
            <a:r>
              <a:rPr lang="en-US" sz="1600" dirty="0">
                <a:latin typeface="Apple Braille" pitchFamily="2" charset="0"/>
              </a:rPr>
              <a:t>		       Time period of data is from </a:t>
            </a:r>
            <a:r>
              <a:rPr lang="en-US" sz="1600" b="1" dirty="0">
                <a:latin typeface="Apple Braille" pitchFamily="2" charset="0"/>
              </a:rPr>
              <a:t>31/01/2016 to 31/12/2018 </a:t>
            </a:r>
            <a:br>
              <a:rPr lang="en-US" sz="1600" dirty="0">
                <a:latin typeface="Apple Braille" pitchFamily="2" charset="0"/>
              </a:rPr>
            </a:br>
            <a:br>
              <a:rPr lang="en-US" sz="1600" dirty="0">
                <a:latin typeface="Apple Braille" pitchFamily="2" charset="0"/>
              </a:rPr>
            </a:br>
            <a:r>
              <a:rPr lang="en-US" sz="1600" dirty="0">
                <a:latin typeface="Apple Braille" pitchFamily="2" charset="0"/>
              </a:rPr>
              <a:t>Data Sets:</a:t>
            </a:r>
          </a:p>
          <a:p>
            <a:pPr algn="l"/>
            <a:r>
              <a:rPr lang="en-US" sz="1400" dirty="0">
                <a:latin typeface="Apple Braille" pitchFamily="2" charset="0"/>
              </a:rPr>
              <a:t>Cab_Data.csv –  Details of transactions for Yellow Cab and Pink Cab</a:t>
            </a:r>
          </a:p>
          <a:p>
            <a:pPr algn="l"/>
            <a:r>
              <a:rPr lang="en-US" sz="1400" dirty="0" err="1">
                <a:latin typeface="Apple Braille" pitchFamily="2" charset="0"/>
              </a:rPr>
              <a:t>Customer_ID.csv</a:t>
            </a:r>
            <a:r>
              <a:rPr lang="en-US" sz="1400" dirty="0">
                <a:latin typeface="Apple Braille" pitchFamily="2" charset="0"/>
              </a:rPr>
              <a:t> –  Links the customer’s demographic details</a:t>
            </a:r>
          </a:p>
          <a:p>
            <a:pPr algn="l"/>
            <a:r>
              <a:rPr lang="en-US" sz="1400" dirty="0" err="1">
                <a:latin typeface="Apple Braille" pitchFamily="2" charset="0"/>
              </a:rPr>
              <a:t>Transaction_ID.csv</a:t>
            </a:r>
            <a:r>
              <a:rPr lang="en-US" sz="1400" dirty="0">
                <a:latin typeface="Apple Braille" pitchFamily="2" charset="0"/>
              </a:rPr>
              <a:t> –  Transactions to customer mapping and payment mode</a:t>
            </a:r>
          </a:p>
          <a:p>
            <a:pPr algn="l"/>
            <a:r>
              <a:rPr lang="en-US" sz="1400" dirty="0">
                <a:latin typeface="Apple Braille" pitchFamily="2" charset="0"/>
              </a:rPr>
              <a:t>City.csv – List of US cities, their population and number of cab users</a:t>
            </a:r>
          </a:p>
          <a:p>
            <a:pPr algn="l"/>
            <a:endParaRPr lang="en-US" sz="1600" dirty="0"/>
          </a:p>
          <a:p>
            <a:endParaRPr lang="en-US" sz="1600" dirty="0"/>
          </a:p>
        </p:txBody>
      </p:sp>
      <p:sp>
        <p:nvSpPr>
          <p:cNvPr id="6" name="TextBox 5">
            <a:extLst>
              <a:ext uri="{FF2B5EF4-FFF2-40B4-BE49-F238E27FC236}">
                <a16:creationId xmlns:a16="http://schemas.microsoft.com/office/drawing/2014/main" id="{E2BE9D88-256A-472B-0C4F-9340131ED99E}"/>
              </a:ext>
            </a:extLst>
          </p:cNvPr>
          <p:cNvSpPr txBox="1"/>
          <p:nvPr/>
        </p:nvSpPr>
        <p:spPr>
          <a:xfrm>
            <a:off x="923975" y="4445105"/>
            <a:ext cx="1318118" cy="1769715"/>
          </a:xfrm>
          <a:prstGeom prst="rect">
            <a:avLst/>
          </a:prstGeom>
          <a:noFill/>
        </p:spPr>
        <p:txBody>
          <a:bodyPr wrap="none" rtlCol="0">
            <a:spAutoFit/>
          </a:bodyPr>
          <a:lstStyle/>
          <a:p>
            <a:r>
              <a:rPr lang="en-US" sz="1600" dirty="0">
                <a:latin typeface="Apple Braille" pitchFamily="2" charset="0"/>
              </a:rPr>
              <a:t>Cab_Data.csv</a:t>
            </a:r>
            <a:br>
              <a:rPr lang="en-US" sz="1600" dirty="0">
                <a:latin typeface="Apple Braille" pitchFamily="2" charset="0"/>
              </a:rPr>
            </a:br>
            <a:r>
              <a:rPr lang="en-US" sz="900" dirty="0">
                <a:latin typeface="Apple Braille" pitchFamily="2" charset="0"/>
              </a:rPr>
              <a:t>‎ </a:t>
            </a:r>
          </a:p>
          <a:p>
            <a:r>
              <a:rPr lang="en-US" sz="1200" dirty="0">
                <a:latin typeface="Apple Braille" pitchFamily="2" charset="0"/>
              </a:rPr>
              <a:t>Transaction ID</a:t>
            </a:r>
          </a:p>
          <a:p>
            <a:r>
              <a:rPr lang="en-US" sz="1200" dirty="0">
                <a:latin typeface="Apple Braille" pitchFamily="2" charset="0"/>
              </a:rPr>
              <a:t>Data of Travel</a:t>
            </a:r>
          </a:p>
          <a:p>
            <a:r>
              <a:rPr lang="en-US" sz="1200" dirty="0">
                <a:latin typeface="Apple Braille" pitchFamily="2" charset="0"/>
              </a:rPr>
              <a:t>Company</a:t>
            </a:r>
          </a:p>
          <a:p>
            <a:r>
              <a:rPr lang="en-US" sz="1200" dirty="0">
                <a:latin typeface="Apple Braille" pitchFamily="2" charset="0"/>
              </a:rPr>
              <a:t>City</a:t>
            </a:r>
          </a:p>
          <a:p>
            <a:r>
              <a:rPr lang="en-US" sz="1200" dirty="0">
                <a:latin typeface="Apple Braille" pitchFamily="2" charset="0"/>
              </a:rPr>
              <a:t>KM Travelled</a:t>
            </a:r>
          </a:p>
          <a:p>
            <a:r>
              <a:rPr lang="en-US" sz="1200" dirty="0">
                <a:latin typeface="Apple Braille" pitchFamily="2" charset="0"/>
              </a:rPr>
              <a:t>Price Charged</a:t>
            </a:r>
          </a:p>
          <a:p>
            <a:r>
              <a:rPr lang="en-US" sz="1200" dirty="0">
                <a:latin typeface="Apple Braille" pitchFamily="2" charset="0"/>
              </a:rPr>
              <a:t>Cost of Trip</a:t>
            </a:r>
          </a:p>
        </p:txBody>
      </p:sp>
      <p:sp>
        <p:nvSpPr>
          <p:cNvPr id="7" name="TextBox 6">
            <a:extLst>
              <a:ext uri="{FF2B5EF4-FFF2-40B4-BE49-F238E27FC236}">
                <a16:creationId xmlns:a16="http://schemas.microsoft.com/office/drawing/2014/main" id="{8E3B9844-0E40-831F-9FE8-0F2EF5716BD2}"/>
              </a:ext>
            </a:extLst>
          </p:cNvPr>
          <p:cNvSpPr txBox="1"/>
          <p:nvPr/>
        </p:nvSpPr>
        <p:spPr>
          <a:xfrm>
            <a:off x="3720588" y="4444094"/>
            <a:ext cx="1628972" cy="1215717"/>
          </a:xfrm>
          <a:prstGeom prst="rect">
            <a:avLst/>
          </a:prstGeom>
          <a:noFill/>
        </p:spPr>
        <p:txBody>
          <a:bodyPr wrap="none" rtlCol="0">
            <a:spAutoFit/>
          </a:bodyPr>
          <a:lstStyle/>
          <a:p>
            <a:r>
              <a:rPr lang="en-US" sz="1600" dirty="0" err="1">
                <a:latin typeface="Apple Braille" pitchFamily="2" charset="0"/>
              </a:rPr>
              <a:t>Customer_ID.csv</a:t>
            </a:r>
            <a:endParaRPr lang="en-US" sz="1600" dirty="0">
              <a:latin typeface="Apple Braille" pitchFamily="2" charset="0"/>
            </a:endParaRPr>
          </a:p>
          <a:p>
            <a:r>
              <a:rPr lang="en-US" sz="900" dirty="0">
                <a:latin typeface="Apple Braille" pitchFamily="2" charset="0"/>
              </a:rPr>
              <a:t>‎ </a:t>
            </a:r>
          </a:p>
          <a:p>
            <a:r>
              <a:rPr lang="en-US" sz="1200" dirty="0">
                <a:latin typeface="Apple Braille" pitchFamily="2" charset="0"/>
              </a:rPr>
              <a:t>Customer ID</a:t>
            </a:r>
          </a:p>
          <a:p>
            <a:r>
              <a:rPr lang="en-US" sz="1200" dirty="0">
                <a:latin typeface="Apple Braille" pitchFamily="2" charset="0"/>
              </a:rPr>
              <a:t>Gender</a:t>
            </a:r>
            <a:br>
              <a:rPr lang="en-US" sz="1200" dirty="0">
                <a:latin typeface="Apple Braille" pitchFamily="2" charset="0"/>
              </a:rPr>
            </a:br>
            <a:r>
              <a:rPr lang="en-US" sz="1200" dirty="0">
                <a:latin typeface="Apple Braille" pitchFamily="2" charset="0"/>
              </a:rPr>
              <a:t>Age</a:t>
            </a:r>
          </a:p>
          <a:p>
            <a:r>
              <a:rPr lang="en-US" sz="1200" dirty="0">
                <a:latin typeface="Apple Braille" pitchFamily="2" charset="0"/>
              </a:rPr>
              <a:t>Income (USD/Month)</a:t>
            </a:r>
          </a:p>
        </p:txBody>
      </p:sp>
      <p:sp>
        <p:nvSpPr>
          <p:cNvPr id="8" name="TextBox 7">
            <a:extLst>
              <a:ext uri="{FF2B5EF4-FFF2-40B4-BE49-F238E27FC236}">
                <a16:creationId xmlns:a16="http://schemas.microsoft.com/office/drawing/2014/main" id="{34E5301F-F97E-E3D2-D787-1E930A225F31}"/>
              </a:ext>
            </a:extLst>
          </p:cNvPr>
          <p:cNvSpPr txBox="1"/>
          <p:nvPr/>
        </p:nvSpPr>
        <p:spPr>
          <a:xfrm>
            <a:off x="6842569" y="4445105"/>
            <a:ext cx="1820370" cy="1031051"/>
          </a:xfrm>
          <a:prstGeom prst="rect">
            <a:avLst/>
          </a:prstGeom>
          <a:noFill/>
        </p:spPr>
        <p:txBody>
          <a:bodyPr wrap="none" rtlCol="0">
            <a:spAutoFit/>
          </a:bodyPr>
          <a:lstStyle/>
          <a:p>
            <a:r>
              <a:rPr lang="en-US" sz="1600" dirty="0" err="1">
                <a:latin typeface="Apple Braille" pitchFamily="2" charset="0"/>
              </a:rPr>
              <a:t>Transaction_ID.csv</a:t>
            </a:r>
            <a:endParaRPr lang="en-US" sz="1600" dirty="0">
              <a:latin typeface="Apple Braille" pitchFamily="2" charset="0"/>
            </a:endParaRPr>
          </a:p>
          <a:p>
            <a:r>
              <a:rPr lang="en-US" sz="900" dirty="0">
                <a:latin typeface="Apple Braille" pitchFamily="2" charset="0"/>
              </a:rPr>
              <a:t>‎ </a:t>
            </a:r>
          </a:p>
          <a:p>
            <a:r>
              <a:rPr lang="en-US" sz="1200" dirty="0">
                <a:latin typeface="Apple Braille" pitchFamily="2" charset="0"/>
              </a:rPr>
              <a:t>Transaction ID</a:t>
            </a:r>
          </a:p>
          <a:p>
            <a:r>
              <a:rPr lang="en-US" sz="1200" dirty="0">
                <a:latin typeface="Apple Braille" pitchFamily="2" charset="0"/>
              </a:rPr>
              <a:t>Customer ID</a:t>
            </a:r>
            <a:br>
              <a:rPr lang="en-US" sz="1200" dirty="0">
                <a:latin typeface="Apple Braille" pitchFamily="2" charset="0"/>
              </a:rPr>
            </a:br>
            <a:r>
              <a:rPr lang="en-US" sz="1200" dirty="0" err="1">
                <a:latin typeface="Apple Braille" pitchFamily="2" charset="0"/>
              </a:rPr>
              <a:t>Payment_Mode</a:t>
            </a:r>
            <a:endParaRPr lang="en-US" sz="1200" dirty="0">
              <a:latin typeface="Apple Braille" pitchFamily="2" charset="0"/>
            </a:endParaRPr>
          </a:p>
        </p:txBody>
      </p:sp>
      <p:sp>
        <p:nvSpPr>
          <p:cNvPr id="9" name="TextBox 8">
            <a:extLst>
              <a:ext uri="{FF2B5EF4-FFF2-40B4-BE49-F238E27FC236}">
                <a16:creationId xmlns:a16="http://schemas.microsoft.com/office/drawing/2014/main" id="{E1474980-A920-379E-5AEA-625373B3AA82}"/>
              </a:ext>
            </a:extLst>
          </p:cNvPr>
          <p:cNvSpPr txBox="1"/>
          <p:nvPr/>
        </p:nvSpPr>
        <p:spPr>
          <a:xfrm>
            <a:off x="10156073" y="4445105"/>
            <a:ext cx="901529" cy="1031051"/>
          </a:xfrm>
          <a:prstGeom prst="rect">
            <a:avLst/>
          </a:prstGeom>
          <a:noFill/>
        </p:spPr>
        <p:txBody>
          <a:bodyPr wrap="none" rtlCol="0">
            <a:spAutoFit/>
          </a:bodyPr>
          <a:lstStyle/>
          <a:p>
            <a:r>
              <a:rPr lang="en-US" sz="1600" dirty="0">
                <a:latin typeface="Apple Braille" pitchFamily="2" charset="0"/>
              </a:rPr>
              <a:t>City.csv</a:t>
            </a:r>
          </a:p>
          <a:p>
            <a:r>
              <a:rPr lang="en-US" sz="900" dirty="0">
                <a:latin typeface="Apple Braille" pitchFamily="2" charset="0"/>
              </a:rPr>
              <a:t>‎ ‎ </a:t>
            </a:r>
          </a:p>
          <a:p>
            <a:r>
              <a:rPr lang="en-US" sz="1200" dirty="0">
                <a:latin typeface="Apple Braille" pitchFamily="2" charset="0"/>
              </a:rPr>
              <a:t>City</a:t>
            </a:r>
          </a:p>
          <a:p>
            <a:r>
              <a:rPr lang="en-US" sz="1200" dirty="0">
                <a:latin typeface="Apple Braille" pitchFamily="2" charset="0"/>
              </a:rPr>
              <a:t>Population</a:t>
            </a:r>
            <a:br>
              <a:rPr lang="en-US" sz="1200" dirty="0">
                <a:latin typeface="Apple Braille" pitchFamily="2" charset="0"/>
              </a:rPr>
            </a:br>
            <a:r>
              <a:rPr lang="en-US" sz="1200" dirty="0">
                <a:latin typeface="Apple Braille" pitchFamily="2" charset="0"/>
              </a:rPr>
              <a:t>Users</a:t>
            </a:r>
          </a:p>
        </p:txBody>
      </p:sp>
      <p:sp>
        <p:nvSpPr>
          <p:cNvPr id="10" name="TextBox 9">
            <a:extLst>
              <a:ext uri="{FF2B5EF4-FFF2-40B4-BE49-F238E27FC236}">
                <a16:creationId xmlns:a16="http://schemas.microsoft.com/office/drawing/2014/main" id="{6CD7150E-649A-E806-2072-6681386E2DAA}"/>
              </a:ext>
            </a:extLst>
          </p:cNvPr>
          <p:cNvSpPr txBox="1"/>
          <p:nvPr/>
        </p:nvSpPr>
        <p:spPr>
          <a:xfrm>
            <a:off x="5626064" y="4106551"/>
            <a:ext cx="939873" cy="338554"/>
          </a:xfrm>
          <a:prstGeom prst="rect">
            <a:avLst/>
          </a:prstGeom>
          <a:noFill/>
        </p:spPr>
        <p:txBody>
          <a:bodyPr wrap="none" rtlCol="0">
            <a:spAutoFit/>
          </a:bodyPr>
          <a:lstStyle/>
          <a:p>
            <a:pPr algn="ctr"/>
            <a:r>
              <a:rPr lang="en-US" sz="1600" dirty="0">
                <a:latin typeface="Apple Braille" pitchFamily="2" charset="0"/>
              </a:rPr>
              <a:t>Features</a:t>
            </a:r>
          </a:p>
        </p:txBody>
      </p:sp>
    </p:spTree>
    <p:extLst>
      <p:ext uri="{BB962C8B-B14F-4D97-AF65-F5344CB8AC3E}">
        <p14:creationId xmlns:p14="http://schemas.microsoft.com/office/powerpoint/2010/main" val="84922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97952" y="-5399880"/>
            <a:ext cx="1396096" cy="12192001"/>
          </a:xfrm>
          <a:solidFill>
            <a:srgbClr val="3B3B3B"/>
          </a:solidFill>
        </p:spPr>
        <p:txBody>
          <a:bodyPr vert="vert270" anchor="ctr" anchorCtr="0"/>
          <a:lstStyle/>
          <a:p>
            <a:pPr algn="l"/>
            <a:r>
              <a:rPr lang="en-US" sz="4000" b="1" dirty="0">
                <a:solidFill>
                  <a:srgbClr val="FF6600"/>
                </a:solidFill>
                <a:latin typeface="Apple Braille" pitchFamily="2" charset="0"/>
              </a:rPr>
              <a:t>	</a:t>
            </a:r>
            <a:r>
              <a:rPr lang="en-US" sz="4000" dirty="0">
                <a:solidFill>
                  <a:srgbClr val="FF6600"/>
                </a:solidFill>
                <a:latin typeface="Apple Braille" pitchFamily="2" charset="0"/>
              </a:rPr>
              <a:t>Data Preparation</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86" y="6214820"/>
            <a:ext cx="1391897" cy="1169192"/>
          </a:xfrm>
          <a:prstGeom prst="rect">
            <a:avLst/>
          </a:prstGeom>
        </p:spPr>
      </p:pic>
      <p:sp>
        <p:nvSpPr>
          <p:cNvPr id="5" name="Subtitle 4">
            <a:extLst>
              <a:ext uri="{FF2B5EF4-FFF2-40B4-BE49-F238E27FC236}">
                <a16:creationId xmlns:a16="http://schemas.microsoft.com/office/drawing/2014/main" id="{0918A2A3-58B6-4178-E9C8-D1F0BDEAD29C}"/>
              </a:ext>
            </a:extLst>
          </p:cNvPr>
          <p:cNvSpPr>
            <a:spLocks noGrp="1"/>
          </p:cNvSpPr>
          <p:nvPr>
            <p:ph type="subTitle" idx="1"/>
          </p:nvPr>
        </p:nvSpPr>
        <p:spPr>
          <a:xfrm>
            <a:off x="960664" y="1809205"/>
            <a:ext cx="10270671" cy="2051871"/>
          </a:xfrm>
        </p:spPr>
        <p:txBody>
          <a:bodyPr>
            <a:normAutofit/>
          </a:bodyPr>
          <a:lstStyle/>
          <a:p>
            <a:pPr algn="l"/>
            <a:r>
              <a:rPr lang="en-US" sz="1600" dirty="0">
                <a:latin typeface="Apple Braille" pitchFamily="2" charset="0"/>
              </a:rPr>
              <a:t>In order to use the data for analysis I first had to </a:t>
            </a:r>
            <a:r>
              <a:rPr lang="en-US" sz="1600" b="1" dirty="0">
                <a:latin typeface="Apple Braille" pitchFamily="2" charset="0"/>
              </a:rPr>
              <a:t>clean</a:t>
            </a:r>
            <a:r>
              <a:rPr lang="en-US" sz="1600" dirty="0">
                <a:latin typeface="Apple Braille" pitchFamily="2" charset="0"/>
              </a:rPr>
              <a:t> and </a:t>
            </a:r>
            <a:r>
              <a:rPr lang="en-US" sz="1600" b="1" dirty="0">
                <a:latin typeface="Apple Braille" pitchFamily="2" charset="0"/>
              </a:rPr>
              <a:t>arrange</a:t>
            </a:r>
            <a:r>
              <a:rPr lang="en-US" sz="1600" dirty="0">
                <a:latin typeface="Apple Braille" pitchFamily="2" charset="0"/>
              </a:rPr>
              <a:t> the data.</a:t>
            </a:r>
          </a:p>
          <a:p>
            <a:pPr algn="l"/>
            <a:r>
              <a:rPr lang="en-US" sz="1600" dirty="0">
                <a:latin typeface="Apple Braille" pitchFamily="2" charset="0"/>
              </a:rPr>
              <a:t>To clean the data I checked for outliers, duplicates, and null values. I found none of the these, but the data was still not ready to be used.</a:t>
            </a:r>
          </a:p>
          <a:p>
            <a:pPr algn="l"/>
            <a:r>
              <a:rPr lang="en-US" sz="1600" dirty="0">
                <a:latin typeface="Apple Braille" pitchFamily="2" charset="0"/>
              </a:rPr>
              <a:t>For two of the visuals created, I had to merge the data. I merged </a:t>
            </a:r>
            <a:r>
              <a:rPr lang="en-US" sz="1600" dirty="0" err="1">
                <a:latin typeface="Apple Braille" pitchFamily="2" charset="0"/>
              </a:rPr>
              <a:t>Transaction_ID.csv</a:t>
            </a:r>
            <a:r>
              <a:rPr lang="en-US" sz="1600" dirty="0">
                <a:latin typeface="Apple Braille" pitchFamily="2" charset="0"/>
              </a:rPr>
              <a:t> &amp; </a:t>
            </a:r>
            <a:r>
              <a:rPr lang="en-US" sz="1600" dirty="0" err="1">
                <a:latin typeface="Apple Braille" pitchFamily="2" charset="0"/>
              </a:rPr>
              <a:t>Customer_ID.csv</a:t>
            </a:r>
            <a:r>
              <a:rPr lang="en-US" sz="1600" dirty="0">
                <a:latin typeface="Apple Braille" pitchFamily="2" charset="0"/>
              </a:rPr>
              <a:t> to Cab_Data.csv.</a:t>
            </a:r>
          </a:p>
          <a:p>
            <a:endParaRPr lang="en-US" sz="1600" dirty="0"/>
          </a:p>
        </p:txBody>
      </p:sp>
      <p:pic>
        <p:nvPicPr>
          <p:cNvPr id="15" name="Picture 14">
            <a:extLst>
              <a:ext uri="{FF2B5EF4-FFF2-40B4-BE49-F238E27FC236}">
                <a16:creationId xmlns:a16="http://schemas.microsoft.com/office/drawing/2014/main" id="{8CC81A71-2803-3D7E-6597-55E9F408AE9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545495" y="4442027"/>
            <a:ext cx="874643" cy="874643"/>
          </a:xfrm>
          <a:prstGeom prst="rect">
            <a:avLst/>
          </a:prstGeom>
        </p:spPr>
      </p:pic>
      <p:pic>
        <p:nvPicPr>
          <p:cNvPr id="17" name="Picture 16">
            <a:extLst>
              <a:ext uri="{FF2B5EF4-FFF2-40B4-BE49-F238E27FC236}">
                <a16:creationId xmlns:a16="http://schemas.microsoft.com/office/drawing/2014/main" id="{2D32393A-ACF9-3E07-683A-420B5C86AC5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021377" y="3401469"/>
            <a:ext cx="874643" cy="874643"/>
          </a:xfrm>
          <a:prstGeom prst="rect">
            <a:avLst/>
          </a:prstGeom>
        </p:spPr>
      </p:pic>
      <p:pic>
        <p:nvPicPr>
          <p:cNvPr id="18" name="Picture 17">
            <a:extLst>
              <a:ext uri="{FF2B5EF4-FFF2-40B4-BE49-F238E27FC236}">
                <a16:creationId xmlns:a16="http://schemas.microsoft.com/office/drawing/2014/main" id="{FBCAFCA4-92BF-DE5D-D76D-8185E94F3EF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021377" y="5587817"/>
            <a:ext cx="874643" cy="874643"/>
          </a:xfrm>
          <a:prstGeom prst="rect">
            <a:avLst/>
          </a:prstGeom>
        </p:spPr>
      </p:pic>
      <p:pic>
        <p:nvPicPr>
          <p:cNvPr id="31" name="Picture 30">
            <a:extLst>
              <a:ext uri="{FF2B5EF4-FFF2-40B4-BE49-F238E27FC236}">
                <a16:creationId xmlns:a16="http://schemas.microsoft.com/office/drawing/2014/main" id="{602726B1-AF87-C869-EA59-597E6AAB51A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437243" y="4442027"/>
            <a:ext cx="874643" cy="874643"/>
          </a:xfrm>
          <a:prstGeom prst="rect">
            <a:avLst/>
          </a:prstGeom>
        </p:spPr>
      </p:pic>
      <p:sp>
        <p:nvSpPr>
          <p:cNvPr id="32" name="TextBox 31">
            <a:extLst>
              <a:ext uri="{FF2B5EF4-FFF2-40B4-BE49-F238E27FC236}">
                <a16:creationId xmlns:a16="http://schemas.microsoft.com/office/drawing/2014/main" id="{3BD80481-CBF6-0156-8032-A99FEF843447}"/>
              </a:ext>
            </a:extLst>
          </p:cNvPr>
          <p:cNvSpPr txBox="1"/>
          <p:nvPr/>
        </p:nvSpPr>
        <p:spPr>
          <a:xfrm>
            <a:off x="2752415" y="5342486"/>
            <a:ext cx="1267270" cy="276999"/>
          </a:xfrm>
          <a:prstGeom prst="rect">
            <a:avLst/>
          </a:prstGeom>
          <a:noFill/>
        </p:spPr>
        <p:txBody>
          <a:bodyPr wrap="none" rtlCol="0">
            <a:spAutoFit/>
          </a:bodyPr>
          <a:lstStyle/>
          <a:p>
            <a:r>
              <a:rPr lang="en-US" sz="1200" dirty="0" err="1">
                <a:latin typeface="Apple Braille" pitchFamily="2" charset="0"/>
              </a:rPr>
              <a:t>Customer_ID.csv</a:t>
            </a:r>
            <a:endParaRPr lang="en-US" sz="1200" dirty="0">
              <a:latin typeface="Apple Braille" pitchFamily="2" charset="0"/>
            </a:endParaRPr>
          </a:p>
        </p:txBody>
      </p:sp>
      <p:sp>
        <p:nvSpPr>
          <p:cNvPr id="33" name="TextBox 32">
            <a:extLst>
              <a:ext uri="{FF2B5EF4-FFF2-40B4-BE49-F238E27FC236}">
                <a16:creationId xmlns:a16="http://schemas.microsoft.com/office/drawing/2014/main" id="{EA650394-1551-000E-97D7-9A05685B24A0}"/>
              </a:ext>
            </a:extLst>
          </p:cNvPr>
          <p:cNvSpPr txBox="1"/>
          <p:nvPr/>
        </p:nvSpPr>
        <p:spPr>
          <a:xfrm>
            <a:off x="2679767" y="3174401"/>
            <a:ext cx="1412566" cy="276999"/>
          </a:xfrm>
          <a:prstGeom prst="rect">
            <a:avLst/>
          </a:prstGeom>
          <a:noFill/>
        </p:spPr>
        <p:txBody>
          <a:bodyPr wrap="none" rtlCol="0">
            <a:spAutoFit/>
          </a:bodyPr>
          <a:lstStyle/>
          <a:p>
            <a:r>
              <a:rPr lang="en-US" sz="1200" dirty="0" err="1">
                <a:latin typeface="Apple Braille" pitchFamily="2" charset="0"/>
              </a:rPr>
              <a:t>Transaction_ID.csv</a:t>
            </a:r>
            <a:endParaRPr lang="en-US" sz="1200" dirty="0">
              <a:latin typeface="Apple Braille" pitchFamily="2" charset="0"/>
            </a:endParaRPr>
          </a:p>
        </p:txBody>
      </p:sp>
      <p:sp>
        <p:nvSpPr>
          <p:cNvPr id="34" name="TextBox 33">
            <a:extLst>
              <a:ext uri="{FF2B5EF4-FFF2-40B4-BE49-F238E27FC236}">
                <a16:creationId xmlns:a16="http://schemas.microsoft.com/office/drawing/2014/main" id="{382CE8EB-BDBE-B049-A7D8-1DFCE3AFF4FD}"/>
              </a:ext>
            </a:extLst>
          </p:cNvPr>
          <p:cNvSpPr txBox="1"/>
          <p:nvPr/>
        </p:nvSpPr>
        <p:spPr>
          <a:xfrm>
            <a:off x="4473285" y="4248467"/>
            <a:ext cx="1034707" cy="276999"/>
          </a:xfrm>
          <a:prstGeom prst="rect">
            <a:avLst/>
          </a:prstGeom>
          <a:noFill/>
        </p:spPr>
        <p:txBody>
          <a:bodyPr wrap="none" rtlCol="0">
            <a:spAutoFit/>
          </a:bodyPr>
          <a:lstStyle/>
          <a:p>
            <a:r>
              <a:rPr lang="en-US" sz="1200" dirty="0">
                <a:latin typeface="Apple Braille" pitchFamily="2" charset="0"/>
              </a:rPr>
              <a:t>Cab_Data.csv</a:t>
            </a:r>
          </a:p>
        </p:txBody>
      </p:sp>
      <p:cxnSp>
        <p:nvCxnSpPr>
          <p:cNvPr id="36" name="Straight Arrow Connector 35">
            <a:extLst>
              <a:ext uri="{FF2B5EF4-FFF2-40B4-BE49-F238E27FC236}">
                <a16:creationId xmlns:a16="http://schemas.microsoft.com/office/drawing/2014/main" id="{5ACB61BF-0AC7-F287-2CCE-0D166AEB4495}"/>
              </a:ext>
            </a:extLst>
          </p:cNvPr>
          <p:cNvCxnSpPr>
            <a:cxnSpLocks/>
            <a:stCxn id="17" idx="3"/>
          </p:cNvCxnSpPr>
          <p:nvPr/>
        </p:nvCxnSpPr>
        <p:spPr>
          <a:xfrm>
            <a:off x="3896020" y="3838791"/>
            <a:ext cx="649475" cy="723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B8328283-8D85-9C50-7680-E9A48AAAEC44}"/>
              </a:ext>
            </a:extLst>
          </p:cNvPr>
          <p:cNvCxnSpPr>
            <a:cxnSpLocks/>
            <a:stCxn id="18" idx="3"/>
          </p:cNvCxnSpPr>
          <p:nvPr/>
        </p:nvCxnSpPr>
        <p:spPr>
          <a:xfrm flipV="1">
            <a:off x="3896020" y="5226272"/>
            <a:ext cx="649475" cy="798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49F9FEFA-8528-1772-20C4-4682C3A339CF}"/>
              </a:ext>
            </a:extLst>
          </p:cNvPr>
          <p:cNvCxnSpPr>
            <a:cxnSpLocks/>
            <a:stCxn id="15" idx="3"/>
            <a:endCxn id="31" idx="1"/>
          </p:cNvCxnSpPr>
          <p:nvPr/>
        </p:nvCxnSpPr>
        <p:spPr>
          <a:xfrm>
            <a:off x="5420138" y="4879349"/>
            <a:ext cx="10171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630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97954" y="-5397951"/>
            <a:ext cx="1396096" cy="12192000"/>
          </a:xfrm>
          <a:solidFill>
            <a:srgbClr val="3B3B3B"/>
          </a:solidFill>
        </p:spPr>
        <p:txBody>
          <a:bodyPr vert="vert270" anchor="ctr" anchorCtr="0"/>
          <a:lstStyle/>
          <a:p>
            <a:pPr algn="l"/>
            <a:r>
              <a:rPr lang="en-US" sz="4000" b="1" dirty="0">
                <a:solidFill>
                  <a:srgbClr val="FF6600"/>
                </a:solidFill>
                <a:latin typeface="Apple Braille" pitchFamily="2" charset="0"/>
              </a:rPr>
              <a:t>	</a:t>
            </a:r>
            <a:r>
              <a:rPr lang="en-US" sz="4000" dirty="0">
                <a:solidFill>
                  <a:srgbClr val="FF6600"/>
                </a:solidFill>
                <a:latin typeface="Apple Braille" pitchFamily="2" charset="0"/>
              </a:rPr>
              <a:t>Data Interpretation</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86" y="6214820"/>
            <a:ext cx="1391897" cy="1169192"/>
          </a:xfrm>
          <a:prstGeom prst="rect">
            <a:avLst/>
          </a:prstGeom>
        </p:spPr>
      </p:pic>
      <p:sp>
        <p:nvSpPr>
          <p:cNvPr id="5" name="Subtitle 4">
            <a:extLst>
              <a:ext uri="{FF2B5EF4-FFF2-40B4-BE49-F238E27FC236}">
                <a16:creationId xmlns:a16="http://schemas.microsoft.com/office/drawing/2014/main" id="{0918A2A3-58B6-4178-E9C8-D1F0BDEAD29C}"/>
              </a:ext>
            </a:extLst>
          </p:cNvPr>
          <p:cNvSpPr>
            <a:spLocks noGrp="1"/>
          </p:cNvSpPr>
          <p:nvPr>
            <p:ph type="subTitle" idx="1"/>
          </p:nvPr>
        </p:nvSpPr>
        <p:spPr>
          <a:xfrm>
            <a:off x="960664" y="1809205"/>
            <a:ext cx="10864191" cy="4405615"/>
          </a:xfrm>
        </p:spPr>
        <p:txBody>
          <a:bodyPr>
            <a:normAutofit/>
          </a:bodyPr>
          <a:lstStyle/>
          <a:p>
            <a:pPr algn="l"/>
            <a:r>
              <a:rPr lang="en-US" sz="1600" dirty="0">
                <a:latin typeface="Apple Braille" pitchFamily="2" charset="0"/>
              </a:rPr>
              <a:t>In order to create a conclusion and recommendation based on the data, hypotheses were created to shape the visuals and help extrapolate meaning from the data.</a:t>
            </a:r>
          </a:p>
          <a:p>
            <a:pPr algn="l"/>
            <a:br>
              <a:rPr lang="en-US" sz="1600" dirty="0">
                <a:latin typeface="Apple Braille" pitchFamily="2" charset="0"/>
              </a:rPr>
            </a:br>
            <a:endParaRPr lang="en-US" sz="1600" dirty="0">
              <a:latin typeface="Apple Braille" pitchFamily="2" charset="0"/>
            </a:endParaRPr>
          </a:p>
          <a:p>
            <a:pPr algn="l"/>
            <a:r>
              <a:rPr lang="en-US" sz="1600" b="1" dirty="0">
                <a:latin typeface="Apple Braille" pitchFamily="2" charset="0"/>
              </a:rPr>
              <a:t>Hypotheses:</a:t>
            </a:r>
          </a:p>
          <a:p>
            <a:pPr marL="285750" indent="-285750" algn="l">
              <a:buFont typeface="Arial" panose="020B0604020202020204" pitchFamily="34" charset="0"/>
              <a:buChar char="•"/>
            </a:pPr>
            <a:r>
              <a:rPr lang="en-US" sz="1600" dirty="0">
                <a:latin typeface="Apple Braille" pitchFamily="2" charset="0"/>
              </a:rPr>
              <a:t>Which company has the highest number of cab users in different cities?</a:t>
            </a:r>
          </a:p>
          <a:p>
            <a:pPr marL="285750" indent="-285750" algn="l">
              <a:buFont typeface="Arial" panose="020B0604020202020204" pitchFamily="34" charset="0"/>
              <a:buChar char="•"/>
            </a:pPr>
            <a:r>
              <a:rPr lang="en-US" sz="1600" dirty="0">
                <a:latin typeface="Apple Braille" pitchFamily="2" charset="0"/>
              </a:rPr>
              <a:t>Does the total revenue or margin per trip increase with distance (KM traveled)?</a:t>
            </a:r>
          </a:p>
          <a:p>
            <a:pPr marL="285750" indent="-285750" algn="l">
              <a:buFont typeface="Arial" panose="020B0604020202020204" pitchFamily="34" charset="0"/>
              <a:buChar char="•"/>
            </a:pPr>
            <a:r>
              <a:rPr lang="en-US" sz="1600" dirty="0">
                <a:latin typeface="Apple Braille" pitchFamily="2" charset="0"/>
              </a:rPr>
              <a:t>Is there a specific time period where one company sees a spike in users compared to the other?</a:t>
            </a:r>
          </a:p>
          <a:p>
            <a:pPr marL="285750" indent="-285750" algn="l">
              <a:buFont typeface="Arial" panose="020B0604020202020204" pitchFamily="34" charset="0"/>
              <a:buChar char="•"/>
            </a:pPr>
            <a:r>
              <a:rPr lang="en-US" sz="1600" dirty="0">
                <a:latin typeface="Apple Braille" pitchFamily="2" charset="0"/>
              </a:rPr>
              <a:t>What is the preferred payment method (cash or card) for each company's customers, and does this affect revenue?</a:t>
            </a:r>
          </a:p>
          <a:p>
            <a:pPr marL="285750" indent="-285750" algn="l">
              <a:buFont typeface="Arial" panose="020B0604020202020204" pitchFamily="34" charset="0"/>
              <a:buChar char="•"/>
            </a:pPr>
            <a:r>
              <a:rPr lang="en-US" sz="1600" dirty="0">
                <a:latin typeface="Apple Braille" pitchFamily="2" charset="0"/>
              </a:rPr>
              <a:t>Which company operates more efficiently in terms of cost vs. revenue per trip?</a:t>
            </a:r>
          </a:p>
          <a:p>
            <a:pPr marL="285750" indent="-285750" algn="l">
              <a:buFont typeface="Arial" panose="020B0604020202020204" pitchFamily="34" charset="0"/>
              <a:buChar char="•"/>
            </a:pPr>
            <a:r>
              <a:rPr lang="en-US" sz="1600" dirty="0">
                <a:latin typeface="Apple Braille" pitchFamily="2" charset="0"/>
              </a:rPr>
              <a:t>Over the time of data which company his increasing profits, and by how much?</a:t>
            </a:r>
          </a:p>
          <a:p>
            <a:pPr algn="l"/>
            <a:endParaRPr lang="en-US" sz="1600" dirty="0"/>
          </a:p>
        </p:txBody>
      </p:sp>
    </p:spTree>
    <p:extLst>
      <p:ext uri="{BB962C8B-B14F-4D97-AF65-F5344CB8AC3E}">
        <p14:creationId xmlns:p14="http://schemas.microsoft.com/office/powerpoint/2010/main" val="11924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740295" cy="3170099"/>
          </a:xfrm>
          <a:prstGeom prst="rect">
            <a:avLst/>
          </a:prstGeom>
          <a:solidFill>
            <a:srgbClr val="3B3B3B"/>
          </a:solidFill>
        </p:spPr>
        <p:txBody>
          <a:bodyPr wrap="none" rtlCol="0">
            <a:spAutoFit/>
          </a:bodyPr>
          <a:lstStyle/>
          <a:p>
            <a:r>
              <a:rPr lang="en-US" sz="6600" dirty="0">
                <a:solidFill>
                  <a:srgbClr val="FF6600"/>
                </a:solidFill>
                <a:latin typeface="Apple Braille" pitchFamily="2" charset="0"/>
                <a:cs typeface="Al Nile" pitchFamily="2" charset="-78"/>
              </a:rPr>
              <a:t>Exploratory Data Analysis</a:t>
            </a:r>
          </a:p>
          <a:p>
            <a:r>
              <a:rPr lang="en-US" sz="4000" dirty="0">
                <a:solidFill>
                  <a:schemeClr val="bg1"/>
                </a:solidFill>
                <a:latin typeface="Apple Braille" pitchFamily="2" charset="0"/>
                <a:cs typeface="Al Nile" pitchFamily="2" charset="-78"/>
              </a:rPr>
              <a:t>G2M Case Study</a:t>
            </a:r>
          </a:p>
          <a:p>
            <a:endParaRPr lang="en-US" sz="4000" dirty="0">
              <a:solidFill>
                <a:schemeClr val="bg1"/>
              </a:solidFill>
              <a:latin typeface="Apple Braille" pitchFamily="2" charset="0"/>
              <a:cs typeface="Al Nile" pitchFamily="2" charset="-78"/>
            </a:endParaRPr>
          </a:p>
          <a:p>
            <a:r>
              <a:rPr lang="en-US" sz="2800" dirty="0">
                <a:solidFill>
                  <a:schemeClr val="bg1"/>
                </a:solidFill>
                <a:latin typeface="Apple Braille" pitchFamily="2" charset="0"/>
                <a:cs typeface="Al Nile" pitchFamily="2" charset="-78"/>
              </a:rPr>
              <a:t>Sept. 20 2024</a:t>
            </a:r>
          </a:p>
          <a:p>
            <a:br>
              <a:rPr lang="en-US" sz="1200" dirty="0">
                <a:solidFill>
                  <a:schemeClr val="bg1"/>
                </a:solidFill>
                <a:latin typeface="Apple Braille" pitchFamily="2" charset="0"/>
                <a:cs typeface="Al Nile" pitchFamily="2" charset="-78"/>
              </a:rPr>
            </a:br>
            <a:r>
              <a:rPr lang="en-US" sz="1400" dirty="0">
                <a:solidFill>
                  <a:schemeClr val="bg1"/>
                </a:solidFill>
                <a:latin typeface="Apple Braille" pitchFamily="2" charset="0"/>
                <a:cs typeface="Al Nile" pitchFamily="2" charset="-78"/>
              </a:rPr>
              <a:t>David Kalen</a:t>
            </a:r>
          </a:p>
        </p:txBody>
      </p:sp>
    </p:spTree>
    <p:extLst>
      <p:ext uri="{BB962C8B-B14F-4D97-AF65-F5344CB8AC3E}">
        <p14:creationId xmlns:p14="http://schemas.microsoft.com/office/powerpoint/2010/main" val="3943719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21DD98-ABFE-7F3E-B395-C9BB803F150D}"/>
              </a:ext>
            </a:extLst>
          </p:cNvPr>
          <p:cNvSpPr/>
          <p:nvPr/>
        </p:nvSpPr>
        <p:spPr>
          <a:xfrm>
            <a:off x="-1" y="-1"/>
            <a:ext cx="12192001" cy="1048799"/>
          </a:xfrm>
          <a:prstGeom prst="rect">
            <a:avLst/>
          </a:prstGeom>
          <a:solidFill>
            <a:srgbClr val="3B3B3B"/>
          </a:solidFill>
          <a:ln>
            <a:solidFill>
              <a:srgbClr val="3B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1800" dirty="0">
              <a:latin typeface="Apple Braille" pitchFamily="2"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86" y="6214820"/>
            <a:ext cx="1391897" cy="1169192"/>
          </a:xfrm>
          <a:prstGeom prst="rect">
            <a:avLst/>
          </a:prstGeom>
        </p:spPr>
      </p:pic>
      <p:sp>
        <p:nvSpPr>
          <p:cNvPr id="10" name="TextBox 9">
            <a:extLst>
              <a:ext uri="{FF2B5EF4-FFF2-40B4-BE49-F238E27FC236}">
                <a16:creationId xmlns:a16="http://schemas.microsoft.com/office/drawing/2014/main" id="{A803B0FA-8CDA-0C85-1B43-574E25C235A6}"/>
              </a:ext>
            </a:extLst>
          </p:cNvPr>
          <p:cNvSpPr txBox="1"/>
          <p:nvPr/>
        </p:nvSpPr>
        <p:spPr>
          <a:xfrm>
            <a:off x="349350" y="287251"/>
            <a:ext cx="11493297" cy="523220"/>
          </a:xfrm>
          <a:prstGeom prst="rect">
            <a:avLst/>
          </a:prstGeom>
          <a:noFill/>
        </p:spPr>
        <p:txBody>
          <a:bodyPr wrap="square" rtlCol="0">
            <a:spAutoFit/>
          </a:bodyPr>
          <a:lstStyle/>
          <a:p>
            <a:pPr algn="l"/>
            <a:r>
              <a:rPr lang="en-US" sz="2800" dirty="0">
                <a:solidFill>
                  <a:srgbClr val="FF6600"/>
                </a:solidFill>
                <a:latin typeface="Apple Braille" pitchFamily="2" charset="0"/>
              </a:rPr>
              <a:t>Which company has the highest number of cab users in different cities?</a:t>
            </a:r>
          </a:p>
        </p:txBody>
      </p:sp>
      <p:pic>
        <p:nvPicPr>
          <p:cNvPr id="12" name="Picture 11">
            <a:extLst>
              <a:ext uri="{FF2B5EF4-FFF2-40B4-BE49-F238E27FC236}">
                <a16:creationId xmlns:a16="http://schemas.microsoft.com/office/drawing/2014/main" id="{02257A74-8AC0-B63A-BED5-BD840598B5A3}"/>
              </a:ext>
            </a:extLst>
          </p:cNvPr>
          <p:cNvPicPr>
            <a:picLocks noChangeAspect="1"/>
          </p:cNvPicPr>
          <p:nvPr/>
        </p:nvPicPr>
        <p:blipFill>
          <a:blip r:embed="rId3"/>
          <a:stretch>
            <a:fillRect/>
          </a:stretch>
        </p:blipFill>
        <p:spPr>
          <a:xfrm>
            <a:off x="349350" y="1352549"/>
            <a:ext cx="8582660" cy="5125273"/>
          </a:xfrm>
          <a:prstGeom prst="rect">
            <a:avLst/>
          </a:prstGeom>
        </p:spPr>
      </p:pic>
      <p:sp>
        <p:nvSpPr>
          <p:cNvPr id="13" name="TextBox 12">
            <a:extLst>
              <a:ext uri="{FF2B5EF4-FFF2-40B4-BE49-F238E27FC236}">
                <a16:creationId xmlns:a16="http://schemas.microsoft.com/office/drawing/2014/main" id="{6F377C7A-4617-B548-197F-81DA3F7C14A7}"/>
              </a:ext>
            </a:extLst>
          </p:cNvPr>
          <p:cNvSpPr txBox="1"/>
          <p:nvPr/>
        </p:nvSpPr>
        <p:spPr>
          <a:xfrm>
            <a:off x="9159063" y="2198958"/>
            <a:ext cx="2683584" cy="1569660"/>
          </a:xfrm>
          <a:prstGeom prst="rect">
            <a:avLst/>
          </a:prstGeom>
          <a:noFill/>
        </p:spPr>
        <p:txBody>
          <a:bodyPr wrap="square" rtlCol="0">
            <a:spAutoFit/>
          </a:bodyPr>
          <a:lstStyle/>
          <a:p>
            <a:r>
              <a:rPr lang="en-US" sz="1600" dirty="0">
                <a:latin typeface="Apple Braille" pitchFamily="2" charset="0"/>
              </a:rPr>
              <a:t>We can see that with the exception of San Diego and perhaps some smaller cities, the Yellow Cab Company has substantially </a:t>
            </a:r>
            <a:r>
              <a:rPr lang="en-US" sz="1600" b="1" dirty="0">
                <a:latin typeface="Apple Braille" pitchFamily="2" charset="0"/>
              </a:rPr>
              <a:t>more users </a:t>
            </a:r>
            <a:r>
              <a:rPr lang="en-US" sz="1600" dirty="0">
                <a:latin typeface="Apple Braille" pitchFamily="2" charset="0"/>
              </a:rPr>
              <a:t>in most cities.</a:t>
            </a:r>
          </a:p>
        </p:txBody>
      </p:sp>
    </p:spTree>
    <p:extLst>
      <p:ext uri="{BB962C8B-B14F-4D97-AF65-F5344CB8AC3E}">
        <p14:creationId xmlns:p14="http://schemas.microsoft.com/office/powerpoint/2010/main" val="246616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21DD98-ABFE-7F3E-B395-C9BB803F150D}"/>
              </a:ext>
            </a:extLst>
          </p:cNvPr>
          <p:cNvSpPr/>
          <p:nvPr/>
        </p:nvSpPr>
        <p:spPr>
          <a:xfrm>
            <a:off x="-1" y="-1"/>
            <a:ext cx="12192001" cy="1048799"/>
          </a:xfrm>
          <a:prstGeom prst="rect">
            <a:avLst/>
          </a:prstGeom>
          <a:solidFill>
            <a:srgbClr val="3B3B3B"/>
          </a:solidFill>
          <a:ln>
            <a:solidFill>
              <a:srgbClr val="3B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1800" dirty="0">
              <a:latin typeface="Apple Braille" pitchFamily="2"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86" y="6214820"/>
            <a:ext cx="1391897" cy="1169192"/>
          </a:xfrm>
          <a:prstGeom prst="rect">
            <a:avLst/>
          </a:prstGeom>
        </p:spPr>
      </p:pic>
      <p:sp>
        <p:nvSpPr>
          <p:cNvPr id="10" name="TextBox 9">
            <a:extLst>
              <a:ext uri="{FF2B5EF4-FFF2-40B4-BE49-F238E27FC236}">
                <a16:creationId xmlns:a16="http://schemas.microsoft.com/office/drawing/2014/main" id="{A803B0FA-8CDA-0C85-1B43-574E25C235A6}"/>
              </a:ext>
            </a:extLst>
          </p:cNvPr>
          <p:cNvSpPr txBox="1"/>
          <p:nvPr/>
        </p:nvSpPr>
        <p:spPr>
          <a:xfrm>
            <a:off x="349350" y="287251"/>
            <a:ext cx="11493297" cy="477054"/>
          </a:xfrm>
          <a:prstGeom prst="rect">
            <a:avLst/>
          </a:prstGeom>
          <a:noFill/>
        </p:spPr>
        <p:txBody>
          <a:bodyPr wrap="square" rtlCol="0">
            <a:spAutoFit/>
          </a:bodyPr>
          <a:lstStyle/>
          <a:p>
            <a:pPr algn="l"/>
            <a:r>
              <a:rPr lang="en-US" sz="2500" dirty="0">
                <a:solidFill>
                  <a:srgbClr val="FF6600"/>
                </a:solidFill>
                <a:latin typeface="Apple Braille" pitchFamily="2" charset="0"/>
              </a:rPr>
              <a:t>Does the total revenue or margin per trip increase with distance (KM traveled)?</a:t>
            </a:r>
          </a:p>
        </p:txBody>
      </p:sp>
      <p:pic>
        <p:nvPicPr>
          <p:cNvPr id="2" name="Picture 1">
            <a:extLst>
              <a:ext uri="{FF2B5EF4-FFF2-40B4-BE49-F238E27FC236}">
                <a16:creationId xmlns:a16="http://schemas.microsoft.com/office/drawing/2014/main" id="{943BD93F-1EFF-896B-1903-B76E1566BF68}"/>
              </a:ext>
            </a:extLst>
          </p:cNvPr>
          <p:cNvPicPr>
            <a:picLocks noChangeAspect="1"/>
          </p:cNvPicPr>
          <p:nvPr/>
        </p:nvPicPr>
        <p:blipFill>
          <a:blip r:embed="rId3"/>
          <a:stretch>
            <a:fillRect/>
          </a:stretch>
        </p:blipFill>
        <p:spPr>
          <a:xfrm>
            <a:off x="1217453" y="1559574"/>
            <a:ext cx="9757089" cy="4845692"/>
          </a:xfrm>
          <a:prstGeom prst="rect">
            <a:avLst/>
          </a:prstGeom>
        </p:spPr>
      </p:pic>
    </p:spTree>
    <p:extLst>
      <p:ext uri="{BB962C8B-B14F-4D97-AF65-F5344CB8AC3E}">
        <p14:creationId xmlns:p14="http://schemas.microsoft.com/office/powerpoint/2010/main" val="7035340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3590</TotalTime>
  <Words>989</Words>
  <Application>Microsoft Macintosh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 Braille</vt:lpstr>
      <vt:lpstr>Arial</vt:lpstr>
      <vt:lpstr>Calibri</vt:lpstr>
      <vt:lpstr>Calibri Light</vt:lpstr>
      <vt:lpstr>Office Theme</vt:lpstr>
      <vt:lpstr>PowerPoint Presentation</vt:lpstr>
      <vt:lpstr>  Background  &amp; Agenda</vt:lpstr>
      <vt:lpstr> Background </vt:lpstr>
      <vt:lpstr> Data Sets</vt:lpstr>
      <vt:lpstr> Data Preparation</vt:lpstr>
      <vt:lpstr> Data 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&amp; Report Findings</vt:lpstr>
      <vt:lpstr>   Agenda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Kalen</dc:creator>
  <cp:lastModifiedBy>David Kalen</cp:lastModifiedBy>
  <cp:revision>1</cp:revision>
  <dcterms:created xsi:type="dcterms:W3CDTF">2024-10-04T16:23:27Z</dcterms:created>
  <dcterms:modified xsi:type="dcterms:W3CDTF">2024-10-07T04:14:24Z</dcterms:modified>
</cp:coreProperties>
</file>