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9" r:id="rId3"/>
    <p:sldId id="271" r:id="rId4"/>
    <p:sldId id="272" r:id="rId5"/>
    <p:sldId id="273" r:id="rId6"/>
    <p:sldId id="274" r:id="rId7"/>
    <p:sldId id="275"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19" autoAdjust="0"/>
    <p:restoredTop sz="95033" autoAdjust="0"/>
  </p:normalViewPr>
  <p:slideViewPr>
    <p:cSldViewPr snapToGrid="0">
      <p:cViewPr>
        <p:scale>
          <a:sx n="87" d="100"/>
          <a:sy n="87" d="100"/>
        </p:scale>
        <p:origin x="44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764DE79-268F-4C1A-8933-263129D2AF90}" type="datetimeFigureOut">
              <a:rPr lang="en-US" dirty="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6/21/2022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6/21/2022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4DE79-268F-4C1A-8933-263129D2AF90}" type="datetimeFigureOut">
              <a:rPr lang="en-US" dirty="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4DE79-268F-4C1A-8933-263129D2AF90}" type="datetimeFigureOut">
              <a:rPr lang="en-US" dirty="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‹Nº›</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solidFill>
                  <a:schemeClr val="bg1"/>
                </a:solidFill>
              </a:rPr>
              <a:t>G2M insight for Cab Investment firm</a:t>
            </a:r>
          </a:p>
          <a:p>
            <a:endParaRPr lang="en-US" sz="4000" dirty="0">
              <a:solidFill>
                <a:schemeClr val="bg1"/>
              </a:solidFill>
            </a:endParaRPr>
          </a:p>
          <a:p>
            <a:r>
              <a:rPr lang="en-US" sz="2800" b="1" dirty="0">
                <a:solidFill>
                  <a:schemeClr val="bg1"/>
                </a:solidFill>
              </a:rPr>
              <a:t>6/21/2022</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55272" y="-5555274"/>
            <a:ext cx="1081454" cy="12192001"/>
          </a:xfrm>
          <a:solidFill>
            <a:srgbClr val="3B3B3B"/>
          </a:solidFill>
        </p:spPr>
        <p:txBody>
          <a:bodyPr vert="vert270" anchor="t" anchorCtr="0">
            <a:normAutofit fontScale="90000"/>
          </a:bodyPr>
          <a:lstStyle/>
          <a:p>
            <a:pPr algn="l"/>
            <a:r>
              <a:rPr lang="en-US" sz="5400" dirty="0">
                <a:solidFill>
                  <a:srgbClr val="FF6600"/>
                </a:solidFill>
              </a:rPr>
              <a:t>	Problem Statement</a:t>
            </a:r>
            <a:br>
              <a:rPr lang="en-US" sz="5400" dirty="0">
                <a:solidFill>
                  <a:srgbClr val="FF6600"/>
                </a:solidFill>
              </a:rPr>
            </a:br>
            <a:br>
              <a:rPr lang="en-US" sz="6000" dirty="0">
                <a:solidFill>
                  <a:srgbClr val="FF6600"/>
                </a:solidFill>
              </a:rPr>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613638" y="-2004647"/>
            <a:ext cx="4985242" cy="11421212"/>
          </a:xfrm>
        </p:spPr>
        <p:txBody>
          <a:bodyPr vert="vert270">
            <a:normAutofit/>
          </a:bodyPr>
          <a:lstStyle/>
          <a:p>
            <a:endParaRPr lang="en-US" dirty="0"/>
          </a:p>
          <a:p>
            <a:pPr algn="just"/>
            <a:r>
              <a:rPr lang="en-US" sz="2800" dirty="0"/>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 between the companies Yellow Cab and Pink Cab.</a:t>
            </a:r>
            <a:endParaRPr lang="en-US" sz="3200" dirty="0"/>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229285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55272" y="-5555274"/>
            <a:ext cx="1081454" cy="12192001"/>
          </a:xfrm>
          <a:solidFill>
            <a:srgbClr val="3B3B3B"/>
          </a:solidFill>
        </p:spPr>
        <p:txBody>
          <a:bodyPr vert="vert270" anchor="t" anchorCtr="0">
            <a:normAutofit fontScale="90000"/>
          </a:bodyPr>
          <a:lstStyle/>
          <a:p>
            <a:pPr algn="l"/>
            <a:r>
              <a:rPr lang="en-US" sz="5400" dirty="0">
                <a:solidFill>
                  <a:srgbClr val="FF6600"/>
                </a:solidFill>
              </a:rPr>
              <a:t>	Approach</a:t>
            </a:r>
            <a:br>
              <a:rPr lang="en-US" sz="5400" dirty="0">
                <a:solidFill>
                  <a:srgbClr val="FF6600"/>
                </a:solidFill>
              </a:rPr>
            </a:br>
            <a:br>
              <a:rPr lang="en-US" sz="6000" dirty="0">
                <a:solidFill>
                  <a:srgbClr val="FF6600"/>
                </a:solidFill>
              </a:rPr>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613638" y="-2004647"/>
            <a:ext cx="4985242" cy="11421212"/>
          </a:xfrm>
        </p:spPr>
        <p:txBody>
          <a:bodyPr vert="vert270">
            <a:normAutofit/>
          </a:bodyPr>
          <a:lstStyle/>
          <a:p>
            <a:endParaRPr lang="en-US" dirty="0"/>
          </a:p>
          <a:p>
            <a:pPr algn="l"/>
            <a:r>
              <a:rPr lang="en-US" b="1" i="0" dirty="0">
                <a:solidFill>
                  <a:srgbClr val="000000"/>
                </a:solidFill>
                <a:effectLst/>
                <a:latin typeface="Helvetica Neue"/>
              </a:rPr>
              <a:t>To decide which company is a better investment opportunity for XYZ we will try to respond the following questions:</a:t>
            </a:r>
          </a:p>
          <a:p>
            <a:pPr algn="l"/>
            <a:r>
              <a:rPr lang="en-US" b="0" i="0" dirty="0">
                <a:solidFill>
                  <a:srgbClr val="000000"/>
                </a:solidFill>
                <a:effectLst/>
                <a:latin typeface="Helvetica Neue"/>
              </a:rPr>
              <a:t>• Which company has had more profit over the years?</a:t>
            </a:r>
          </a:p>
          <a:p>
            <a:pPr algn="l"/>
            <a:r>
              <a:rPr lang="en-US" b="0" i="0" dirty="0">
                <a:solidFill>
                  <a:srgbClr val="000000"/>
                </a:solidFill>
                <a:effectLst/>
                <a:latin typeface="Helvetica Neue"/>
              </a:rPr>
              <a:t>• Which company has users with better income?</a:t>
            </a:r>
          </a:p>
          <a:p>
            <a:pPr algn="l"/>
            <a:r>
              <a:rPr lang="en-US" b="0" i="0" dirty="0">
                <a:solidFill>
                  <a:srgbClr val="000000"/>
                </a:solidFill>
                <a:effectLst/>
                <a:latin typeface="Helvetica Neue"/>
              </a:rPr>
              <a:t>• Which company has more users by city?</a:t>
            </a:r>
          </a:p>
          <a:p>
            <a:pPr algn="l"/>
            <a:r>
              <a:rPr lang="en-US" b="0" i="0" dirty="0">
                <a:solidFill>
                  <a:srgbClr val="000000"/>
                </a:solidFill>
                <a:effectLst/>
                <a:latin typeface="Helvetica Neue"/>
              </a:rPr>
              <a:t>• Which company has more ride throughout the years?</a:t>
            </a:r>
          </a:p>
          <a:p>
            <a:pPr algn="l"/>
            <a:r>
              <a:rPr lang="en-US" b="0" i="0" dirty="0">
                <a:solidFill>
                  <a:srgbClr val="000000"/>
                </a:solidFill>
                <a:effectLst/>
                <a:latin typeface="Helvetica Neue"/>
              </a:rPr>
              <a:t>• Which company tend to retain more customers?</a:t>
            </a:r>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873566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55272" y="-5555274"/>
            <a:ext cx="1081454" cy="12192001"/>
          </a:xfrm>
          <a:solidFill>
            <a:srgbClr val="3B3B3B"/>
          </a:solidFill>
        </p:spPr>
        <p:txBody>
          <a:bodyPr vert="vert270" anchor="t" anchorCtr="0">
            <a:normAutofit fontScale="90000"/>
          </a:bodyPr>
          <a:lstStyle/>
          <a:p>
            <a:pPr algn="l"/>
            <a:r>
              <a:rPr lang="en-US" sz="5400" dirty="0">
                <a:solidFill>
                  <a:srgbClr val="FF6600"/>
                </a:solidFill>
              </a:rPr>
              <a:t>	EDA</a:t>
            </a:r>
            <a:br>
              <a:rPr lang="en-US" sz="5400" dirty="0">
                <a:solidFill>
                  <a:srgbClr val="FF6600"/>
                </a:solidFill>
              </a:rPr>
            </a:br>
            <a:br>
              <a:rPr lang="en-US" sz="6000" dirty="0">
                <a:solidFill>
                  <a:srgbClr val="FF6600"/>
                </a:solidFill>
              </a:rPr>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45121" y="1063870"/>
            <a:ext cx="4985242" cy="5284178"/>
          </a:xfrm>
        </p:spPr>
        <p:txBody>
          <a:bodyPr vert="vert270">
            <a:normAutofit lnSpcReduction="10000"/>
          </a:bodyPr>
          <a:lstStyle/>
          <a:p>
            <a:pPr algn="l"/>
            <a:r>
              <a:rPr lang="en-US" b="0" i="0" dirty="0">
                <a:solidFill>
                  <a:srgbClr val="000000"/>
                </a:solidFill>
                <a:effectLst/>
                <a:latin typeface="Helvetica Neue"/>
              </a:rPr>
              <a:t>Which company has had more profit over the years</a:t>
            </a:r>
            <a:r>
              <a:rPr lang="en-US" dirty="0">
                <a:solidFill>
                  <a:srgbClr val="000000"/>
                </a:solidFill>
                <a:latin typeface="Helvetica Neue"/>
              </a:rPr>
              <a:t>?</a:t>
            </a:r>
          </a:p>
          <a:p>
            <a:pPr algn="l"/>
            <a:endParaRPr lang="en-US" b="0" i="0" dirty="0">
              <a:solidFill>
                <a:srgbClr val="000000"/>
              </a:solidFill>
              <a:effectLst/>
              <a:latin typeface="Helvetica Neue"/>
            </a:endParaRPr>
          </a:p>
          <a:p>
            <a:pPr algn="l"/>
            <a:endParaRPr lang="en-US" dirty="0">
              <a:solidFill>
                <a:srgbClr val="000000"/>
              </a:solidFill>
              <a:latin typeface="Helvetica Neue"/>
            </a:endParaRPr>
          </a:p>
          <a:p>
            <a:pPr algn="l"/>
            <a:endParaRPr lang="en-US" b="0" i="0" dirty="0">
              <a:solidFill>
                <a:srgbClr val="000000"/>
              </a:solidFill>
              <a:effectLst/>
              <a:latin typeface="Helvetica Neue"/>
            </a:endParaRPr>
          </a:p>
          <a:p>
            <a:pPr algn="l"/>
            <a:endParaRPr lang="en-US" dirty="0">
              <a:solidFill>
                <a:srgbClr val="000000"/>
              </a:solidFill>
              <a:latin typeface="Helvetica Neue"/>
            </a:endParaRPr>
          </a:p>
          <a:p>
            <a:pPr algn="l"/>
            <a:endParaRPr lang="en-US" b="0" i="0" dirty="0">
              <a:solidFill>
                <a:srgbClr val="000000"/>
              </a:solidFill>
              <a:effectLst/>
              <a:latin typeface="Helvetica Neue"/>
            </a:endParaRPr>
          </a:p>
          <a:p>
            <a:pPr algn="l"/>
            <a:endParaRPr lang="en-US" dirty="0">
              <a:solidFill>
                <a:srgbClr val="000000"/>
              </a:solidFill>
              <a:latin typeface="Helvetica Neue"/>
            </a:endParaRPr>
          </a:p>
          <a:p>
            <a:pPr algn="l"/>
            <a:endParaRPr lang="en-US" b="0" i="0" dirty="0">
              <a:solidFill>
                <a:srgbClr val="000000"/>
              </a:solidFill>
              <a:effectLst/>
              <a:latin typeface="Helvetica Neue"/>
            </a:endParaRPr>
          </a:p>
          <a:p>
            <a:pPr algn="l"/>
            <a:endParaRPr lang="en-US" dirty="0">
              <a:solidFill>
                <a:srgbClr val="000000"/>
              </a:solidFill>
              <a:latin typeface="Helvetica Neue"/>
            </a:endParaRPr>
          </a:p>
          <a:p>
            <a:pPr algn="l"/>
            <a:r>
              <a:rPr lang="en-US" b="0" i="0" dirty="0">
                <a:solidFill>
                  <a:srgbClr val="000000"/>
                </a:solidFill>
                <a:effectLst/>
                <a:latin typeface="Helvetica Neue"/>
              </a:rPr>
              <a:t>Yellow Cab has earned </a:t>
            </a:r>
            <a:r>
              <a:rPr lang="en-US" b="1" i="0" dirty="0">
                <a:solidFill>
                  <a:srgbClr val="000000"/>
                </a:solidFill>
                <a:effectLst/>
                <a:latin typeface="Helvetica Neue"/>
              </a:rPr>
              <a:t>8.3</a:t>
            </a:r>
            <a:r>
              <a:rPr lang="en-US" b="0" i="0" dirty="0">
                <a:solidFill>
                  <a:srgbClr val="000000"/>
                </a:solidFill>
                <a:effectLst/>
                <a:latin typeface="Helvetica Neue"/>
              </a:rPr>
              <a:t> times the earnings of Pink Cab.</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 name="Imagen 4">
            <a:extLst>
              <a:ext uri="{FF2B5EF4-FFF2-40B4-BE49-F238E27FC236}">
                <a16:creationId xmlns:a16="http://schemas.microsoft.com/office/drawing/2014/main" id="{A6737130-2F56-37B3-4F50-8AF544CBBD83}"/>
              </a:ext>
            </a:extLst>
          </p:cNvPr>
          <p:cNvPicPr>
            <a:picLocks noChangeAspect="1"/>
          </p:cNvPicPr>
          <p:nvPr/>
        </p:nvPicPr>
        <p:blipFill>
          <a:blip r:embed="rId3"/>
          <a:stretch>
            <a:fillRect/>
          </a:stretch>
        </p:blipFill>
        <p:spPr>
          <a:xfrm>
            <a:off x="312493" y="1931997"/>
            <a:ext cx="5006853" cy="3415955"/>
          </a:xfrm>
          <a:prstGeom prst="rect">
            <a:avLst/>
          </a:prstGeom>
        </p:spPr>
      </p:pic>
      <p:sp>
        <p:nvSpPr>
          <p:cNvPr id="6" name="Subtitle 2">
            <a:extLst>
              <a:ext uri="{FF2B5EF4-FFF2-40B4-BE49-F238E27FC236}">
                <a16:creationId xmlns:a16="http://schemas.microsoft.com/office/drawing/2014/main" id="{F5B5F720-96DB-6B80-7F25-DE89267A79F6}"/>
              </a:ext>
            </a:extLst>
          </p:cNvPr>
          <p:cNvSpPr txBox="1">
            <a:spLocks/>
          </p:cNvSpPr>
          <p:nvPr/>
        </p:nvSpPr>
        <p:spPr>
          <a:xfrm rot="5400000">
            <a:off x="6661637" y="1063870"/>
            <a:ext cx="4985242" cy="5284178"/>
          </a:xfrm>
          <a:prstGeom prst="rect">
            <a:avLst/>
          </a:prstGeom>
        </p:spPr>
        <p:txBody>
          <a:bodyPr vert="vert270"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0" i="0" dirty="0">
                <a:solidFill>
                  <a:srgbClr val="000000"/>
                </a:solidFill>
                <a:effectLst/>
                <a:latin typeface="Helvetica Neue"/>
              </a:rPr>
              <a:t>Which company has users with better income?</a:t>
            </a:r>
          </a:p>
          <a:p>
            <a:pPr algn="l"/>
            <a:endParaRPr lang="en-US" dirty="0">
              <a:solidFill>
                <a:srgbClr val="000000"/>
              </a:solidFill>
              <a:latin typeface="Helvetica Neue"/>
            </a:endParaRPr>
          </a:p>
          <a:p>
            <a:pPr algn="l"/>
            <a:endParaRPr lang="en-US" dirty="0">
              <a:solidFill>
                <a:srgbClr val="000000"/>
              </a:solidFill>
              <a:latin typeface="Helvetica Neue"/>
            </a:endParaRPr>
          </a:p>
          <a:p>
            <a:pPr algn="l"/>
            <a:endParaRPr lang="en-US" dirty="0">
              <a:solidFill>
                <a:srgbClr val="000000"/>
              </a:solidFill>
              <a:latin typeface="Helvetica Neue"/>
            </a:endParaRPr>
          </a:p>
          <a:p>
            <a:pPr algn="l"/>
            <a:endParaRPr lang="en-US" dirty="0">
              <a:solidFill>
                <a:srgbClr val="000000"/>
              </a:solidFill>
              <a:latin typeface="Helvetica Neue"/>
            </a:endParaRPr>
          </a:p>
          <a:p>
            <a:pPr algn="l"/>
            <a:endParaRPr lang="en-US" dirty="0">
              <a:solidFill>
                <a:srgbClr val="000000"/>
              </a:solidFill>
              <a:latin typeface="Helvetica Neue"/>
            </a:endParaRPr>
          </a:p>
          <a:p>
            <a:pPr algn="l"/>
            <a:endParaRPr lang="en-US" dirty="0">
              <a:solidFill>
                <a:srgbClr val="000000"/>
              </a:solidFill>
              <a:latin typeface="Helvetica Neue"/>
            </a:endParaRPr>
          </a:p>
          <a:p>
            <a:pPr algn="l"/>
            <a:endParaRPr lang="en-US" dirty="0">
              <a:solidFill>
                <a:srgbClr val="000000"/>
              </a:solidFill>
              <a:latin typeface="Helvetica Neue"/>
            </a:endParaRPr>
          </a:p>
          <a:p>
            <a:pPr algn="l"/>
            <a:endParaRPr lang="en-US" dirty="0">
              <a:solidFill>
                <a:srgbClr val="000000"/>
              </a:solidFill>
              <a:latin typeface="Helvetica Neue"/>
            </a:endParaRPr>
          </a:p>
          <a:p>
            <a:pPr algn="l"/>
            <a:r>
              <a:rPr lang="en-US" dirty="0">
                <a:solidFill>
                  <a:srgbClr val="000000"/>
                </a:solidFill>
                <a:latin typeface="Helvetica Neue"/>
              </a:rPr>
              <a:t>In each economic group Yellow Cab has more users than Pink Cab.</a:t>
            </a:r>
          </a:p>
        </p:txBody>
      </p:sp>
      <p:pic>
        <p:nvPicPr>
          <p:cNvPr id="7" name="Imagen 6">
            <a:extLst>
              <a:ext uri="{FF2B5EF4-FFF2-40B4-BE49-F238E27FC236}">
                <a16:creationId xmlns:a16="http://schemas.microsoft.com/office/drawing/2014/main" id="{62ECD572-423C-1D8E-7DE9-9C3CE08670FD}"/>
              </a:ext>
            </a:extLst>
          </p:cNvPr>
          <p:cNvPicPr>
            <a:picLocks noChangeAspect="1"/>
          </p:cNvPicPr>
          <p:nvPr/>
        </p:nvPicPr>
        <p:blipFill>
          <a:blip r:embed="rId4"/>
          <a:stretch>
            <a:fillRect/>
          </a:stretch>
        </p:blipFill>
        <p:spPr>
          <a:xfrm>
            <a:off x="6630170" y="1931997"/>
            <a:ext cx="5048175" cy="3415955"/>
          </a:xfrm>
          <a:prstGeom prst="rect">
            <a:avLst/>
          </a:prstGeom>
        </p:spPr>
      </p:pic>
    </p:spTree>
    <p:extLst>
      <p:ext uri="{BB962C8B-B14F-4D97-AF65-F5344CB8AC3E}">
        <p14:creationId xmlns:p14="http://schemas.microsoft.com/office/powerpoint/2010/main" val="2033589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55272" y="-5555274"/>
            <a:ext cx="1081454" cy="12192001"/>
          </a:xfrm>
          <a:solidFill>
            <a:srgbClr val="3B3B3B"/>
          </a:solidFill>
        </p:spPr>
        <p:txBody>
          <a:bodyPr vert="vert270" anchor="t" anchorCtr="0">
            <a:normAutofit fontScale="90000"/>
          </a:bodyPr>
          <a:lstStyle/>
          <a:p>
            <a:pPr algn="l"/>
            <a:r>
              <a:rPr lang="en-US" sz="5400" dirty="0">
                <a:solidFill>
                  <a:srgbClr val="FF6600"/>
                </a:solidFill>
              </a:rPr>
              <a:t>	EDA</a:t>
            </a:r>
            <a:br>
              <a:rPr lang="en-US" sz="5400" dirty="0">
                <a:solidFill>
                  <a:srgbClr val="FF6600"/>
                </a:solidFill>
              </a:rPr>
            </a:br>
            <a:br>
              <a:rPr lang="en-US" sz="6000" dirty="0">
                <a:solidFill>
                  <a:srgbClr val="FF6600"/>
                </a:solidFill>
              </a:rPr>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45121" y="1063870"/>
            <a:ext cx="4985242" cy="5284178"/>
          </a:xfrm>
        </p:spPr>
        <p:txBody>
          <a:bodyPr vert="vert270">
            <a:normAutofit lnSpcReduction="10000"/>
          </a:bodyPr>
          <a:lstStyle/>
          <a:p>
            <a:pPr algn="l"/>
            <a:r>
              <a:rPr lang="en-US" i="0" dirty="0">
                <a:solidFill>
                  <a:srgbClr val="000000"/>
                </a:solidFill>
                <a:effectLst/>
                <a:latin typeface="Helvetica Neue"/>
              </a:rPr>
              <a:t>Which company has more users by city?</a:t>
            </a:r>
          </a:p>
          <a:p>
            <a:pPr algn="l"/>
            <a:endParaRPr lang="en-US" b="0" i="0" dirty="0">
              <a:solidFill>
                <a:srgbClr val="000000"/>
              </a:solidFill>
              <a:effectLst/>
              <a:latin typeface="Helvetica Neue"/>
            </a:endParaRPr>
          </a:p>
          <a:p>
            <a:pPr algn="l"/>
            <a:endParaRPr lang="en-US" dirty="0">
              <a:solidFill>
                <a:srgbClr val="000000"/>
              </a:solidFill>
              <a:latin typeface="Helvetica Neue"/>
            </a:endParaRPr>
          </a:p>
          <a:p>
            <a:pPr algn="l"/>
            <a:endParaRPr lang="en-US" b="0" i="0" dirty="0">
              <a:solidFill>
                <a:srgbClr val="000000"/>
              </a:solidFill>
              <a:effectLst/>
              <a:latin typeface="Helvetica Neue"/>
            </a:endParaRPr>
          </a:p>
          <a:p>
            <a:pPr algn="l"/>
            <a:endParaRPr lang="en-US" dirty="0">
              <a:solidFill>
                <a:srgbClr val="000000"/>
              </a:solidFill>
              <a:latin typeface="Helvetica Neue"/>
            </a:endParaRPr>
          </a:p>
          <a:p>
            <a:pPr algn="l"/>
            <a:endParaRPr lang="en-US" b="0" i="0" dirty="0">
              <a:solidFill>
                <a:srgbClr val="000000"/>
              </a:solidFill>
              <a:effectLst/>
              <a:latin typeface="Helvetica Neue"/>
            </a:endParaRPr>
          </a:p>
          <a:p>
            <a:pPr algn="l"/>
            <a:endParaRPr lang="en-US" dirty="0">
              <a:solidFill>
                <a:srgbClr val="000000"/>
              </a:solidFill>
              <a:latin typeface="Helvetica Neue"/>
            </a:endParaRPr>
          </a:p>
          <a:p>
            <a:pPr algn="l"/>
            <a:endParaRPr lang="en-US" b="0" i="0" dirty="0">
              <a:solidFill>
                <a:srgbClr val="000000"/>
              </a:solidFill>
              <a:effectLst/>
              <a:latin typeface="Helvetica Neue"/>
            </a:endParaRPr>
          </a:p>
          <a:p>
            <a:pPr algn="l"/>
            <a:endParaRPr lang="en-US" dirty="0">
              <a:solidFill>
                <a:srgbClr val="000000"/>
              </a:solidFill>
              <a:latin typeface="Helvetica Neue"/>
            </a:endParaRPr>
          </a:p>
          <a:p>
            <a:pPr algn="l"/>
            <a:r>
              <a:rPr lang="en-US" sz="1900" b="0" i="0" dirty="0">
                <a:solidFill>
                  <a:srgbClr val="000000"/>
                </a:solidFill>
                <a:effectLst/>
                <a:latin typeface="Helvetica Neue"/>
              </a:rPr>
              <a:t>In the Top 5 cities with the largest number of users, Yellow Cab has more presence than Pink Cab.</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2">
            <a:extLst>
              <a:ext uri="{FF2B5EF4-FFF2-40B4-BE49-F238E27FC236}">
                <a16:creationId xmlns:a16="http://schemas.microsoft.com/office/drawing/2014/main" id="{F5B5F720-96DB-6B80-7F25-DE89267A79F6}"/>
              </a:ext>
            </a:extLst>
          </p:cNvPr>
          <p:cNvSpPr txBox="1">
            <a:spLocks/>
          </p:cNvSpPr>
          <p:nvPr/>
        </p:nvSpPr>
        <p:spPr>
          <a:xfrm rot="5400000">
            <a:off x="6661637" y="1063870"/>
            <a:ext cx="4985242" cy="5284178"/>
          </a:xfrm>
          <a:prstGeom prst="rect">
            <a:avLst/>
          </a:prstGeom>
        </p:spPr>
        <p:txBody>
          <a:bodyPr vert="vert270"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0" i="0" dirty="0">
                <a:solidFill>
                  <a:srgbClr val="000000"/>
                </a:solidFill>
                <a:effectLst/>
                <a:latin typeface="Helvetica Neue"/>
              </a:rPr>
              <a:t>Which company has more ride throughout the years?</a:t>
            </a:r>
          </a:p>
          <a:p>
            <a:pPr algn="l"/>
            <a:endParaRPr lang="en-US" dirty="0">
              <a:solidFill>
                <a:srgbClr val="000000"/>
              </a:solidFill>
              <a:latin typeface="Helvetica Neue"/>
            </a:endParaRPr>
          </a:p>
          <a:p>
            <a:pPr algn="l"/>
            <a:endParaRPr lang="en-US" dirty="0">
              <a:solidFill>
                <a:srgbClr val="000000"/>
              </a:solidFill>
              <a:latin typeface="Helvetica Neue"/>
            </a:endParaRPr>
          </a:p>
          <a:p>
            <a:pPr algn="l"/>
            <a:endParaRPr lang="en-US" dirty="0">
              <a:solidFill>
                <a:srgbClr val="000000"/>
              </a:solidFill>
              <a:latin typeface="Helvetica Neue"/>
            </a:endParaRPr>
          </a:p>
          <a:p>
            <a:pPr algn="l"/>
            <a:endParaRPr lang="en-US" dirty="0">
              <a:solidFill>
                <a:srgbClr val="000000"/>
              </a:solidFill>
              <a:latin typeface="Helvetica Neue"/>
            </a:endParaRPr>
          </a:p>
          <a:p>
            <a:pPr algn="l"/>
            <a:endParaRPr lang="en-US" dirty="0">
              <a:solidFill>
                <a:srgbClr val="000000"/>
              </a:solidFill>
              <a:latin typeface="Helvetica Neue"/>
            </a:endParaRPr>
          </a:p>
          <a:p>
            <a:pPr algn="l"/>
            <a:endParaRPr lang="en-US" dirty="0">
              <a:solidFill>
                <a:srgbClr val="000000"/>
              </a:solidFill>
              <a:latin typeface="Helvetica Neue"/>
            </a:endParaRPr>
          </a:p>
          <a:p>
            <a:pPr algn="l"/>
            <a:endParaRPr lang="en-US" dirty="0">
              <a:solidFill>
                <a:srgbClr val="000000"/>
              </a:solidFill>
              <a:latin typeface="Helvetica Neue"/>
            </a:endParaRPr>
          </a:p>
          <a:p>
            <a:pPr algn="l"/>
            <a:endParaRPr lang="en-US" dirty="0">
              <a:solidFill>
                <a:srgbClr val="000000"/>
              </a:solidFill>
              <a:latin typeface="Helvetica Neue"/>
            </a:endParaRPr>
          </a:p>
          <a:p>
            <a:pPr algn="l"/>
            <a:r>
              <a:rPr lang="en-US" sz="2200" b="0" i="0" dirty="0">
                <a:solidFill>
                  <a:srgbClr val="000000"/>
                </a:solidFill>
                <a:effectLst/>
                <a:latin typeface="Helvetica Neue"/>
              </a:rPr>
              <a:t>Yellow Cab has had </a:t>
            </a:r>
            <a:r>
              <a:rPr lang="en-US" sz="2200" b="1" i="0" dirty="0">
                <a:solidFill>
                  <a:srgbClr val="000000"/>
                </a:solidFill>
                <a:effectLst/>
                <a:latin typeface="Helvetica Neue"/>
              </a:rPr>
              <a:t>3.25</a:t>
            </a:r>
            <a:r>
              <a:rPr lang="en-US" sz="2200" b="0" i="0" dirty="0">
                <a:solidFill>
                  <a:srgbClr val="000000"/>
                </a:solidFill>
                <a:effectLst/>
                <a:latin typeface="Helvetica Neue"/>
              </a:rPr>
              <a:t> more trips than Pink Cab in the period from 2016 to 2018.</a:t>
            </a:r>
            <a:endParaRPr lang="en-US" sz="2200" dirty="0">
              <a:solidFill>
                <a:srgbClr val="000000"/>
              </a:solidFill>
              <a:latin typeface="Helvetica Neue"/>
            </a:endParaRPr>
          </a:p>
        </p:txBody>
      </p:sp>
      <p:pic>
        <p:nvPicPr>
          <p:cNvPr id="8" name="Imagen 7">
            <a:extLst>
              <a:ext uri="{FF2B5EF4-FFF2-40B4-BE49-F238E27FC236}">
                <a16:creationId xmlns:a16="http://schemas.microsoft.com/office/drawing/2014/main" id="{0AB55202-68B8-B4F1-06AB-DBABFD1AA9A4}"/>
              </a:ext>
            </a:extLst>
          </p:cNvPr>
          <p:cNvPicPr>
            <a:picLocks noChangeAspect="1"/>
          </p:cNvPicPr>
          <p:nvPr/>
        </p:nvPicPr>
        <p:blipFill>
          <a:blip r:embed="rId3"/>
          <a:stretch>
            <a:fillRect/>
          </a:stretch>
        </p:blipFill>
        <p:spPr>
          <a:xfrm>
            <a:off x="246467" y="1851810"/>
            <a:ext cx="5582550" cy="3496142"/>
          </a:xfrm>
          <a:prstGeom prst="rect">
            <a:avLst/>
          </a:prstGeom>
        </p:spPr>
      </p:pic>
      <p:pic>
        <p:nvPicPr>
          <p:cNvPr id="9" name="Imagen 8">
            <a:extLst>
              <a:ext uri="{FF2B5EF4-FFF2-40B4-BE49-F238E27FC236}">
                <a16:creationId xmlns:a16="http://schemas.microsoft.com/office/drawing/2014/main" id="{E7C6A95F-9AAE-1181-BA24-3665F734DEAA}"/>
              </a:ext>
            </a:extLst>
          </p:cNvPr>
          <p:cNvPicPr>
            <a:picLocks noChangeAspect="1"/>
          </p:cNvPicPr>
          <p:nvPr/>
        </p:nvPicPr>
        <p:blipFill>
          <a:blip r:embed="rId4"/>
          <a:stretch>
            <a:fillRect/>
          </a:stretch>
        </p:blipFill>
        <p:spPr>
          <a:xfrm>
            <a:off x="6629669" y="1851810"/>
            <a:ext cx="5166678" cy="3496142"/>
          </a:xfrm>
          <a:prstGeom prst="rect">
            <a:avLst/>
          </a:prstGeom>
        </p:spPr>
      </p:pic>
    </p:spTree>
    <p:extLst>
      <p:ext uri="{BB962C8B-B14F-4D97-AF65-F5344CB8AC3E}">
        <p14:creationId xmlns:p14="http://schemas.microsoft.com/office/powerpoint/2010/main" val="894510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55272" y="-5555274"/>
            <a:ext cx="1081454" cy="12192001"/>
          </a:xfrm>
          <a:solidFill>
            <a:srgbClr val="3B3B3B"/>
          </a:solidFill>
        </p:spPr>
        <p:txBody>
          <a:bodyPr vert="vert270" anchor="t" anchorCtr="0">
            <a:normAutofit fontScale="90000"/>
          </a:bodyPr>
          <a:lstStyle/>
          <a:p>
            <a:pPr algn="l"/>
            <a:r>
              <a:rPr lang="en-US" sz="5400" dirty="0">
                <a:solidFill>
                  <a:srgbClr val="FF6600"/>
                </a:solidFill>
              </a:rPr>
              <a:t>	EDA</a:t>
            </a:r>
            <a:br>
              <a:rPr lang="en-US" sz="5400" dirty="0">
                <a:solidFill>
                  <a:srgbClr val="FF6600"/>
                </a:solidFill>
              </a:rPr>
            </a:br>
            <a:br>
              <a:rPr lang="en-US" sz="6000" dirty="0">
                <a:solidFill>
                  <a:srgbClr val="FF6600"/>
                </a:solidFill>
              </a:rPr>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818186" y="-3209193"/>
            <a:ext cx="615459" cy="9460528"/>
          </a:xfrm>
        </p:spPr>
        <p:txBody>
          <a:bodyPr vert="vert270">
            <a:normAutofit/>
          </a:bodyPr>
          <a:lstStyle/>
          <a:p>
            <a:pPr algn="l"/>
            <a:r>
              <a:rPr lang="en-US" b="0" i="0" dirty="0">
                <a:solidFill>
                  <a:srgbClr val="000000"/>
                </a:solidFill>
                <a:effectLst/>
                <a:latin typeface="Helvetica Neue"/>
              </a:rPr>
              <a:t>Which company tend to retain more customers?</a:t>
            </a:r>
            <a:endParaRPr lang="en-US" dirty="0">
              <a:solidFill>
                <a:srgbClr val="FF6600"/>
              </a:solidFill>
            </a:endParaRPr>
          </a:p>
          <a:p>
            <a:pPr algn="l"/>
            <a:endParaRPr lang="en-US" b="0" i="0" dirty="0">
              <a:solidFill>
                <a:srgbClr val="000000"/>
              </a:solidFill>
              <a:effectLst/>
              <a:latin typeface="Helvetica Neue"/>
            </a:endParaRPr>
          </a:p>
          <a:p>
            <a:pPr algn="l"/>
            <a:endParaRPr lang="en-US" dirty="0">
              <a:solidFill>
                <a:srgbClr val="000000"/>
              </a:solidFill>
              <a:latin typeface="Helvetica Neue"/>
            </a:endParaRPr>
          </a:p>
          <a:p>
            <a:pPr algn="l"/>
            <a:endParaRPr lang="en-US" b="0" i="0" dirty="0">
              <a:solidFill>
                <a:srgbClr val="000000"/>
              </a:solidFill>
              <a:effectLst/>
              <a:latin typeface="Helvetica Neue"/>
            </a:endParaRPr>
          </a:p>
          <a:p>
            <a:pPr algn="l"/>
            <a:endParaRPr lang="en-US" dirty="0">
              <a:solidFill>
                <a:srgbClr val="000000"/>
              </a:solidFill>
              <a:latin typeface="Helvetica Neue"/>
            </a:endParaRPr>
          </a:p>
          <a:p>
            <a:pPr algn="l"/>
            <a:endParaRPr lang="en-US" b="0" i="0" dirty="0">
              <a:solidFill>
                <a:srgbClr val="000000"/>
              </a:solidFill>
              <a:effectLst/>
              <a:latin typeface="Helvetica Neue"/>
            </a:endParaRPr>
          </a:p>
          <a:p>
            <a:pPr algn="l"/>
            <a:endParaRPr lang="en-US" dirty="0">
              <a:solidFill>
                <a:srgbClr val="000000"/>
              </a:solidFill>
              <a:latin typeface="Helvetica Neue"/>
            </a:endParaRPr>
          </a:p>
          <a:p>
            <a:pPr algn="l"/>
            <a:endParaRPr lang="en-US" b="0" i="0" dirty="0">
              <a:solidFill>
                <a:srgbClr val="000000"/>
              </a:solidFill>
              <a:effectLst/>
              <a:latin typeface="Helvetica Neue"/>
            </a:endParaRPr>
          </a:p>
          <a:p>
            <a:pPr algn="l"/>
            <a:endParaRPr lang="en-US" dirty="0">
              <a:solidFill>
                <a:srgbClr val="000000"/>
              </a:solidFill>
              <a:latin typeface="Helvetica Neue"/>
            </a:endParaRPr>
          </a:p>
          <a:p>
            <a:pPr algn="l"/>
            <a:endParaRPr lang="en-US" dirty="0">
              <a:solidFill>
                <a:srgbClr val="000000"/>
              </a:solidFill>
              <a:latin typeface="Helvetica Neue"/>
            </a:endParaRPr>
          </a:p>
          <a:p>
            <a:pPr algn="l"/>
            <a:endParaRPr lang="en-US" dirty="0">
              <a:solidFill>
                <a:srgbClr val="000000"/>
              </a:solidFill>
              <a:latin typeface="Helvetica Neue"/>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 name="Imagen 4">
            <a:extLst>
              <a:ext uri="{FF2B5EF4-FFF2-40B4-BE49-F238E27FC236}">
                <a16:creationId xmlns:a16="http://schemas.microsoft.com/office/drawing/2014/main" id="{8C75B686-EBF5-DBB7-24D4-CAEC1EA84C91}"/>
              </a:ext>
            </a:extLst>
          </p:cNvPr>
          <p:cNvPicPr>
            <a:picLocks noChangeAspect="1"/>
          </p:cNvPicPr>
          <p:nvPr/>
        </p:nvPicPr>
        <p:blipFill>
          <a:blip r:embed="rId3"/>
          <a:stretch>
            <a:fillRect/>
          </a:stretch>
        </p:blipFill>
        <p:spPr>
          <a:xfrm>
            <a:off x="305131" y="1683017"/>
            <a:ext cx="6746299" cy="4647450"/>
          </a:xfrm>
          <a:prstGeom prst="rect">
            <a:avLst/>
          </a:prstGeom>
        </p:spPr>
      </p:pic>
      <p:sp>
        <p:nvSpPr>
          <p:cNvPr id="7" name="CuadroTexto 6">
            <a:extLst>
              <a:ext uri="{FF2B5EF4-FFF2-40B4-BE49-F238E27FC236}">
                <a16:creationId xmlns:a16="http://schemas.microsoft.com/office/drawing/2014/main" id="{A3E025BA-C720-8284-B626-DE2D6F223790}"/>
              </a:ext>
            </a:extLst>
          </p:cNvPr>
          <p:cNvSpPr txBox="1"/>
          <p:nvPr/>
        </p:nvSpPr>
        <p:spPr>
          <a:xfrm>
            <a:off x="7051431" y="1204546"/>
            <a:ext cx="4818183" cy="3139321"/>
          </a:xfrm>
          <a:prstGeom prst="rect">
            <a:avLst/>
          </a:prstGeom>
          <a:noFill/>
        </p:spPr>
        <p:txBody>
          <a:bodyPr wrap="square" rtlCol="0">
            <a:spAutoFit/>
          </a:bodyPr>
          <a:lstStyle/>
          <a:p>
            <a:endParaRPr lang="en-US" sz="1800" b="0" i="0" dirty="0">
              <a:solidFill>
                <a:srgbClr val="000000"/>
              </a:solidFill>
              <a:effectLst/>
              <a:latin typeface="Helvetica Neue"/>
            </a:endParaRPr>
          </a:p>
          <a:p>
            <a:endParaRPr lang="en-US" dirty="0">
              <a:solidFill>
                <a:srgbClr val="000000"/>
              </a:solidFill>
              <a:latin typeface="Helvetica Neue"/>
            </a:endParaRPr>
          </a:p>
          <a:p>
            <a:pPr algn="just"/>
            <a:endParaRPr lang="en-US" sz="1800" b="0" i="0" dirty="0">
              <a:solidFill>
                <a:srgbClr val="000000"/>
              </a:solidFill>
              <a:effectLst/>
              <a:latin typeface="Helvetica Neue"/>
            </a:endParaRPr>
          </a:p>
          <a:p>
            <a:pPr algn="just"/>
            <a:r>
              <a:rPr lang="en-US" sz="1800" b="0" i="0" dirty="0">
                <a:solidFill>
                  <a:srgbClr val="000000"/>
                </a:solidFill>
                <a:effectLst/>
                <a:latin typeface="Helvetica Neue"/>
              </a:rPr>
              <a:t>We categories the customers as </a:t>
            </a:r>
            <a:r>
              <a:rPr lang="en-US" sz="1800" b="0" i="0" dirty="0" err="1">
                <a:solidFill>
                  <a:srgbClr val="000000"/>
                </a:solidFill>
                <a:effectLst/>
                <a:latin typeface="Helvetica Neue"/>
              </a:rPr>
              <a:t>sporadics</a:t>
            </a:r>
            <a:r>
              <a:rPr lang="en-US" sz="1800" b="0" i="0" dirty="0">
                <a:solidFill>
                  <a:srgbClr val="000000"/>
                </a:solidFill>
                <a:effectLst/>
                <a:latin typeface="Helvetica Neue"/>
              </a:rPr>
              <a:t> and loyal based on the number of rides they take in each company every year (5 rides or less is consider a sporadic customer in our analysis), and we found that Yellow Cab is doing a better job than Pink Cab in customer retention.</a:t>
            </a:r>
          </a:p>
          <a:p>
            <a:endParaRPr lang="es-PA" dirty="0"/>
          </a:p>
        </p:txBody>
      </p:sp>
    </p:spTree>
    <p:extLst>
      <p:ext uri="{BB962C8B-B14F-4D97-AF65-F5344CB8AC3E}">
        <p14:creationId xmlns:p14="http://schemas.microsoft.com/office/powerpoint/2010/main" val="827832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55272" y="-5555274"/>
            <a:ext cx="1081454" cy="12192001"/>
          </a:xfrm>
          <a:solidFill>
            <a:srgbClr val="3B3B3B"/>
          </a:solidFill>
        </p:spPr>
        <p:txBody>
          <a:bodyPr vert="vert270" anchor="t" anchorCtr="0">
            <a:normAutofit fontScale="90000"/>
          </a:bodyPr>
          <a:lstStyle/>
          <a:p>
            <a:pPr algn="l"/>
            <a:r>
              <a:rPr lang="en-US" sz="5400" dirty="0">
                <a:solidFill>
                  <a:srgbClr val="FF6600"/>
                </a:solidFill>
              </a:rPr>
              <a:t>	 Recommendations</a:t>
            </a:r>
            <a:br>
              <a:rPr lang="en-US" sz="5400" dirty="0">
                <a:solidFill>
                  <a:srgbClr val="FF6600"/>
                </a:solidFill>
              </a:rPr>
            </a:br>
            <a:br>
              <a:rPr lang="en-US" sz="6000" dirty="0">
                <a:solidFill>
                  <a:srgbClr val="FF6600"/>
                </a:solidFill>
              </a:rPr>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565630" y="-1956637"/>
            <a:ext cx="4650431" cy="10990389"/>
          </a:xfrm>
        </p:spPr>
        <p:txBody>
          <a:bodyPr vert="vert270">
            <a:normAutofit fontScale="92500" lnSpcReduction="10000"/>
          </a:bodyPr>
          <a:lstStyle/>
          <a:p>
            <a:pPr algn="just"/>
            <a:r>
              <a:rPr lang="en-US" sz="2200" b="0" i="0" dirty="0">
                <a:solidFill>
                  <a:srgbClr val="000000"/>
                </a:solidFill>
                <a:effectLst/>
                <a:latin typeface="Helvetica Neue"/>
              </a:rPr>
              <a:t>Based on the questions previously analyzed and answered, we can conclude that </a:t>
            </a:r>
            <a:r>
              <a:rPr lang="en-US" sz="2200" b="1" i="0" dirty="0">
                <a:solidFill>
                  <a:srgbClr val="000000"/>
                </a:solidFill>
                <a:effectLst/>
                <a:latin typeface="Helvetica Neue"/>
              </a:rPr>
              <a:t>Yellow Cab</a:t>
            </a:r>
            <a:r>
              <a:rPr lang="en-US" sz="2200" b="0" i="0" dirty="0">
                <a:solidFill>
                  <a:srgbClr val="000000"/>
                </a:solidFill>
                <a:effectLst/>
                <a:latin typeface="Helvetica Neue"/>
              </a:rPr>
              <a:t> is a better option to invest than Pink Cab.</a:t>
            </a:r>
          </a:p>
          <a:p>
            <a:pPr algn="just"/>
            <a:endParaRPr lang="en-US" sz="2200" b="0" i="0" dirty="0">
              <a:solidFill>
                <a:srgbClr val="000000"/>
              </a:solidFill>
              <a:effectLst/>
              <a:latin typeface="Helvetica Neue"/>
            </a:endParaRPr>
          </a:p>
          <a:p>
            <a:pPr algn="just"/>
            <a:r>
              <a:rPr lang="en-US" sz="2200" b="1" i="0" dirty="0">
                <a:solidFill>
                  <a:srgbClr val="000000"/>
                </a:solidFill>
                <a:effectLst/>
                <a:latin typeface="Helvetica Neue"/>
              </a:rPr>
              <a:t>Profit through the years:</a:t>
            </a:r>
            <a:r>
              <a:rPr lang="en-US" sz="2200" b="0" i="0" dirty="0">
                <a:solidFill>
                  <a:srgbClr val="000000"/>
                </a:solidFill>
                <a:effectLst/>
                <a:latin typeface="Helvetica Neue"/>
              </a:rPr>
              <a:t> Yellow Cab has earned </a:t>
            </a:r>
            <a:r>
              <a:rPr lang="en-US" sz="2200" b="1" i="0" dirty="0">
                <a:solidFill>
                  <a:srgbClr val="000000"/>
                </a:solidFill>
                <a:effectLst/>
                <a:latin typeface="Helvetica Neue"/>
              </a:rPr>
              <a:t>8.3</a:t>
            </a:r>
            <a:r>
              <a:rPr lang="en-US" sz="2200" b="0" i="0" dirty="0">
                <a:solidFill>
                  <a:srgbClr val="000000"/>
                </a:solidFill>
                <a:effectLst/>
                <a:latin typeface="Helvetica Neue"/>
              </a:rPr>
              <a:t> times the earnings of Pink Cab in the period from 2016 to 2018.</a:t>
            </a:r>
          </a:p>
          <a:p>
            <a:pPr algn="just"/>
            <a:r>
              <a:rPr lang="en-US" sz="2200" b="1" i="0" dirty="0">
                <a:solidFill>
                  <a:srgbClr val="000000"/>
                </a:solidFill>
                <a:effectLst/>
                <a:latin typeface="Helvetica Neue"/>
              </a:rPr>
              <a:t>User income profile:</a:t>
            </a:r>
            <a:r>
              <a:rPr lang="en-US" sz="2200" b="0" i="0" dirty="0">
                <a:solidFill>
                  <a:srgbClr val="000000"/>
                </a:solidFill>
                <a:effectLst/>
                <a:latin typeface="Helvetica Neue"/>
              </a:rPr>
              <a:t> In each economic group (Poor or near-poor, Lower-middle class, Middle class, Upper-middle class, Rich) Yellow Cab has more users than Pink Cab.</a:t>
            </a:r>
          </a:p>
          <a:p>
            <a:pPr algn="just"/>
            <a:r>
              <a:rPr lang="en-US" sz="2200" b="1" i="0" dirty="0">
                <a:solidFill>
                  <a:srgbClr val="000000"/>
                </a:solidFill>
                <a:effectLst/>
                <a:latin typeface="Helvetica Neue"/>
              </a:rPr>
              <a:t>Users by city:</a:t>
            </a:r>
            <a:r>
              <a:rPr lang="en-US" sz="2200" b="0" i="0" dirty="0">
                <a:solidFill>
                  <a:srgbClr val="000000"/>
                </a:solidFill>
                <a:effectLst/>
                <a:latin typeface="Helvetica Neue"/>
              </a:rPr>
              <a:t> In the Top 5 cities with the largest number of users Yellow Cab has more presence than Pink Cab.</a:t>
            </a:r>
          </a:p>
          <a:p>
            <a:pPr algn="just"/>
            <a:r>
              <a:rPr lang="en-US" sz="2200" b="1" i="0" dirty="0">
                <a:solidFill>
                  <a:srgbClr val="000000"/>
                </a:solidFill>
                <a:effectLst/>
                <a:latin typeface="Helvetica Neue"/>
              </a:rPr>
              <a:t>Volume of rides:</a:t>
            </a:r>
            <a:r>
              <a:rPr lang="en-US" sz="2200" b="0" i="0" dirty="0">
                <a:solidFill>
                  <a:srgbClr val="000000"/>
                </a:solidFill>
                <a:effectLst/>
                <a:latin typeface="Helvetica Neue"/>
              </a:rPr>
              <a:t> Yellow Cab has had </a:t>
            </a:r>
            <a:r>
              <a:rPr lang="en-US" sz="2200" b="1" i="0" dirty="0">
                <a:solidFill>
                  <a:srgbClr val="000000"/>
                </a:solidFill>
                <a:effectLst/>
                <a:latin typeface="Helvetica Neue"/>
              </a:rPr>
              <a:t>3.25</a:t>
            </a:r>
            <a:r>
              <a:rPr lang="en-US" sz="2200" b="0" i="0" dirty="0">
                <a:solidFill>
                  <a:srgbClr val="000000"/>
                </a:solidFill>
                <a:effectLst/>
                <a:latin typeface="Helvetica Neue"/>
              </a:rPr>
              <a:t> more trips than Pink Cab in the period from 2016 to 2018.</a:t>
            </a:r>
          </a:p>
          <a:p>
            <a:pPr algn="just"/>
            <a:r>
              <a:rPr lang="en-US" sz="2200" b="1" i="0" dirty="0">
                <a:solidFill>
                  <a:srgbClr val="000000"/>
                </a:solidFill>
                <a:effectLst/>
                <a:latin typeface="Helvetica Neue"/>
              </a:rPr>
              <a:t>Customer retention:</a:t>
            </a:r>
            <a:r>
              <a:rPr lang="en-US" sz="2200" b="0" i="0" dirty="0">
                <a:solidFill>
                  <a:srgbClr val="000000"/>
                </a:solidFill>
                <a:effectLst/>
                <a:latin typeface="Helvetica Neue"/>
              </a:rPr>
              <a:t> We categories the customers as </a:t>
            </a:r>
            <a:r>
              <a:rPr lang="en-US" sz="2200" b="0" i="0" dirty="0" err="1">
                <a:solidFill>
                  <a:srgbClr val="000000"/>
                </a:solidFill>
                <a:effectLst/>
                <a:latin typeface="Helvetica Neue"/>
              </a:rPr>
              <a:t>sporadics</a:t>
            </a:r>
            <a:r>
              <a:rPr lang="en-US" sz="2200" b="0" i="0" dirty="0">
                <a:solidFill>
                  <a:srgbClr val="000000"/>
                </a:solidFill>
                <a:effectLst/>
                <a:latin typeface="Helvetica Neue"/>
              </a:rPr>
              <a:t> and loyal based on the number of rides they take in each company every year (5 rides or less is consider a sporadic customer in our analysis), and we found that Yellow Cab is doing a better job than Pink Cab in customer retention.</a:t>
            </a:r>
          </a:p>
          <a:p>
            <a:pPr algn="l"/>
            <a:endParaRPr lang="en-US" b="0" i="0" dirty="0">
              <a:solidFill>
                <a:srgbClr val="000000"/>
              </a:solidFill>
              <a:effectLst/>
              <a:latin typeface="Helvetica Neue"/>
            </a:endParaRPr>
          </a:p>
          <a:p>
            <a:pPr algn="l"/>
            <a:endParaRPr lang="en-US" dirty="0">
              <a:solidFill>
                <a:srgbClr val="000000"/>
              </a:solidFill>
              <a:latin typeface="Helvetica Neue"/>
            </a:endParaRPr>
          </a:p>
          <a:p>
            <a:pPr algn="l"/>
            <a:endParaRPr lang="en-US" b="0" i="0" dirty="0">
              <a:solidFill>
                <a:srgbClr val="000000"/>
              </a:solidFill>
              <a:effectLst/>
              <a:latin typeface="Helvetica Neue"/>
            </a:endParaRPr>
          </a:p>
          <a:p>
            <a:pPr algn="l"/>
            <a:endParaRPr lang="en-US" dirty="0">
              <a:solidFill>
                <a:srgbClr val="000000"/>
              </a:solidFill>
              <a:latin typeface="Helvetica Neue"/>
            </a:endParaRPr>
          </a:p>
          <a:p>
            <a:pPr algn="l"/>
            <a:endParaRPr lang="en-US" b="0" i="0" dirty="0">
              <a:solidFill>
                <a:srgbClr val="000000"/>
              </a:solidFill>
              <a:effectLst/>
              <a:latin typeface="Helvetica Neue"/>
            </a:endParaRPr>
          </a:p>
          <a:p>
            <a:pPr algn="l"/>
            <a:endParaRPr lang="en-US" dirty="0">
              <a:solidFill>
                <a:srgbClr val="000000"/>
              </a:solidFill>
              <a:latin typeface="Helvetica Neue"/>
            </a:endParaRPr>
          </a:p>
          <a:p>
            <a:pPr algn="l"/>
            <a:endParaRPr lang="en-US" b="0" i="0" dirty="0">
              <a:solidFill>
                <a:srgbClr val="000000"/>
              </a:solidFill>
              <a:effectLst/>
              <a:latin typeface="Helvetica Neue"/>
            </a:endParaRPr>
          </a:p>
          <a:p>
            <a:pPr algn="l"/>
            <a:endParaRPr lang="en-US" dirty="0">
              <a:solidFill>
                <a:srgbClr val="000000"/>
              </a:solidFill>
              <a:latin typeface="Helvetica Neue"/>
            </a:endParaRPr>
          </a:p>
          <a:p>
            <a:pPr algn="l"/>
            <a:endParaRPr lang="en-US" dirty="0">
              <a:solidFill>
                <a:srgbClr val="000000"/>
              </a:solidFill>
              <a:latin typeface="Helvetica Neue"/>
            </a:endParaRPr>
          </a:p>
          <a:p>
            <a:pPr algn="l"/>
            <a:endParaRPr lang="en-US" dirty="0">
              <a:solidFill>
                <a:srgbClr val="000000"/>
              </a:solidFill>
              <a:latin typeface="Helvetica Neue"/>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30584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theme/theme1.xml><?xml version="1.0" encoding="utf-8"?>
<a:theme xmlns:a="http://schemas.openxmlformats.org/drawingml/2006/main" name="Tema de Offic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645</TotalTime>
  <Words>515</Words>
  <Application>Microsoft Office PowerPoint</Application>
  <PresentationFormat>Panorámica</PresentationFormat>
  <Paragraphs>88</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Calibri</vt:lpstr>
      <vt:lpstr>Calibri Light</vt:lpstr>
      <vt:lpstr>Helvetica Neue</vt:lpstr>
      <vt:lpstr>Tema de Office</vt:lpstr>
      <vt:lpstr>Presentación de PowerPoint</vt:lpstr>
      <vt:lpstr> Problem Statement  </vt:lpstr>
      <vt:lpstr> Approach  </vt:lpstr>
      <vt:lpstr> EDA  </vt:lpstr>
      <vt:lpstr> EDA  </vt:lpstr>
      <vt:lpstr> EDA  </vt:lpstr>
      <vt:lpstr>  Recommendations  </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David Ortiz</dc:creator>
  <cp:lastModifiedBy>David Ortiz</cp:lastModifiedBy>
  <cp:revision>2</cp:revision>
  <dcterms:created xsi:type="dcterms:W3CDTF">2022-06-21T05:19:30Z</dcterms:created>
  <dcterms:modified xsi:type="dcterms:W3CDTF">2022-06-21T16:04:58Z</dcterms:modified>
</cp:coreProperties>
</file>