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e9254a38a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e9254a38a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e9254a38a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e9254a38a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e9254a38a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e9254a38a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e9254a38a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e9254a38a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e9254a38a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e9254a38a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e9254a38a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ee9254a38a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e9254a38a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e9254a38a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e9254a38a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ee9254a38a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e9254a38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e9254a38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e9254a38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e9254a38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e9254a38a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e9254a38a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e9254a38a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e9254a38a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e9254a38a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e9254a38a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e9254a38a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e9254a38a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e9254a38a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e9254a38a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e9254a38a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e9254a38a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G2M Case Study Virtual Internship</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Soulaiman KACHA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sz="2150"/>
              <a:t>Profit per KM year wise</a:t>
            </a:r>
            <a:endParaRPr sz="2150"/>
          </a:p>
        </p:txBody>
      </p:sp>
      <p:sp>
        <p:nvSpPr>
          <p:cNvPr id="198" name="Google Shape;198;p22"/>
          <p:cNvSpPr txBox="1"/>
          <p:nvPr>
            <p:ph idx="1" type="body"/>
          </p:nvPr>
        </p:nvSpPr>
        <p:spPr>
          <a:xfrm>
            <a:off x="1678500" y="4260000"/>
            <a:ext cx="2122800" cy="472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Profit per KM year wise</a:t>
            </a:r>
            <a:endParaRPr/>
          </a:p>
        </p:txBody>
      </p:sp>
      <p:pic>
        <p:nvPicPr>
          <p:cNvPr id="199" name="Google Shape;199;p22"/>
          <p:cNvPicPr preferRelativeResize="0"/>
          <p:nvPr/>
        </p:nvPicPr>
        <p:blipFill>
          <a:blip r:embed="rId3">
            <a:alphaModFix/>
          </a:blip>
          <a:stretch>
            <a:fillRect/>
          </a:stretch>
        </p:blipFill>
        <p:spPr>
          <a:xfrm>
            <a:off x="1297500" y="1714500"/>
            <a:ext cx="3092650" cy="2499350"/>
          </a:xfrm>
          <a:prstGeom prst="rect">
            <a:avLst/>
          </a:prstGeom>
          <a:noFill/>
          <a:ln>
            <a:noFill/>
          </a:ln>
        </p:spPr>
      </p:pic>
      <p:pic>
        <p:nvPicPr>
          <p:cNvPr id="200" name="Google Shape;200;p22"/>
          <p:cNvPicPr preferRelativeResize="0"/>
          <p:nvPr/>
        </p:nvPicPr>
        <p:blipFill>
          <a:blip r:embed="rId4">
            <a:alphaModFix/>
          </a:blip>
          <a:stretch>
            <a:fillRect/>
          </a:stretch>
        </p:blipFill>
        <p:spPr>
          <a:xfrm>
            <a:off x="4593075" y="1714500"/>
            <a:ext cx="4364400" cy="1699116"/>
          </a:xfrm>
          <a:prstGeom prst="rect">
            <a:avLst/>
          </a:prstGeom>
          <a:noFill/>
          <a:ln>
            <a:noFill/>
          </a:ln>
        </p:spPr>
      </p:pic>
      <p:sp>
        <p:nvSpPr>
          <p:cNvPr id="201" name="Google Shape;201;p22"/>
          <p:cNvSpPr txBox="1"/>
          <p:nvPr>
            <p:ph idx="1" type="body"/>
          </p:nvPr>
        </p:nvSpPr>
        <p:spPr>
          <a:xfrm>
            <a:off x="4390150" y="3537750"/>
            <a:ext cx="4532400" cy="1439400"/>
          </a:xfrm>
          <a:prstGeom prst="rect">
            <a:avLst/>
          </a:prstGeom>
        </p:spPr>
        <p:txBody>
          <a:bodyPr anchorCtr="0" anchor="t" bIns="91425" lIns="91425" spcFirstLastPara="1" rIns="91425" wrap="square" tIns="91425">
            <a:normAutofit lnSpcReduction="10000"/>
          </a:bodyPr>
          <a:lstStyle/>
          <a:p>
            <a:pPr indent="-311150" lvl="0" marL="457200" rtl="0" algn="just">
              <a:spcBef>
                <a:spcPts val="0"/>
              </a:spcBef>
              <a:spcAft>
                <a:spcPts val="0"/>
              </a:spcAft>
              <a:buSzPts val="1300"/>
              <a:buChar char="●"/>
            </a:pPr>
            <a:r>
              <a:rPr lang="es"/>
              <a:t>Yellow company has bigger profit year wise then pink company</a:t>
            </a:r>
            <a:endParaRPr/>
          </a:p>
          <a:p>
            <a:pPr indent="-311150" lvl="0" marL="457200" rtl="0" algn="just">
              <a:spcBef>
                <a:spcPts val="0"/>
              </a:spcBef>
              <a:spcAft>
                <a:spcPts val="0"/>
              </a:spcAft>
              <a:buSzPts val="1300"/>
              <a:buChar char="●"/>
            </a:pPr>
            <a:r>
              <a:rPr lang="es"/>
              <a:t>Yellow company has bigger profit per Km year wise then pink company</a:t>
            </a:r>
            <a:endParaRPr/>
          </a:p>
          <a:p>
            <a:pPr indent="-311150" lvl="0" marL="457200" rtl="0" algn="just">
              <a:spcBef>
                <a:spcPts val="0"/>
              </a:spcBef>
              <a:spcAft>
                <a:spcPts val="0"/>
              </a:spcAft>
              <a:buSzPts val="1300"/>
              <a:buChar char="●"/>
            </a:pPr>
            <a:r>
              <a:rPr lang="es"/>
              <a:t>Yellow company has bigger profit per client year wise then pink company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Age GroupWise Profit And Customer Base </a:t>
            </a:r>
            <a:endParaRPr/>
          </a:p>
        </p:txBody>
      </p:sp>
      <p:sp>
        <p:nvSpPr>
          <p:cNvPr id="207" name="Google Shape;207;p23"/>
          <p:cNvSpPr txBox="1"/>
          <p:nvPr>
            <p:ph idx="1" type="body"/>
          </p:nvPr>
        </p:nvSpPr>
        <p:spPr>
          <a:xfrm>
            <a:off x="1864725" y="4419225"/>
            <a:ext cx="1466700" cy="38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Yellow company</a:t>
            </a:r>
            <a:endParaRPr/>
          </a:p>
        </p:txBody>
      </p:sp>
      <p:pic>
        <p:nvPicPr>
          <p:cNvPr id="208" name="Google Shape;208;p23"/>
          <p:cNvPicPr preferRelativeResize="0"/>
          <p:nvPr/>
        </p:nvPicPr>
        <p:blipFill>
          <a:blip r:embed="rId3">
            <a:alphaModFix/>
          </a:blip>
          <a:stretch>
            <a:fillRect/>
          </a:stretch>
        </p:blipFill>
        <p:spPr>
          <a:xfrm>
            <a:off x="1145100" y="1998270"/>
            <a:ext cx="2429175" cy="2325904"/>
          </a:xfrm>
          <a:prstGeom prst="rect">
            <a:avLst/>
          </a:prstGeom>
          <a:noFill/>
          <a:ln>
            <a:noFill/>
          </a:ln>
        </p:spPr>
      </p:pic>
      <p:pic>
        <p:nvPicPr>
          <p:cNvPr id="209" name="Google Shape;209;p23"/>
          <p:cNvPicPr preferRelativeResize="0"/>
          <p:nvPr/>
        </p:nvPicPr>
        <p:blipFill>
          <a:blip r:embed="rId4">
            <a:alphaModFix/>
          </a:blip>
          <a:stretch>
            <a:fillRect/>
          </a:stretch>
        </p:blipFill>
        <p:spPr>
          <a:xfrm>
            <a:off x="4226925" y="1996917"/>
            <a:ext cx="2429175" cy="2329284"/>
          </a:xfrm>
          <a:prstGeom prst="rect">
            <a:avLst/>
          </a:prstGeom>
          <a:noFill/>
          <a:ln>
            <a:noFill/>
          </a:ln>
        </p:spPr>
      </p:pic>
      <p:sp>
        <p:nvSpPr>
          <p:cNvPr id="210" name="Google Shape;210;p23"/>
          <p:cNvSpPr txBox="1"/>
          <p:nvPr>
            <p:ph idx="1" type="body"/>
          </p:nvPr>
        </p:nvSpPr>
        <p:spPr>
          <a:xfrm>
            <a:off x="4684125" y="4419225"/>
            <a:ext cx="1466700" cy="38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Pink </a:t>
            </a:r>
            <a:r>
              <a:rPr lang="es"/>
              <a:t>company</a:t>
            </a:r>
            <a:endParaRPr/>
          </a:p>
        </p:txBody>
      </p:sp>
      <p:sp>
        <p:nvSpPr>
          <p:cNvPr id="211" name="Google Shape;211;p23"/>
          <p:cNvSpPr txBox="1"/>
          <p:nvPr>
            <p:ph idx="1" type="body"/>
          </p:nvPr>
        </p:nvSpPr>
        <p:spPr>
          <a:xfrm>
            <a:off x="6987650" y="1996625"/>
            <a:ext cx="1873500" cy="2329200"/>
          </a:xfrm>
          <a:prstGeom prst="rect">
            <a:avLst/>
          </a:prstGeom>
        </p:spPr>
        <p:txBody>
          <a:bodyPr anchorCtr="0" anchor="t" bIns="91425" lIns="91425" spcFirstLastPara="1" rIns="91425" wrap="square" tIns="91425">
            <a:normAutofit fontScale="55000"/>
          </a:bodyPr>
          <a:lstStyle/>
          <a:p>
            <a:pPr indent="0" lvl="0" marL="0" marR="38100" rtl="0" algn="just">
              <a:lnSpc>
                <a:spcPct val="128571"/>
              </a:lnSpc>
              <a:spcBef>
                <a:spcPts val="0"/>
              </a:spcBef>
              <a:spcAft>
                <a:spcPts val="0"/>
              </a:spcAft>
              <a:buNone/>
            </a:pPr>
            <a:r>
              <a:rPr lang="es" sz="2100">
                <a:latin typeface="Arial"/>
                <a:ea typeface="Arial"/>
                <a:cs typeface="Arial"/>
                <a:sym typeface="Arial"/>
              </a:rPr>
              <a:t>The users who most use both companies are in the age ranges between 18 and 35 years. As the age ranges increase, the use of both companies decreases, </a:t>
            </a:r>
            <a:r>
              <a:rPr lang="es" sz="2100">
                <a:latin typeface="Arial"/>
                <a:ea typeface="Arial"/>
                <a:cs typeface="Arial"/>
                <a:sym typeface="Arial"/>
              </a:rPr>
              <a:t>being</a:t>
            </a:r>
            <a:r>
              <a:rPr lang="es" sz="2100">
                <a:latin typeface="Arial"/>
                <a:ea typeface="Arial"/>
                <a:cs typeface="Arial"/>
                <a:sym typeface="Arial"/>
              </a:rPr>
              <a:t> </a:t>
            </a:r>
            <a:r>
              <a:rPr lang="es" sz="2100">
                <a:latin typeface="Arial"/>
                <a:ea typeface="Arial"/>
                <a:cs typeface="Arial"/>
                <a:sym typeface="Arial"/>
              </a:rPr>
              <a:t>the</a:t>
            </a:r>
            <a:r>
              <a:rPr lang="es" sz="2100">
                <a:latin typeface="Arial"/>
                <a:ea typeface="Arial"/>
                <a:cs typeface="Arial"/>
                <a:sym typeface="Arial"/>
              </a:rPr>
              <a:t> age range &lt;65 the one that uses the least</a:t>
            </a:r>
            <a:endParaRPr sz="2100">
              <a:latin typeface="Arial"/>
              <a:ea typeface="Arial"/>
              <a:cs typeface="Arial"/>
              <a:sym typeface="Arial"/>
            </a:endParaRPr>
          </a:p>
          <a:p>
            <a:pPr indent="0" lvl="0" marL="0" rtl="0" algn="just">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a:t>
            </a:r>
            <a:r>
              <a:rPr lang="es"/>
              <a:t>ustomer base Analysis Gender wise </a:t>
            </a:r>
            <a:endParaRPr/>
          </a:p>
        </p:txBody>
      </p:sp>
      <p:sp>
        <p:nvSpPr>
          <p:cNvPr id="217" name="Google Shape;217;p24"/>
          <p:cNvSpPr txBox="1"/>
          <p:nvPr>
            <p:ph idx="1" type="body"/>
          </p:nvPr>
        </p:nvSpPr>
        <p:spPr>
          <a:xfrm>
            <a:off x="5134750" y="1567550"/>
            <a:ext cx="3201600" cy="2911200"/>
          </a:xfrm>
          <a:prstGeom prst="rect">
            <a:avLst/>
          </a:prstGeom>
        </p:spPr>
        <p:txBody>
          <a:bodyPr anchorCtr="0" anchor="t" bIns="91425" lIns="91425" spcFirstLastPara="1" rIns="91425" wrap="square" tIns="91425">
            <a:normAutofit/>
          </a:bodyPr>
          <a:lstStyle/>
          <a:p>
            <a:pPr indent="-361950" lvl="0" marL="457200" rtl="0" algn="just">
              <a:spcBef>
                <a:spcPts val="0"/>
              </a:spcBef>
              <a:spcAft>
                <a:spcPts val="0"/>
              </a:spcAft>
              <a:buSzPts val="2100"/>
              <a:buFont typeface="Arial"/>
              <a:buChar char="●"/>
            </a:pPr>
            <a:r>
              <a:rPr lang="es" sz="2100">
                <a:latin typeface="Arial"/>
                <a:ea typeface="Arial"/>
                <a:cs typeface="Arial"/>
                <a:sym typeface="Arial"/>
              </a:rPr>
              <a:t>It seems that the gender that most uses transport services are men</a:t>
            </a:r>
            <a:endParaRPr sz="2100">
              <a:latin typeface="Arial"/>
              <a:ea typeface="Arial"/>
              <a:cs typeface="Arial"/>
              <a:sym typeface="Arial"/>
            </a:endParaRPr>
          </a:p>
          <a:p>
            <a:pPr indent="0" lvl="0" marL="0" rtl="0" algn="l">
              <a:spcBef>
                <a:spcPts val="1200"/>
              </a:spcBef>
              <a:spcAft>
                <a:spcPts val="1200"/>
              </a:spcAft>
              <a:buNone/>
            </a:pPr>
            <a:r>
              <a:t/>
            </a:r>
            <a:endParaRPr/>
          </a:p>
        </p:txBody>
      </p:sp>
      <p:pic>
        <p:nvPicPr>
          <p:cNvPr id="218" name="Google Shape;218;p24"/>
          <p:cNvPicPr preferRelativeResize="0"/>
          <p:nvPr/>
        </p:nvPicPr>
        <p:blipFill>
          <a:blip r:embed="rId3">
            <a:alphaModFix/>
          </a:blip>
          <a:stretch>
            <a:fillRect/>
          </a:stretch>
        </p:blipFill>
        <p:spPr>
          <a:xfrm>
            <a:off x="1297500" y="1596350"/>
            <a:ext cx="3460604" cy="291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Seasonality</a:t>
            </a:r>
            <a:endParaRPr/>
          </a:p>
        </p:txBody>
      </p:sp>
      <p:sp>
        <p:nvSpPr>
          <p:cNvPr id="224" name="Google Shape;224;p25"/>
          <p:cNvSpPr txBox="1"/>
          <p:nvPr>
            <p:ph idx="1" type="body"/>
          </p:nvPr>
        </p:nvSpPr>
        <p:spPr>
          <a:xfrm>
            <a:off x="7076925" y="1512725"/>
            <a:ext cx="1880400" cy="3079200"/>
          </a:xfrm>
          <a:prstGeom prst="rect">
            <a:avLst/>
          </a:prstGeom>
        </p:spPr>
        <p:txBody>
          <a:bodyPr anchorCtr="0" anchor="t" bIns="91425" lIns="91425" spcFirstLastPara="1" rIns="91425" wrap="square" tIns="91425">
            <a:normAutofit fontScale="55000"/>
          </a:bodyPr>
          <a:lstStyle/>
          <a:p>
            <a:pPr indent="0" lvl="0" marL="0" rtl="0" algn="just">
              <a:spcBef>
                <a:spcPts val="0"/>
              </a:spcBef>
              <a:spcAft>
                <a:spcPts val="0"/>
              </a:spcAft>
              <a:buNone/>
            </a:pPr>
            <a:r>
              <a:rPr lang="es" sz="2100">
                <a:latin typeface="Arial"/>
                <a:ea typeface="Arial"/>
                <a:cs typeface="Arial"/>
                <a:sym typeface="Arial"/>
              </a:rPr>
              <a:t>There seems to be a clear seasonality.</a:t>
            </a:r>
            <a:endParaRPr sz="2100">
              <a:latin typeface="Arial"/>
              <a:ea typeface="Arial"/>
              <a:cs typeface="Arial"/>
              <a:sym typeface="Arial"/>
            </a:endParaRPr>
          </a:p>
          <a:p>
            <a:pPr indent="0" lvl="0" marL="0" rtl="0" algn="just">
              <a:spcBef>
                <a:spcPts val="1200"/>
              </a:spcBef>
              <a:spcAft>
                <a:spcPts val="0"/>
              </a:spcAft>
              <a:buNone/>
            </a:pPr>
            <a:r>
              <a:rPr lang="es" sz="2100">
                <a:latin typeface="Arial"/>
                <a:ea typeface="Arial"/>
                <a:cs typeface="Arial"/>
                <a:sym typeface="Arial"/>
              </a:rPr>
              <a:t>The pattern is repeated every 7 days where one of the days has the highest peak followed by the lowest peak.</a:t>
            </a:r>
            <a:endParaRPr sz="2100">
              <a:latin typeface="Arial"/>
              <a:ea typeface="Arial"/>
              <a:cs typeface="Arial"/>
              <a:sym typeface="Arial"/>
            </a:endParaRPr>
          </a:p>
          <a:p>
            <a:pPr indent="0" lvl="0" marL="0" marR="38100" rtl="0" algn="just">
              <a:lnSpc>
                <a:spcPct val="128571"/>
              </a:lnSpc>
              <a:spcBef>
                <a:spcPts val="1200"/>
              </a:spcBef>
              <a:spcAft>
                <a:spcPts val="0"/>
              </a:spcAft>
              <a:buNone/>
            </a:pPr>
            <a:r>
              <a:rPr lang="es" sz="2100">
                <a:latin typeface="Arial"/>
                <a:ea typeface="Arial"/>
                <a:cs typeface="Arial"/>
                <a:sym typeface="Arial"/>
              </a:rPr>
              <a:t>This makes us think of a very high use on Sundays, followed by a decrease on Monday,</a:t>
            </a:r>
            <a:endParaRPr sz="2100">
              <a:latin typeface="Arial"/>
              <a:ea typeface="Arial"/>
              <a:cs typeface="Arial"/>
              <a:sym typeface="Arial"/>
            </a:endParaRPr>
          </a:p>
          <a:p>
            <a:pPr indent="0" lvl="0" marL="0" rtl="0" algn="just">
              <a:spcBef>
                <a:spcPts val="0"/>
              </a:spcBef>
              <a:spcAft>
                <a:spcPts val="1200"/>
              </a:spcAft>
              <a:buNone/>
            </a:pPr>
            <a:r>
              <a:t/>
            </a:r>
            <a:endParaRPr/>
          </a:p>
        </p:txBody>
      </p:sp>
      <p:pic>
        <p:nvPicPr>
          <p:cNvPr id="225" name="Google Shape;225;p25"/>
          <p:cNvPicPr preferRelativeResize="0"/>
          <p:nvPr/>
        </p:nvPicPr>
        <p:blipFill>
          <a:blip r:embed="rId3">
            <a:alphaModFix/>
          </a:blip>
          <a:stretch>
            <a:fillRect/>
          </a:stretch>
        </p:blipFill>
        <p:spPr>
          <a:xfrm>
            <a:off x="894525" y="1360325"/>
            <a:ext cx="5922041" cy="3079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Year production</a:t>
            </a:r>
            <a:endParaRPr/>
          </a:p>
        </p:txBody>
      </p:sp>
      <p:sp>
        <p:nvSpPr>
          <p:cNvPr id="231" name="Google Shape;231;p26"/>
          <p:cNvSpPr txBox="1"/>
          <p:nvPr>
            <p:ph idx="1" type="body"/>
          </p:nvPr>
        </p:nvSpPr>
        <p:spPr>
          <a:xfrm>
            <a:off x="6670875" y="1796150"/>
            <a:ext cx="2354100" cy="2911200"/>
          </a:xfrm>
          <a:prstGeom prst="rect">
            <a:avLst/>
          </a:prstGeom>
        </p:spPr>
        <p:txBody>
          <a:bodyPr anchorCtr="0" anchor="t" bIns="91425" lIns="91425" spcFirstLastPara="1" rIns="91425" wrap="square" tIns="91425">
            <a:normAutofit fontScale="62500"/>
          </a:bodyPr>
          <a:lstStyle/>
          <a:p>
            <a:pPr indent="0" lvl="0" marL="0" marR="38100" rtl="0" algn="just">
              <a:lnSpc>
                <a:spcPct val="128571"/>
              </a:lnSpc>
              <a:spcBef>
                <a:spcPts val="0"/>
              </a:spcBef>
              <a:spcAft>
                <a:spcPts val="0"/>
              </a:spcAft>
              <a:buNone/>
            </a:pPr>
            <a:r>
              <a:rPr lang="es" sz="2100">
                <a:latin typeface="Arial"/>
                <a:ea typeface="Arial"/>
                <a:cs typeface="Arial"/>
                <a:sym typeface="Arial"/>
              </a:rPr>
              <a:t>We can see that the months with the lowest production are those of the first four months of the year, especially February. The number of users increases in the second quarter and sees its greatest exponent in the last quarter of the year</a:t>
            </a:r>
            <a:endParaRPr sz="2100">
              <a:latin typeface="Arial"/>
              <a:ea typeface="Arial"/>
              <a:cs typeface="Arial"/>
              <a:sym typeface="Arial"/>
            </a:endParaRPr>
          </a:p>
          <a:p>
            <a:pPr indent="0" lvl="0" marL="0" rtl="0" algn="just">
              <a:spcBef>
                <a:spcPts val="0"/>
              </a:spcBef>
              <a:spcAft>
                <a:spcPts val="1200"/>
              </a:spcAft>
              <a:buNone/>
            </a:pPr>
            <a:r>
              <a:t/>
            </a:r>
            <a:endParaRPr/>
          </a:p>
        </p:txBody>
      </p:sp>
      <p:pic>
        <p:nvPicPr>
          <p:cNvPr id="232" name="Google Shape;232;p26"/>
          <p:cNvPicPr preferRelativeResize="0"/>
          <p:nvPr/>
        </p:nvPicPr>
        <p:blipFill>
          <a:blip r:embed="rId3">
            <a:alphaModFix/>
          </a:blip>
          <a:stretch>
            <a:fillRect/>
          </a:stretch>
        </p:blipFill>
        <p:spPr>
          <a:xfrm>
            <a:off x="1297500" y="1602550"/>
            <a:ext cx="5297165" cy="2876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Profit </a:t>
            </a:r>
            <a:r>
              <a:rPr lang="es"/>
              <a:t>forecasts</a:t>
            </a:r>
            <a:r>
              <a:rPr lang="es"/>
              <a:t> Yellow cab</a:t>
            </a:r>
            <a:endParaRPr/>
          </a:p>
        </p:txBody>
      </p:sp>
      <p:pic>
        <p:nvPicPr>
          <p:cNvPr id="238" name="Google Shape;238;p27"/>
          <p:cNvPicPr preferRelativeResize="0"/>
          <p:nvPr/>
        </p:nvPicPr>
        <p:blipFill>
          <a:blip r:embed="rId3">
            <a:alphaModFix/>
          </a:blip>
          <a:stretch>
            <a:fillRect/>
          </a:stretch>
        </p:blipFill>
        <p:spPr>
          <a:xfrm>
            <a:off x="483921" y="1643750"/>
            <a:ext cx="4378101" cy="2529575"/>
          </a:xfrm>
          <a:prstGeom prst="rect">
            <a:avLst/>
          </a:prstGeom>
          <a:noFill/>
          <a:ln>
            <a:noFill/>
          </a:ln>
        </p:spPr>
      </p:pic>
      <p:pic>
        <p:nvPicPr>
          <p:cNvPr id="239" name="Google Shape;239;p27"/>
          <p:cNvPicPr preferRelativeResize="0"/>
          <p:nvPr/>
        </p:nvPicPr>
        <p:blipFill>
          <a:blip r:embed="rId4">
            <a:alphaModFix/>
          </a:blip>
          <a:stretch>
            <a:fillRect/>
          </a:stretch>
        </p:blipFill>
        <p:spPr>
          <a:xfrm>
            <a:off x="5397200" y="1652475"/>
            <a:ext cx="3437633" cy="2529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Profit forecasts Pink cab</a:t>
            </a:r>
            <a:endParaRPr/>
          </a:p>
          <a:p>
            <a:pPr indent="0" lvl="0" marL="0" rtl="0" algn="l">
              <a:spcBef>
                <a:spcPts val="0"/>
              </a:spcBef>
              <a:spcAft>
                <a:spcPts val="0"/>
              </a:spcAft>
              <a:buNone/>
            </a:pPr>
            <a:r>
              <a:t/>
            </a:r>
            <a:endParaRPr/>
          </a:p>
        </p:txBody>
      </p:sp>
      <p:pic>
        <p:nvPicPr>
          <p:cNvPr id="245" name="Google Shape;245;p28"/>
          <p:cNvPicPr preferRelativeResize="0"/>
          <p:nvPr/>
        </p:nvPicPr>
        <p:blipFill>
          <a:blip r:embed="rId3">
            <a:alphaModFix/>
          </a:blip>
          <a:stretch>
            <a:fillRect/>
          </a:stretch>
        </p:blipFill>
        <p:spPr>
          <a:xfrm>
            <a:off x="459300" y="1567550"/>
            <a:ext cx="4346750" cy="2529575"/>
          </a:xfrm>
          <a:prstGeom prst="rect">
            <a:avLst/>
          </a:prstGeom>
          <a:noFill/>
          <a:ln>
            <a:noFill/>
          </a:ln>
        </p:spPr>
      </p:pic>
      <p:pic>
        <p:nvPicPr>
          <p:cNvPr id="246" name="Google Shape;246;p28"/>
          <p:cNvPicPr preferRelativeResize="0"/>
          <p:nvPr/>
        </p:nvPicPr>
        <p:blipFill>
          <a:blip r:embed="rId4">
            <a:alphaModFix/>
          </a:blip>
          <a:stretch>
            <a:fillRect/>
          </a:stretch>
        </p:blipFill>
        <p:spPr>
          <a:xfrm>
            <a:off x="5408450" y="1567550"/>
            <a:ext cx="3508575" cy="2529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Recommendations</a:t>
            </a:r>
            <a:endParaRPr/>
          </a:p>
          <a:p>
            <a:pPr indent="0" lvl="0" marL="0" rtl="0" algn="l">
              <a:spcBef>
                <a:spcPts val="0"/>
              </a:spcBef>
              <a:spcAft>
                <a:spcPts val="0"/>
              </a:spcAft>
              <a:buNone/>
            </a:pPr>
            <a:r>
              <a:t/>
            </a:r>
            <a:endParaRPr/>
          </a:p>
        </p:txBody>
      </p:sp>
      <p:sp>
        <p:nvSpPr>
          <p:cNvPr id="252" name="Google Shape;252;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lnSpcReduction="20000"/>
          </a:bodyPr>
          <a:lstStyle/>
          <a:p>
            <a:pPr indent="0" lvl="0" marL="0" marR="38100" rtl="0" algn="just">
              <a:lnSpc>
                <a:spcPct val="128571"/>
              </a:lnSpc>
              <a:spcBef>
                <a:spcPts val="0"/>
              </a:spcBef>
              <a:spcAft>
                <a:spcPts val="0"/>
              </a:spcAft>
              <a:buNone/>
            </a:pPr>
            <a:r>
              <a:rPr lang="es" sz="2100">
                <a:latin typeface="Arial"/>
                <a:ea typeface="Arial"/>
                <a:cs typeface="Arial"/>
                <a:sym typeface="Arial"/>
              </a:rPr>
              <a:t>After conducting an exhaustive analysis, we have determined that the yellow company is more suitable to invest in it for the following reasons:</a:t>
            </a:r>
            <a:endParaRPr sz="2100">
              <a:latin typeface="Arial"/>
              <a:ea typeface="Arial"/>
              <a:cs typeface="Arial"/>
              <a:sym typeface="Arial"/>
            </a:endParaRPr>
          </a:p>
          <a:p>
            <a:pPr indent="-321945" lvl="0" marL="457200" marR="38100" rtl="0" algn="just">
              <a:lnSpc>
                <a:spcPct val="128571"/>
              </a:lnSpc>
              <a:spcBef>
                <a:spcPts val="0"/>
              </a:spcBef>
              <a:spcAft>
                <a:spcPts val="0"/>
              </a:spcAft>
              <a:buSzPct val="100000"/>
              <a:buFont typeface="Arial"/>
              <a:buChar char="●"/>
            </a:pPr>
            <a:r>
              <a:rPr lang="es" sz="2100">
                <a:latin typeface="Arial"/>
                <a:ea typeface="Arial"/>
                <a:cs typeface="Arial"/>
                <a:sym typeface="Arial"/>
              </a:rPr>
              <a:t>Customer Reach : Yellow cab has higher customer reach in cities then Pink cab.</a:t>
            </a:r>
            <a:endParaRPr sz="2100">
              <a:latin typeface="Arial"/>
              <a:ea typeface="Arial"/>
              <a:cs typeface="Arial"/>
              <a:sym typeface="Arial"/>
            </a:endParaRPr>
          </a:p>
          <a:p>
            <a:pPr indent="-321945" lvl="0" marL="457200" marR="38100" rtl="0" algn="just">
              <a:lnSpc>
                <a:spcPct val="128571"/>
              </a:lnSpc>
              <a:spcBef>
                <a:spcPts val="0"/>
              </a:spcBef>
              <a:spcAft>
                <a:spcPts val="0"/>
              </a:spcAft>
              <a:buSzPct val="100000"/>
              <a:buFont typeface="Arial"/>
              <a:buChar char="●"/>
            </a:pPr>
            <a:r>
              <a:rPr lang="es" sz="2100">
                <a:latin typeface="Arial"/>
                <a:ea typeface="Arial"/>
                <a:cs typeface="Arial"/>
                <a:sym typeface="Arial"/>
              </a:rPr>
              <a:t>Generated profit: The Yellow cab company generates more profit in most cities and over the years than the pink company</a:t>
            </a:r>
            <a:endParaRPr sz="2100">
              <a:latin typeface="Arial"/>
              <a:ea typeface="Arial"/>
              <a:cs typeface="Arial"/>
              <a:sym typeface="Arial"/>
            </a:endParaRPr>
          </a:p>
          <a:p>
            <a:pPr indent="-321945" lvl="0" marL="457200" marR="38100" rtl="0" algn="just">
              <a:lnSpc>
                <a:spcPct val="128571"/>
              </a:lnSpc>
              <a:spcBef>
                <a:spcPts val="0"/>
              </a:spcBef>
              <a:spcAft>
                <a:spcPts val="0"/>
              </a:spcAft>
              <a:buSzPct val="100000"/>
              <a:buFont typeface="Arial"/>
              <a:buChar char="●"/>
            </a:pPr>
            <a:r>
              <a:rPr lang="es" sz="2100">
                <a:latin typeface="Arial"/>
                <a:ea typeface="Arial"/>
                <a:cs typeface="Arial"/>
                <a:sym typeface="Arial"/>
              </a:rPr>
              <a:t>Profit per KM: Yellow cab manage to generate more profit per Km than Pink cab</a:t>
            </a:r>
            <a:endParaRPr sz="2100">
              <a:latin typeface="Arial"/>
              <a:ea typeface="Arial"/>
              <a:cs typeface="Arial"/>
              <a:sym typeface="Arial"/>
            </a:endParaRPr>
          </a:p>
          <a:p>
            <a:pPr indent="-321945" lvl="0" marL="457200" marR="38100" rtl="0" algn="just">
              <a:lnSpc>
                <a:spcPct val="128571"/>
              </a:lnSpc>
              <a:spcBef>
                <a:spcPts val="0"/>
              </a:spcBef>
              <a:spcAft>
                <a:spcPts val="0"/>
              </a:spcAft>
              <a:buSzPct val="100000"/>
              <a:buFont typeface="Arial"/>
              <a:buChar char="●"/>
            </a:pPr>
            <a:r>
              <a:rPr lang="es" sz="2100">
                <a:latin typeface="Arial"/>
                <a:ea typeface="Arial"/>
                <a:cs typeface="Arial"/>
                <a:sym typeface="Arial"/>
              </a:rPr>
              <a:t>Future Profit: Forecast of future profit shows the Yellow cab is going to generate much more profit than pink cab</a:t>
            </a:r>
            <a:endParaRPr sz="21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Background</a:t>
            </a:r>
            <a:endParaRPr/>
          </a:p>
        </p:txBody>
      </p:sp>
      <p:sp>
        <p:nvSpPr>
          <p:cNvPr id="141" name="Google Shape;141;p14"/>
          <p:cNvSpPr txBox="1"/>
          <p:nvPr>
            <p:ph idx="1" type="body"/>
          </p:nvPr>
        </p:nvSpPr>
        <p:spPr>
          <a:xfrm>
            <a:off x="1393700" y="1550075"/>
            <a:ext cx="7038900" cy="29112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s" sz="120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sz="1200"/>
          </a:p>
          <a:p>
            <a:pPr indent="0" lvl="0" marL="0" rtl="0" algn="just">
              <a:spcBef>
                <a:spcPts val="1200"/>
              </a:spcBef>
              <a:spcAft>
                <a:spcPts val="0"/>
              </a:spcAft>
              <a:buNone/>
            </a:pPr>
            <a:r>
              <a:t/>
            </a:r>
            <a:endParaRPr sz="1200"/>
          </a:p>
          <a:p>
            <a:pPr indent="0" lvl="0" marL="0" rtl="0" algn="just">
              <a:spcBef>
                <a:spcPts val="1200"/>
              </a:spcBef>
              <a:spcAft>
                <a:spcPts val="0"/>
              </a:spcAft>
              <a:buNone/>
            </a:pPr>
            <a:r>
              <a:rPr lang="es" sz="1200"/>
              <a:t>• Objective : Provide actionable insights to help XYZ firm in identifying the right company for making investment. </a:t>
            </a:r>
            <a:endParaRPr sz="1200"/>
          </a:p>
          <a:p>
            <a:pPr indent="0" lvl="0" marL="0" rtl="0" algn="just">
              <a:spcBef>
                <a:spcPts val="1200"/>
              </a:spcBef>
              <a:spcAft>
                <a:spcPts val="0"/>
              </a:spcAft>
              <a:buNone/>
            </a:pPr>
            <a:r>
              <a:rPr lang="es" sz="1200"/>
              <a:t>The analysis has been divided into three parts: </a:t>
            </a:r>
            <a:endParaRPr sz="1200"/>
          </a:p>
          <a:p>
            <a:pPr indent="0" lvl="0" marL="0" rtl="0" algn="just">
              <a:spcBef>
                <a:spcPts val="1200"/>
              </a:spcBef>
              <a:spcAft>
                <a:spcPts val="0"/>
              </a:spcAft>
              <a:buNone/>
            </a:pPr>
            <a:r>
              <a:rPr lang="es" sz="1200"/>
              <a:t>• Data Understanding </a:t>
            </a:r>
            <a:endParaRPr sz="1200"/>
          </a:p>
          <a:p>
            <a:pPr indent="0" lvl="0" marL="0" rtl="0" algn="just">
              <a:spcBef>
                <a:spcPts val="1200"/>
              </a:spcBef>
              <a:spcAft>
                <a:spcPts val="0"/>
              </a:spcAft>
              <a:buNone/>
            </a:pPr>
            <a:r>
              <a:rPr lang="es" sz="1200"/>
              <a:t>• Forecasting profit and number of Users </a:t>
            </a:r>
            <a:endParaRPr sz="1200"/>
          </a:p>
          <a:p>
            <a:pPr indent="0" lvl="0" marL="0" rtl="0" algn="just">
              <a:spcBef>
                <a:spcPts val="1200"/>
              </a:spcBef>
              <a:spcAft>
                <a:spcPts val="1200"/>
              </a:spcAft>
              <a:buNone/>
            </a:pPr>
            <a:r>
              <a:rPr lang="es" sz="1200"/>
              <a:t>• Finding the most profitable Cab company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Data Exploration</a:t>
            </a:r>
            <a:endParaRPr/>
          </a:p>
        </p:txBody>
      </p:sp>
      <p:sp>
        <p:nvSpPr>
          <p:cNvPr id="147" name="Google Shape;147;p15"/>
          <p:cNvSpPr txBox="1"/>
          <p:nvPr>
            <p:ph idx="1" type="body"/>
          </p:nvPr>
        </p:nvSpPr>
        <p:spPr>
          <a:xfrm>
            <a:off x="1052550" y="15850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Cab_Data.csv – this file includes details of transaction for 2 cab companies</a:t>
            </a:r>
            <a:endParaRPr/>
          </a:p>
          <a:p>
            <a:pPr indent="-311150" lvl="0" marL="457200" rtl="0" algn="l">
              <a:spcBef>
                <a:spcPts val="0"/>
              </a:spcBef>
              <a:spcAft>
                <a:spcPts val="0"/>
              </a:spcAft>
              <a:buSzPts val="1300"/>
              <a:buChar char="●"/>
            </a:pPr>
            <a:r>
              <a:rPr lang="es"/>
              <a:t>Customer_ID.csv – this is a mapping table that contains a unique identifier which links the customer’s demographic details</a:t>
            </a:r>
            <a:endParaRPr/>
          </a:p>
          <a:p>
            <a:pPr indent="-311150" lvl="0" marL="457200" rtl="0" algn="l">
              <a:spcBef>
                <a:spcPts val="0"/>
              </a:spcBef>
              <a:spcAft>
                <a:spcPts val="0"/>
              </a:spcAft>
              <a:buSzPts val="1300"/>
              <a:buChar char="●"/>
            </a:pPr>
            <a:r>
              <a:rPr lang="es"/>
              <a:t> Transaction_ID.csv – this is a mapping table that contains transaction to customer mapping and payment mode</a:t>
            </a:r>
            <a:endParaRPr/>
          </a:p>
          <a:p>
            <a:pPr indent="-311150" lvl="0" marL="457200" rtl="0" algn="l">
              <a:spcBef>
                <a:spcPts val="0"/>
              </a:spcBef>
              <a:spcAft>
                <a:spcPts val="0"/>
              </a:spcAft>
              <a:buSzPts val="1300"/>
              <a:buChar char="●"/>
            </a:pPr>
            <a:r>
              <a:rPr lang="es"/>
              <a:t> City.csv – this file contains list of US cities, their population and number of cab users</a:t>
            </a:r>
            <a:endParaRPr/>
          </a:p>
          <a:p>
            <a:pPr indent="0" lvl="0" marL="0" rtl="0" algn="l">
              <a:spcBef>
                <a:spcPts val="1200"/>
              </a:spcBef>
              <a:spcAft>
                <a:spcPts val="0"/>
              </a:spcAft>
              <a:buNone/>
            </a:pPr>
            <a:r>
              <a:rPr lang="es"/>
              <a:t>After </a:t>
            </a:r>
            <a:r>
              <a:rPr lang="es"/>
              <a:t>exploring</a:t>
            </a:r>
            <a:r>
              <a:rPr lang="es"/>
              <a:t> the four datasets understanding the names of the columns and </a:t>
            </a:r>
            <a:r>
              <a:rPr lang="es"/>
              <a:t>identifying</a:t>
            </a:r>
            <a:r>
              <a:rPr lang="es"/>
              <a:t> the relationships between them, we proceed to create a master dataset joining and ordering all the four previous dataset we have.</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Data Exploration</a:t>
            </a:r>
            <a:endParaRPr/>
          </a:p>
        </p:txBody>
      </p:sp>
      <p:sp>
        <p:nvSpPr>
          <p:cNvPr id="153" name="Google Shape;153;p16"/>
          <p:cNvSpPr txBox="1"/>
          <p:nvPr>
            <p:ph idx="1" type="body"/>
          </p:nvPr>
        </p:nvSpPr>
        <p:spPr>
          <a:xfrm>
            <a:off x="1160400" y="1198425"/>
            <a:ext cx="7656900" cy="3945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Transaction</a:t>
            </a:r>
            <a:r>
              <a:rPr lang="es"/>
              <a:t> ID and </a:t>
            </a:r>
            <a:r>
              <a:rPr lang="es"/>
              <a:t>Customer</a:t>
            </a:r>
            <a:r>
              <a:rPr lang="es"/>
              <a:t> ID: variables that are only used to identify each record, and that almost certainly will never be used in any statistical analysis (name or ID number of a person, for example).</a:t>
            </a:r>
            <a:endParaRPr/>
          </a:p>
          <a:p>
            <a:pPr indent="-311150" lvl="0" marL="457200" rtl="0" algn="l">
              <a:spcBef>
                <a:spcPts val="0"/>
              </a:spcBef>
              <a:spcAft>
                <a:spcPts val="0"/>
              </a:spcAft>
              <a:buSzPts val="1300"/>
              <a:buChar char="●"/>
            </a:pPr>
            <a:r>
              <a:rPr lang="es"/>
              <a:t>Gender: Qualitative Binary variable with two levels of the factor (Male/Female).</a:t>
            </a:r>
            <a:endParaRPr/>
          </a:p>
          <a:p>
            <a:pPr indent="-311150" lvl="0" marL="457200" rtl="0" algn="l">
              <a:spcBef>
                <a:spcPts val="0"/>
              </a:spcBef>
              <a:spcAft>
                <a:spcPts val="0"/>
              </a:spcAft>
              <a:buSzPts val="1300"/>
              <a:buChar char="●"/>
            </a:pPr>
            <a:r>
              <a:rPr lang="es"/>
              <a:t>Age: Quantitative Discrete variable</a:t>
            </a:r>
            <a:endParaRPr/>
          </a:p>
          <a:p>
            <a:pPr indent="-311150" lvl="0" marL="457200" rtl="0" algn="l">
              <a:spcBef>
                <a:spcPts val="0"/>
              </a:spcBef>
              <a:spcAft>
                <a:spcPts val="0"/>
              </a:spcAft>
              <a:buSzPts val="1300"/>
              <a:buChar char="●"/>
            </a:pPr>
            <a:r>
              <a:rPr lang="es"/>
              <a:t>Income: Quantitative Continuous variable. Income per month of each client in USD</a:t>
            </a:r>
            <a:endParaRPr/>
          </a:p>
          <a:p>
            <a:pPr indent="-311150" lvl="0" marL="457200" rtl="0" algn="l">
              <a:spcBef>
                <a:spcPts val="0"/>
              </a:spcBef>
              <a:spcAft>
                <a:spcPts val="0"/>
              </a:spcAft>
              <a:buSzPts val="1300"/>
              <a:buChar char="●"/>
            </a:pPr>
            <a:r>
              <a:rPr lang="es"/>
              <a:t>Company: Qualitative Variable (Binary). The Pink cab company and </a:t>
            </a:r>
            <a:r>
              <a:rPr lang="es"/>
              <a:t>yellow</a:t>
            </a:r>
            <a:r>
              <a:rPr lang="es"/>
              <a:t> cab company.</a:t>
            </a:r>
            <a:endParaRPr/>
          </a:p>
          <a:p>
            <a:pPr indent="-311150" lvl="0" marL="457200" rtl="0" algn="l">
              <a:spcBef>
                <a:spcPts val="0"/>
              </a:spcBef>
              <a:spcAft>
                <a:spcPts val="0"/>
              </a:spcAft>
              <a:buSzPts val="1300"/>
              <a:buChar char="●"/>
            </a:pPr>
            <a:r>
              <a:rPr lang="es"/>
              <a:t>City: Qualitative Nominal Variable. The </a:t>
            </a:r>
            <a:r>
              <a:rPr lang="es"/>
              <a:t>cities</a:t>
            </a:r>
            <a:r>
              <a:rPr lang="es"/>
              <a:t> where the two cab </a:t>
            </a:r>
            <a:r>
              <a:rPr lang="es"/>
              <a:t>companies</a:t>
            </a:r>
            <a:r>
              <a:rPr lang="es"/>
              <a:t> operate. 20 </a:t>
            </a:r>
            <a:r>
              <a:rPr lang="es"/>
              <a:t>factors</a:t>
            </a:r>
            <a:r>
              <a:rPr lang="es"/>
              <a:t> for this variable.</a:t>
            </a:r>
            <a:endParaRPr/>
          </a:p>
          <a:p>
            <a:pPr indent="-311150" lvl="0" marL="457200" rtl="0" algn="l">
              <a:spcBef>
                <a:spcPts val="0"/>
              </a:spcBef>
              <a:spcAft>
                <a:spcPts val="0"/>
              </a:spcAft>
              <a:buSzPts val="1300"/>
              <a:buChar char="●"/>
            </a:pPr>
            <a:r>
              <a:rPr lang="es"/>
              <a:t>Population: Quantitative Discrete variable. Number of people of each city.</a:t>
            </a:r>
            <a:endParaRPr/>
          </a:p>
          <a:p>
            <a:pPr indent="-311150" lvl="0" marL="457200" rtl="0" algn="l">
              <a:spcBef>
                <a:spcPts val="0"/>
              </a:spcBef>
              <a:spcAft>
                <a:spcPts val="0"/>
              </a:spcAft>
              <a:buSzPts val="1300"/>
              <a:buChar char="●"/>
            </a:pPr>
            <a:r>
              <a:rPr lang="es"/>
              <a:t>Users: Quantitative Discrete variable. Number of Users os the cab </a:t>
            </a:r>
            <a:r>
              <a:rPr lang="es"/>
              <a:t>companies</a:t>
            </a:r>
            <a:r>
              <a:rPr lang="es"/>
              <a:t> of each city.</a:t>
            </a:r>
            <a:endParaRPr/>
          </a:p>
          <a:p>
            <a:pPr indent="-311150" lvl="0" marL="457200" rtl="0" algn="l">
              <a:spcBef>
                <a:spcPts val="0"/>
              </a:spcBef>
              <a:spcAft>
                <a:spcPts val="0"/>
              </a:spcAft>
              <a:buSzPts val="1300"/>
              <a:buChar char="●"/>
            </a:pPr>
            <a:r>
              <a:rPr lang="es"/>
              <a:t>Date of travel: Quantitative </a:t>
            </a:r>
            <a:r>
              <a:rPr lang="es"/>
              <a:t>continuous</a:t>
            </a:r>
            <a:r>
              <a:rPr lang="es"/>
              <a:t> variable</a:t>
            </a:r>
            <a:endParaRPr/>
          </a:p>
          <a:p>
            <a:pPr indent="-311150" lvl="0" marL="457200" rtl="0" algn="l">
              <a:spcBef>
                <a:spcPts val="0"/>
              </a:spcBef>
              <a:spcAft>
                <a:spcPts val="0"/>
              </a:spcAft>
              <a:buSzPts val="1300"/>
              <a:buChar char="●"/>
            </a:pPr>
            <a:r>
              <a:rPr lang="es"/>
              <a:t>Km travelled: Quantitative continuous variable. KM travelled in each trip made.</a:t>
            </a:r>
            <a:endParaRPr/>
          </a:p>
          <a:p>
            <a:pPr indent="-311150" lvl="0" marL="457200" rtl="0" algn="l">
              <a:spcBef>
                <a:spcPts val="0"/>
              </a:spcBef>
              <a:spcAft>
                <a:spcPts val="0"/>
              </a:spcAft>
              <a:buSzPts val="1300"/>
              <a:buChar char="●"/>
            </a:pPr>
            <a:r>
              <a:rPr lang="es"/>
              <a:t>Price charged: Quantitative continuous variable. Price in USD charged in each Trip.</a:t>
            </a:r>
            <a:endParaRPr/>
          </a:p>
          <a:p>
            <a:pPr indent="-311150" lvl="0" marL="457200" rtl="0" algn="l">
              <a:spcBef>
                <a:spcPts val="0"/>
              </a:spcBef>
              <a:spcAft>
                <a:spcPts val="0"/>
              </a:spcAft>
              <a:buSzPts val="1300"/>
              <a:buChar char="●"/>
            </a:pPr>
            <a:r>
              <a:rPr lang="es"/>
              <a:t>Cost of Trip: Quantitative continuous variable. Cost in USD of each Trip.</a:t>
            </a:r>
            <a:endParaRPr/>
          </a:p>
          <a:p>
            <a:pPr indent="-311150" lvl="0" marL="457200" rtl="0" algn="l">
              <a:spcBef>
                <a:spcPts val="0"/>
              </a:spcBef>
              <a:spcAft>
                <a:spcPts val="0"/>
              </a:spcAft>
              <a:buSzPts val="1300"/>
              <a:buChar char="●"/>
            </a:pPr>
            <a:r>
              <a:rPr lang="es"/>
              <a:t>Payment Mode: Qualitative Binary variable. Method of </a:t>
            </a:r>
            <a:r>
              <a:rPr lang="es"/>
              <a:t>payment</a:t>
            </a:r>
            <a:r>
              <a:rPr lang="es"/>
              <a:t> (Cach/Credit card)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Outliers detection and treatment</a:t>
            </a:r>
            <a:endParaRPr/>
          </a:p>
        </p:txBody>
      </p:sp>
      <p:sp>
        <p:nvSpPr>
          <p:cNvPr id="159" name="Google Shape;159;p17"/>
          <p:cNvSpPr txBox="1"/>
          <p:nvPr>
            <p:ph idx="1" type="body"/>
          </p:nvPr>
        </p:nvSpPr>
        <p:spPr>
          <a:xfrm>
            <a:off x="1297500" y="3700175"/>
            <a:ext cx="7038900" cy="77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We found outliers for the variables Price charged, Cost of the trip and the variable we created called Profit.</a:t>
            </a:r>
            <a:endParaRPr/>
          </a:p>
        </p:txBody>
      </p:sp>
      <p:pic>
        <p:nvPicPr>
          <p:cNvPr id="160" name="Google Shape;160;p17"/>
          <p:cNvPicPr preferRelativeResize="0"/>
          <p:nvPr/>
        </p:nvPicPr>
        <p:blipFill>
          <a:blip r:embed="rId3">
            <a:alphaModFix/>
          </a:blip>
          <a:stretch>
            <a:fillRect/>
          </a:stretch>
        </p:blipFill>
        <p:spPr>
          <a:xfrm>
            <a:off x="5090150" y="1574875"/>
            <a:ext cx="3207275" cy="1954724"/>
          </a:xfrm>
          <a:prstGeom prst="rect">
            <a:avLst/>
          </a:prstGeom>
          <a:noFill/>
          <a:ln>
            <a:noFill/>
          </a:ln>
        </p:spPr>
      </p:pic>
      <p:pic>
        <p:nvPicPr>
          <p:cNvPr id="161" name="Google Shape;161;p17"/>
          <p:cNvPicPr preferRelativeResize="0"/>
          <p:nvPr/>
        </p:nvPicPr>
        <p:blipFill>
          <a:blip r:embed="rId4">
            <a:alphaModFix/>
          </a:blip>
          <a:stretch>
            <a:fillRect/>
          </a:stretch>
        </p:blipFill>
        <p:spPr>
          <a:xfrm>
            <a:off x="1286475" y="1574875"/>
            <a:ext cx="3264219" cy="1954725"/>
          </a:xfrm>
          <a:prstGeom prst="rect">
            <a:avLst/>
          </a:prstGeom>
          <a:noFill/>
          <a:ln>
            <a:noFill/>
          </a:ln>
        </p:spPr>
      </p:pic>
      <p:sp>
        <p:nvSpPr>
          <p:cNvPr id="162" name="Google Shape;162;p17"/>
          <p:cNvSpPr/>
          <p:nvPr/>
        </p:nvSpPr>
        <p:spPr>
          <a:xfrm>
            <a:off x="4445100" y="2195625"/>
            <a:ext cx="743700" cy="48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4763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Customer Presence of Yellow and Pink cab city wise</a:t>
            </a:r>
            <a:endParaRPr/>
          </a:p>
        </p:txBody>
      </p:sp>
      <p:sp>
        <p:nvSpPr>
          <p:cNvPr id="168" name="Google Shape;168;p18"/>
          <p:cNvSpPr txBox="1"/>
          <p:nvPr>
            <p:ph idx="1" type="body"/>
          </p:nvPr>
        </p:nvSpPr>
        <p:spPr>
          <a:xfrm>
            <a:off x="6192375" y="1567550"/>
            <a:ext cx="2721300" cy="29112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s"/>
              <a:t>We found that the Yellow company has way much customers per city than the pink company.</a:t>
            </a:r>
            <a:endParaRPr/>
          </a:p>
          <a:p>
            <a:pPr indent="-311150" lvl="0" marL="457200" rtl="0" algn="just">
              <a:spcBef>
                <a:spcPts val="0"/>
              </a:spcBef>
              <a:spcAft>
                <a:spcPts val="0"/>
              </a:spcAft>
              <a:buSzPts val="1300"/>
              <a:buChar char="●"/>
            </a:pPr>
            <a:r>
              <a:rPr lang="es"/>
              <a:t>New York, Los angeles and Washington are the cities with more Users for the yellow company</a:t>
            </a:r>
            <a:endParaRPr/>
          </a:p>
          <a:p>
            <a:pPr indent="-311150" lvl="0" marL="457200" rtl="0" algn="just">
              <a:spcBef>
                <a:spcPts val="0"/>
              </a:spcBef>
              <a:spcAft>
                <a:spcPts val="0"/>
              </a:spcAft>
              <a:buSzPts val="1300"/>
              <a:buChar char="●"/>
            </a:pPr>
            <a:r>
              <a:rPr lang="es"/>
              <a:t>Los angeles, New york and San Diego </a:t>
            </a:r>
            <a:r>
              <a:rPr lang="es"/>
              <a:t> are the cities with more Users for the Pink company</a:t>
            </a:r>
            <a:endParaRPr/>
          </a:p>
        </p:txBody>
      </p:sp>
      <p:pic>
        <p:nvPicPr>
          <p:cNvPr id="169" name="Google Shape;169;p18"/>
          <p:cNvPicPr preferRelativeResize="0"/>
          <p:nvPr/>
        </p:nvPicPr>
        <p:blipFill>
          <a:blip r:embed="rId3">
            <a:alphaModFix/>
          </a:blip>
          <a:stretch>
            <a:fillRect/>
          </a:stretch>
        </p:blipFill>
        <p:spPr>
          <a:xfrm>
            <a:off x="992700" y="1567550"/>
            <a:ext cx="5199669" cy="2911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Profit </a:t>
            </a:r>
            <a:r>
              <a:rPr lang="es"/>
              <a:t>of Yellow and Pink cab city wise</a:t>
            </a:r>
            <a:endParaRPr/>
          </a:p>
          <a:p>
            <a:pPr indent="0" lvl="0" marL="0" rtl="0" algn="l">
              <a:spcBef>
                <a:spcPts val="0"/>
              </a:spcBef>
              <a:spcAft>
                <a:spcPts val="0"/>
              </a:spcAft>
              <a:buNone/>
            </a:pPr>
            <a:r>
              <a:t/>
            </a:r>
            <a:endParaRPr/>
          </a:p>
        </p:txBody>
      </p:sp>
      <p:sp>
        <p:nvSpPr>
          <p:cNvPr id="175" name="Google Shape;175;p19"/>
          <p:cNvSpPr txBox="1"/>
          <p:nvPr>
            <p:ph idx="1" type="body"/>
          </p:nvPr>
        </p:nvSpPr>
        <p:spPr>
          <a:xfrm>
            <a:off x="6972225" y="1567550"/>
            <a:ext cx="2107500" cy="29112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s"/>
              <a:t>Yellow company seems to have a bigger profit per city than Pink company.</a:t>
            </a:r>
            <a:endParaRPr/>
          </a:p>
          <a:p>
            <a:pPr indent="-311150" lvl="0" marL="457200" rtl="0" algn="just">
              <a:spcBef>
                <a:spcPts val="0"/>
              </a:spcBef>
              <a:spcAft>
                <a:spcPts val="0"/>
              </a:spcAft>
              <a:buSzPts val="1300"/>
              <a:buChar char="●"/>
            </a:pPr>
            <a:r>
              <a:rPr lang="es"/>
              <a:t>The number of users are </a:t>
            </a:r>
            <a:r>
              <a:rPr lang="es"/>
              <a:t>different</a:t>
            </a:r>
            <a:r>
              <a:rPr lang="es"/>
              <a:t> for each company</a:t>
            </a:r>
            <a:endParaRPr/>
          </a:p>
          <a:p>
            <a:pPr indent="-311150" lvl="0" marL="457200" rtl="0" algn="just">
              <a:spcBef>
                <a:spcPts val="0"/>
              </a:spcBef>
              <a:spcAft>
                <a:spcPts val="0"/>
              </a:spcAft>
              <a:buSzPts val="1300"/>
              <a:buChar char="●"/>
            </a:pPr>
            <a:r>
              <a:rPr lang="es"/>
              <a:t>We have to study also the profit per user for each city</a:t>
            </a:r>
            <a:endParaRPr/>
          </a:p>
        </p:txBody>
      </p:sp>
      <p:pic>
        <p:nvPicPr>
          <p:cNvPr id="176" name="Google Shape;176;p19"/>
          <p:cNvPicPr preferRelativeResize="0"/>
          <p:nvPr/>
        </p:nvPicPr>
        <p:blipFill>
          <a:blip r:embed="rId3">
            <a:alphaModFix/>
          </a:blip>
          <a:stretch>
            <a:fillRect/>
          </a:stretch>
        </p:blipFill>
        <p:spPr>
          <a:xfrm>
            <a:off x="1297507" y="1567550"/>
            <a:ext cx="5674719" cy="2911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Profit per User of Yellow and Pink cab city wise</a:t>
            </a:r>
            <a:endParaRPr/>
          </a:p>
          <a:p>
            <a:pPr indent="0" lvl="0" marL="0" rtl="0" algn="l">
              <a:spcBef>
                <a:spcPts val="0"/>
              </a:spcBef>
              <a:spcAft>
                <a:spcPts val="0"/>
              </a:spcAft>
              <a:buNone/>
            </a:pPr>
            <a:r>
              <a:t/>
            </a:r>
            <a:endParaRPr/>
          </a:p>
        </p:txBody>
      </p:sp>
      <p:sp>
        <p:nvSpPr>
          <p:cNvPr id="182" name="Google Shape;182;p20"/>
          <p:cNvSpPr txBox="1"/>
          <p:nvPr>
            <p:ph idx="1" type="body"/>
          </p:nvPr>
        </p:nvSpPr>
        <p:spPr>
          <a:xfrm>
            <a:off x="6817275" y="1567550"/>
            <a:ext cx="1947600" cy="29112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s"/>
              <a:t>Indeed the yellow company generates more Profit for each user than the Pink company</a:t>
            </a:r>
            <a:endParaRPr/>
          </a:p>
        </p:txBody>
      </p:sp>
      <p:pic>
        <p:nvPicPr>
          <p:cNvPr id="183" name="Google Shape;183;p20"/>
          <p:cNvPicPr preferRelativeResize="0"/>
          <p:nvPr/>
        </p:nvPicPr>
        <p:blipFill>
          <a:blip r:embed="rId3">
            <a:alphaModFix/>
          </a:blip>
          <a:stretch>
            <a:fillRect/>
          </a:stretch>
        </p:blipFill>
        <p:spPr>
          <a:xfrm>
            <a:off x="1297500" y="1567550"/>
            <a:ext cx="5519768" cy="291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Profit</a:t>
            </a:r>
            <a:r>
              <a:rPr lang="es"/>
              <a:t> and profit per client by Company Year wise</a:t>
            </a:r>
            <a:endParaRPr/>
          </a:p>
        </p:txBody>
      </p:sp>
      <p:sp>
        <p:nvSpPr>
          <p:cNvPr id="189" name="Google Shape;189;p21"/>
          <p:cNvSpPr txBox="1"/>
          <p:nvPr>
            <p:ph idx="1" type="body"/>
          </p:nvPr>
        </p:nvSpPr>
        <p:spPr>
          <a:xfrm>
            <a:off x="1602300" y="4209525"/>
            <a:ext cx="1952700" cy="345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s"/>
              <a:t>Profit by company Year wise</a:t>
            </a:r>
            <a:endParaRPr/>
          </a:p>
        </p:txBody>
      </p:sp>
      <p:pic>
        <p:nvPicPr>
          <p:cNvPr id="190" name="Google Shape;190;p21"/>
          <p:cNvPicPr preferRelativeResize="0"/>
          <p:nvPr/>
        </p:nvPicPr>
        <p:blipFill rotWithShape="1">
          <a:blip r:embed="rId3">
            <a:alphaModFix/>
          </a:blip>
          <a:srcRect b="0" l="0" r="51033" t="0"/>
          <a:stretch/>
        </p:blipFill>
        <p:spPr>
          <a:xfrm>
            <a:off x="910609" y="1450925"/>
            <a:ext cx="3549416" cy="2642925"/>
          </a:xfrm>
          <a:prstGeom prst="rect">
            <a:avLst/>
          </a:prstGeom>
          <a:noFill/>
          <a:ln>
            <a:noFill/>
          </a:ln>
        </p:spPr>
      </p:pic>
      <p:sp>
        <p:nvSpPr>
          <p:cNvPr id="191" name="Google Shape;191;p21"/>
          <p:cNvSpPr txBox="1"/>
          <p:nvPr>
            <p:ph idx="1" type="body"/>
          </p:nvPr>
        </p:nvSpPr>
        <p:spPr>
          <a:xfrm>
            <a:off x="5739600" y="4209525"/>
            <a:ext cx="2520600" cy="345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s"/>
              <a:t>Profit per client by company year wise</a:t>
            </a:r>
            <a:endParaRPr/>
          </a:p>
        </p:txBody>
      </p:sp>
      <p:pic>
        <p:nvPicPr>
          <p:cNvPr id="192" name="Google Shape;192;p21"/>
          <p:cNvPicPr preferRelativeResize="0"/>
          <p:nvPr/>
        </p:nvPicPr>
        <p:blipFill rotWithShape="1">
          <a:blip r:embed="rId3">
            <a:alphaModFix/>
          </a:blip>
          <a:srcRect b="0" l="51035" r="0" t="0"/>
          <a:stretch/>
        </p:blipFill>
        <p:spPr>
          <a:xfrm>
            <a:off x="5059900" y="1450919"/>
            <a:ext cx="3549425" cy="264293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