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15443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Case Study</a:t>
            </a:r>
          </a:p>
          <a:p>
            <a:r>
              <a:rPr lang="en-US" sz="2800" b="1" dirty="0">
                <a:solidFill>
                  <a:schemeClr val="bg1"/>
                </a:solidFill>
              </a:rPr>
              <a:t>19 June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solidFill>
                  <a:srgbClr val="FF6600"/>
                </a:solidFill>
              </a:rPr>
            </a:br>
            <a:r>
              <a:rPr lang="en-US" dirty="0">
                <a:solidFill>
                  <a:srgbClr val="FF6600"/>
                </a:solidFill>
              </a:rPr>
              <a:t>Yearly Demand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latin typeface="Avenir Book" panose="02000503020000020003" pitchFamily="2" charset="0"/>
              </a:rPr>
              <a:t>   </a:t>
            </a:r>
            <a:endParaRPr lang="en-US" sz="2800" dirty="0">
              <a:solidFill>
                <a:srgbClr val="FF6600"/>
              </a:solidFill>
              <a:latin typeface="Avenir Book" panose="02000503020000020003" pitchFamily="2" charset="0"/>
            </a:endParaRPr>
          </a:p>
          <a:p>
            <a:r>
              <a:rPr lang="en-AE" dirty="0"/>
              <a:t> </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0ADA6501-510C-E21E-B59C-6323BBC8D02B}"/>
              </a:ext>
            </a:extLst>
          </p:cNvPr>
          <p:cNvSpPr txBox="1"/>
          <p:nvPr/>
        </p:nvSpPr>
        <p:spPr>
          <a:xfrm>
            <a:off x="3049030" y="3244334"/>
            <a:ext cx="6098058" cy="369332"/>
          </a:xfrm>
          <a:prstGeom prst="rect">
            <a:avLst/>
          </a:prstGeom>
          <a:noFill/>
        </p:spPr>
        <p:txBody>
          <a:bodyPr wrap="square">
            <a:spAutoFit/>
          </a:bodyPr>
          <a:lstStyle/>
          <a:p>
            <a:r>
              <a:rPr lang="en-AE" b="0" dirty="0">
                <a:effectLst/>
              </a:rPr>
              <a:t> </a:t>
            </a:r>
            <a:endParaRPr lang="en-AE" dirty="0"/>
          </a:p>
        </p:txBody>
      </p:sp>
      <p:pic>
        <p:nvPicPr>
          <p:cNvPr id="8194" name="Picture 2">
            <a:extLst>
              <a:ext uri="{FF2B5EF4-FFF2-40B4-BE49-F238E27FC236}">
                <a16:creationId xmlns:a16="http://schemas.microsoft.com/office/drawing/2014/main" id="{80E5D121-25DB-A17E-CE1C-29F970917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141" y="2147201"/>
            <a:ext cx="6459027" cy="186874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1295989-C937-AABA-75F3-F1D9BB26ED81}"/>
              </a:ext>
            </a:extLst>
          </p:cNvPr>
          <p:cNvSpPr txBox="1"/>
          <p:nvPr/>
        </p:nvSpPr>
        <p:spPr>
          <a:xfrm>
            <a:off x="5913542" y="4635669"/>
            <a:ext cx="6098058"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Lato" panose="020F0502020204030203" pitchFamily="34" charset="0"/>
              </a:rPr>
              <a:t>It is observed that the demand for Yellow Cab is almost thrice the demand of Pink Cab throughout the years.</a:t>
            </a:r>
            <a:endParaRPr lang="en-US" b="0" dirty="0">
              <a:effectLst/>
            </a:endParaRPr>
          </a:p>
          <a:p>
            <a:br>
              <a:rPr lang="en-US" dirty="0"/>
            </a:br>
            <a:endParaRPr lang="en-AE" dirty="0"/>
          </a:p>
        </p:txBody>
      </p:sp>
    </p:spTree>
    <p:extLst>
      <p:ext uri="{BB962C8B-B14F-4D97-AF65-F5344CB8AC3E}">
        <p14:creationId xmlns:p14="http://schemas.microsoft.com/office/powerpoint/2010/main" val="394164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solidFill>
                  <a:srgbClr val="FF6600"/>
                </a:solidFill>
              </a:rPr>
            </a:br>
            <a:r>
              <a:rPr lang="en-US" dirty="0">
                <a:solidFill>
                  <a:srgbClr val="FF6600"/>
                </a:solidFill>
              </a:rPr>
              <a:t>Yearly Demand Analysis on Holidays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latin typeface="Avenir Book" panose="02000503020000020003" pitchFamily="2" charset="0"/>
              </a:rPr>
              <a:t>   </a:t>
            </a:r>
            <a:endParaRPr lang="en-US" sz="2800" dirty="0">
              <a:solidFill>
                <a:srgbClr val="FF6600"/>
              </a:solidFill>
              <a:latin typeface="Avenir Book" panose="02000503020000020003" pitchFamily="2" charset="0"/>
            </a:endParaRPr>
          </a:p>
          <a:p>
            <a:r>
              <a:rPr lang="en-AE" dirty="0"/>
              <a:t> </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0ADA6501-510C-E21E-B59C-6323BBC8D02B}"/>
              </a:ext>
            </a:extLst>
          </p:cNvPr>
          <p:cNvSpPr txBox="1"/>
          <p:nvPr/>
        </p:nvSpPr>
        <p:spPr>
          <a:xfrm>
            <a:off x="3049030" y="3244334"/>
            <a:ext cx="6098058" cy="369332"/>
          </a:xfrm>
          <a:prstGeom prst="rect">
            <a:avLst/>
          </a:prstGeom>
          <a:noFill/>
        </p:spPr>
        <p:txBody>
          <a:bodyPr wrap="square">
            <a:spAutoFit/>
          </a:bodyPr>
          <a:lstStyle/>
          <a:p>
            <a:r>
              <a:rPr lang="en-AE" b="0" dirty="0">
                <a:effectLst/>
              </a:rPr>
              <a:t> </a:t>
            </a:r>
            <a:endParaRPr lang="en-AE" dirty="0"/>
          </a:p>
        </p:txBody>
      </p:sp>
      <p:pic>
        <p:nvPicPr>
          <p:cNvPr id="10242" name="Picture 2">
            <a:extLst>
              <a:ext uri="{FF2B5EF4-FFF2-40B4-BE49-F238E27FC236}">
                <a16:creationId xmlns:a16="http://schemas.microsoft.com/office/drawing/2014/main" id="{29D91B81-CDDB-ED99-B5C2-F9A7C2D56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962" y="2222331"/>
            <a:ext cx="6476038" cy="19023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F7A409-94C1-0926-821F-2119507BE659}"/>
              </a:ext>
            </a:extLst>
          </p:cNvPr>
          <p:cNvSpPr txBox="1"/>
          <p:nvPr/>
        </p:nvSpPr>
        <p:spPr>
          <a:xfrm>
            <a:off x="5904952" y="4635669"/>
            <a:ext cx="6098058"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demand for Yellow Cab is almost 8 times the demand of Pink Cab on holidays throughout the years</a:t>
            </a:r>
            <a:endParaRPr lang="en-US" b="0" dirty="0">
              <a:effectLst/>
            </a:endParaRPr>
          </a:p>
          <a:p>
            <a:br>
              <a:rPr lang="en-US" dirty="0"/>
            </a:br>
            <a:endParaRPr lang="en-AE" dirty="0"/>
          </a:p>
        </p:txBody>
      </p:sp>
    </p:spTree>
    <p:extLst>
      <p:ext uri="{BB962C8B-B14F-4D97-AF65-F5344CB8AC3E}">
        <p14:creationId xmlns:p14="http://schemas.microsoft.com/office/powerpoint/2010/main" val="301870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solidFill>
                  <a:srgbClr val="FF6600"/>
                </a:solidFill>
              </a:rPr>
            </a:br>
            <a:r>
              <a:rPr lang="en-US" dirty="0">
                <a:solidFill>
                  <a:srgbClr val="FF6600"/>
                </a:solidFill>
              </a:rPr>
              <a:t>Distribution based on Age Group</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latin typeface="Avenir Book" panose="02000503020000020003" pitchFamily="2" charset="0"/>
              </a:rPr>
              <a:t>   </a:t>
            </a:r>
            <a:endParaRPr lang="en-US" sz="2800" dirty="0">
              <a:solidFill>
                <a:srgbClr val="FF6600"/>
              </a:solidFill>
              <a:latin typeface="Avenir Book" panose="02000503020000020003" pitchFamily="2" charset="0"/>
            </a:endParaRPr>
          </a:p>
          <a:p>
            <a:r>
              <a:rPr lang="en-AE" dirty="0"/>
              <a:t> </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0ADA6501-510C-E21E-B59C-6323BBC8D02B}"/>
              </a:ext>
            </a:extLst>
          </p:cNvPr>
          <p:cNvSpPr txBox="1"/>
          <p:nvPr/>
        </p:nvSpPr>
        <p:spPr>
          <a:xfrm>
            <a:off x="3049030" y="3244334"/>
            <a:ext cx="6098058" cy="369332"/>
          </a:xfrm>
          <a:prstGeom prst="rect">
            <a:avLst/>
          </a:prstGeom>
          <a:noFill/>
        </p:spPr>
        <p:txBody>
          <a:bodyPr wrap="square">
            <a:spAutoFit/>
          </a:bodyPr>
          <a:lstStyle/>
          <a:p>
            <a:r>
              <a:rPr lang="en-AE" b="0" dirty="0">
                <a:effectLst/>
              </a:rPr>
              <a:t> </a:t>
            </a:r>
            <a:endParaRPr lang="en-AE" dirty="0"/>
          </a:p>
        </p:txBody>
      </p:sp>
      <p:pic>
        <p:nvPicPr>
          <p:cNvPr id="12290" name="Picture 2">
            <a:extLst>
              <a:ext uri="{FF2B5EF4-FFF2-40B4-BE49-F238E27FC236}">
                <a16:creationId xmlns:a16="http://schemas.microsoft.com/office/drawing/2014/main" id="{53E01228-25F5-2A3B-DC6B-A96296BA31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142" y="2100650"/>
            <a:ext cx="6476226" cy="21612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6E88520-62FB-942A-6EDC-1122BD959FBD}"/>
              </a:ext>
            </a:extLst>
          </p:cNvPr>
          <p:cNvSpPr txBox="1"/>
          <p:nvPr/>
        </p:nvSpPr>
        <p:spPr>
          <a:xfrm>
            <a:off x="5996115" y="4805441"/>
            <a:ext cx="6301946"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age-wise distribution for both the cab companies is almost the same percentage wise</a:t>
            </a:r>
            <a:endParaRPr lang="en-US" b="0" dirty="0">
              <a:effectLst/>
            </a:endParaRPr>
          </a:p>
          <a:p>
            <a:br>
              <a:rPr lang="en-US" dirty="0"/>
            </a:br>
            <a:endParaRPr lang="en-AE" dirty="0"/>
          </a:p>
        </p:txBody>
      </p:sp>
    </p:spTree>
    <p:extLst>
      <p:ext uri="{BB962C8B-B14F-4D97-AF65-F5344CB8AC3E}">
        <p14:creationId xmlns:p14="http://schemas.microsoft.com/office/powerpoint/2010/main" val="317943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solidFill>
                  <a:srgbClr val="FF6600"/>
                </a:solidFill>
              </a:rPr>
            </a:br>
            <a:r>
              <a:rPr lang="en-US" dirty="0">
                <a:solidFill>
                  <a:srgbClr val="FF6600"/>
                </a:solidFill>
              </a:rPr>
              <a:t>Customer Retention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latin typeface="Avenir Book" panose="02000503020000020003" pitchFamily="2" charset="0"/>
              </a:rPr>
              <a:t>   </a:t>
            </a:r>
            <a:endParaRPr lang="en-US" sz="2800" dirty="0">
              <a:solidFill>
                <a:srgbClr val="FF6600"/>
              </a:solidFill>
              <a:latin typeface="Avenir Book" panose="02000503020000020003" pitchFamily="2" charset="0"/>
            </a:endParaRPr>
          </a:p>
          <a:p>
            <a:r>
              <a:rPr lang="en-AE" dirty="0"/>
              <a:t> </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0ADA6501-510C-E21E-B59C-6323BBC8D02B}"/>
              </a:ext>
            </a:extLst>
          </p:cNvPr>
          <p:cNvSpPr txBox="1"/>
          <p:nvPr/>
        </p:nvSpPr>
        <p:spPr>
          <a:xfrm>
            <a:off x="3049030" y="3244334"/>
            <a:ext cx="6098058" cy="369332"/>
          </a:xfrm>
          <a:prstGeom prst="rect">
            <a:avLst/>
          </a:prstGeom>
          <a:noFill/>
        </p:spPr>
        <p:txBody>
          <a:bodyPr wrap="square">
            <a:spAutoFit/>
          </a:bodyPr>
          <a:lstStyle/>
          <a:p>
            <a:r>
              <a:rPr lang="en-AE" b="0" dirty="0">
                <a:effectLst/>
              </a:rPr>
              <a:t> </a:t>
            </a:r>
            <a:endParaRPr lang="en-AE" dirty="0"/>
          </a:p>
        </p:txBody>
      </p:sp>
      <p:pic>
        <p:nvPicPr>
          <p:cNvPr id="14338" name="Picture 2">
            <a:extLst>
              <a:ext uri="{FF2B5EF4-FFF2-40B4-BE49-F238E27FC236}">
                <a16:creationId xmlns:a16="http://schemas.microsoft.com/office/drawing/2014/main" id="{B81764E0-D640-A110-1745-38B45C27A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142" y="799713"/>
            <a:ext cx="6318506" cy="315349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B0D4E0E-F79C-EA26-680E-5E6B28E4EEC5}"/>
              </a:ext>
            </a:extLst>
          </p:cNvPr>
          <p:cNvSpPr txBox="1"/>
          <p:nvPr/>
        </p:nvSpPr>
        <p:spPr>
          <a:xfrm>
            <a:off x="5883874" y="4358671"/>
            <a:ext cx="6277232" cy="1754326"/>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Lato" panose="020F0502020204030203" pitchFamily="34" charset="0"/>
              </a:rPr>
              <a:t>Customer retention for every 5 rides yearly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Lato" panose="020F0502020204030203" pitchFamily="34" charset="0"/>
              </a:rPr>
              <a:t>It can be noticed that the retention value of the Yellow Cab is around 1.5% of that of Pink Cab</a:t>
            </a:r>
            <a:endParaRPr lang="en-US" b="0" dirty="0">
              <a:effectLst/>
            </a:endParaRPr>
          </a:p>
          <a:p>
            <a:br>
              <a:rPr lang="en-US" dirty="0"/>
            </a:br>
            <a:endParaRPr lang="en-AE" dirty="0"/>
          </a:p>
        </p:txBody>
      </p:sp>
    </p:spTree>
    <p:extLst>
      <p:ext uri="{BB962C8B-B14F-4D97-AF65-F5344CB8AC3E}">
        <p14:creationId xmlns:p14="http://schemas.microsoft.com/office/powerpoint/2010/main" val="375080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solidFill>
                  <a:srgbClr val="FF6600"/>
                </a:solidFill>
              </a:rPr>
            </a:br>
            <a:r>
              <a:rPr lang="en-US" dirty="0">
                <a:solidFill>
                  <a:srgbClr val="FF6600"/>
                </a:solidFill>
              </a:rPr>
              <a:t>Payment mode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latin typeface="Avenir Book" panose="02000503020000020003" pitchFamily="2" charset="0"/>
              </a:rPr>
              <a:t>   </a:t>
            </a:r>
            <a:endParaRPr lang="en-US" sz="2800" dirty="0">
              <a:solidFill>
                <a:srgbClr val="FF6600"/>
              </a:solidFill>
              <a:latin typeface="Avenir Book" panose="02000503020000020003" pitchFamily="2" charset="0"/>
            </a:endParaRPr>
          </a:p>
          <a:p>
            <a:r>
              <a:rPr lang="en-AE" dirty="0"/>
              <a:t> </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0ADA6501-510C-E21E-B59C-6323BBC8D02B}"/>
              </a:ext>
            </a:extLst>
          </p:cNvPr>
          <p:cNvSpPr txBox="1"/>
          <p:nvPr/>
        </p:nvSpPr>
        <p:spPr>
          <a:xfrm>
            <a:off x="3049030" y="3244334"/>
            <a:ext cx="6098058" cy="369332"/>
          </a:xfrm>
          <a:prstGeom prst="rect">
            <a:avLst/>
          </a:prstGeom>
          <a:noFill/>
        </p:spPr>
        <p:txBody>
          <a:bodyPr wrap="square">
            <a:spAutoFit/>
          </a:bodyPr>
          <a:lstStyle/>
          <a:p>
            <a:r>
              <a:rPr lang="en-AE" b="0" dirty="0">
                <a:effectLst/>
              </a:rPr>
              <a:t> </a:t>
            </a:r>
            <a:endParaRPr lang="en-AE" dirty="0"/>
          </a:p>
        </p:txBody>
      </p:sp>
      <p:pic>
        <p:nvPicPr>
          <p:cNvPr id="16386" name="Picture 2">
            <a:extLst>
              <a:ext uri="{FF2B5EF4-FFF2-40B4-BE49-F238E27FC236}">
                <a16:creationId xmlns:a16="http://schemas.microsoft.com/office/drawing/2014/main" id="{149665B1-FE0B-7E01-A1BC-282F17536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240" y="163219"/>
            <a:ext cx="6277232" cy="409879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AF165BA-2CD8-1153-FD64-E0FE059369A6}"/>
              </a:ext>
            </a:extLst>
          </p:cNvPr>
          <p:cNvSpPr txBox="1"/>
          <p:nvPr/>
        </p:nvSpPr>
        <p:spPr>
          <a:xfrm>
            <a:off x="5913542" y="4774169"/>
            <a:ext cx="6098058" cy="923330"/>
          </a:xfrm>
          <a:prstGeom prst="rect">
            <a:avLst/>
          </a:prstGeom>
          <a:noFill/>
        </p:spPr>
        <p:txBody>
          <a:bodyPr wrap="square">
            <a:spAutoFit/>
          </a:bodyPr>
          <a:lstStyle/>
          <a:p>
            <a:pPr rtl="0">
              <a:spcBef>
                <a:spcPts val="0"/>
              </a:spcBef>
              <a:spcAft>
                <a:spcPts val="0"/>
              </a:spcAft>
            </a:pPr>
            <a:r>
              <a:rPr lang="en-US" sz="1800" b="0" i="0" u="none" strike="noStrike" dirty="0">
                <a:effectLst/>
                <a:latin typeface="Lato" panose="020F0502020204030203" pitchFamily="34" charset="0"/>
              </a:rPr>
              <a:t>Both companies have similar payment mode distribution</a:t>
            </a:r>
            <a:endParaRPr lang="en-US" b="0" dirty="0">
              <a:effectLst/>
            </a:endParaRPr>
          </a:p>
          <a:p>
            <a:br>
              <a:rPr lang="en-US" dirty="0"/>
            </a:br>
            <a:endParaRPr lang="en-AE" dirty="0"/>
          </a:p>
        </p:txBody>
      </p:sp>
    </p:spTree>
    <p:extLst>
      <p:ext uri="{BB962C8B-B14F-4D97-AF65-F5344CB8AC3E}">
        <p14:creationId xmlns:p14="http://schemas.microsoft.com/office/powerpoint/2010/main" val="288308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solidFill>
                  <a:srgbClr val="FF6600"/>
                </a:solidFill>
              </a:rPr>
            </a:br>
            <a:r>
              <a:rPr lang="en-US" dirty="0">
                <a:solidFill>
                  <a:srgbClr val="FF6600"/>
                </a:solidFill>
              </a:rPr>
              <a:t>EDA Summary and Recommendation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latin typeface="Avenir Book" panose="02000503020000020003" pitchFamily="2" charset="0"/>
              </a:rPr>
              <a:t>   </a:t>
            </a:r>
            <a:endParaRPr lang="en-US" sz="2800" dirty="0">
              <a:solidFill>
                <a:srgbClr val="FF6600"/>
              </a:solidFill>
              <a:latin typeface="Avenir Book" panose="02000503020000020003" pitchFamily="2" charset="0"/>
            </a:endParaRPr>
          </a:p>
          <a:p>
            <a:r>
              <a:rPr lang="en-AE" dirty="0"/>
              <a:t> </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0ADA6501-510C-E21E-B59C-6323BBC8D02B}"/>
              </a:ext>
            </a:extLst>
          </p:cNvPr>
          <p:cNvSpPr txBox="1"/>
          <p:nvPr/>
        </p:nvSpPr>
        <p:spPr>
          <a:xfrm>
            <a:off x="3049030" y="3244334"/>
            <a:ext cx="6098058" cy="369332"/>
          </a:xfrm>
          <a:prstGeom prst="rect">
            <a:avLst/>
          </a:prstGeom>
          <a:noFill/>
        </p:spPr>
        <p:txBody>
          <a:bodyPr wrap="square">
            <a:spAutoFit/>
          </a:bodyPr>
          <a:lstStyle/>
          <a:p>
            <a:r>
              <a:rPr lang="en-AE" b="0" dirty="0">
                <a:effectLst/>
              </a:rPr>
              <a:t> </a:t>
            </a:r>
            <a:endParaRPr lang="en-AE" dirty="0"/>
          </a:p>
        </p:txBody>
      </p:sp>
      <p:sp>
        <p:nvSpPr>
          <p:cNvPr id="9" name="TextBox 8">
            <a:extLst>
              <a:ext uri="{FF2B5EF4-FFF2-40B4-BE49-F238E27FC236}">
                <a16:creationId xmlns:a16="http://schemas.microsoft.com/office/drawing/2014/main" id="{2A396FEA-0BEA-0858-F085-3A39A8757D50}"/>
              </a:ext>
            </a:extLst>
          </p:cNvPr>
          <p:cNvSpPr txBox="1"/>
          <p:nvPr/>
        </p:nvSpPr>
        <p:spPr>
          <a:xfrm>
            <a:off x="5836312" y="855007"/>
            <a:ext cx="6252518" cy="1200329"/>
          </a:xfrm>
          <a:prstGeom prst="rect">
            <a:avLst/>
          </a:prstGeom>
          <a:noFill/>
        </p:spPr>
        <p:txBody>
          <a:bodyPr wrap="square">
            <a:spAutoFit/>
          </a:bodyPr>
          <a:lstStyle/>
          <a:p>
            <a:pPr rtl="0">
              <a:spcBef>
                <a:spcPts val="0"/>
              </a:spcBef>
              <a:spcAft>
                <a:spcPts val="0"/>
              </a:spcAft>
            </a:pPr>
            <a:r>
              <a:rPr lang="en-US" sz="1800" b="1" i="0" u="none" strike="noStrike" dirty="0">
                <a:solidFill>
                  <a:srgbClr val="757575"/>
                </a:solidFill>
                <a:effectLst/>
                <a:latin typeface="Raleway" pitchFamily="2" charset="77"/>
              </a:rPr>
              <a:t>After evaluation , the Yellow Cab is found to be a more suitable investment for XYZ.</a:t>
            </a:r>
            <a:endParaRPr lang="en-US" b="0" dirty="0">
              <a:effectLst/>
            </a:endParaRPr>
          </a:p>
          <a:p>
            <a:br>
              <a:rPr lang="en-US" dirty="0"/>
            </a:br>
            <a:endParaRPr lang="en-AE" dirty="0"/>
          </a:p>
        </p:txBody>
      </p:sp>
      <p:sp>
        <p:nvSpPr>
          <p:cNvPr id="12" name="TextBox 11">
            <a:extLst>
              <a:ext uri="{FF2B5EF4-FFF2-40B4-BE49-F238E27FC236}">
                <a16:creationId xmlns:a16="http://schemas.microsoft.com/office/drawing/2014/main" id="{5C465F51-7E6D-56BD-AE2D-5615A4AA145E}"/>
              </a:ext>
            </a:extLst>
          </p:cNvPr>
          <p:cNvSpPr txBox="1"/>
          <p:nvPr/>
        </p:nvSpPr>
        <p:spPr>
          <a:xfrm>
            <a:off x="5836312" y="2115820"/>
            <a:ext cx="6252518" cy="2995692"/>
          </a:xfrm>
          <a:prstGeom prst="rect">
            <a:avLst/>
          </a:prstGeom>
          <a:noFill/>
        </p:spPr>
        <p:txBody>
          <a:bodyPr wrap="square">
            <a:spAutoFit/>
          </a:bodyPr>
          <a:lstStyle/>
          <a:p>
            <a:pPr rtl="0">
              <a:spcBef>
                <a:spcPts val="0"/>
              </a:spcBef>
              <a:spcAft>
                <a:spcPts val="1600"/>
              </a:spcAft>
            </a:pPr>
            <a:r>
              <a:rPr lang="en-US" sz="1800" b="1" i="0" u="sng" dirty="0">
                <a:solidFill>
                  <a:srgbClr val="F46524"/>
                </a:solidFill>
                <a:effectLst/>
                <a:latin typeface="Raleway" pitchFamily="2" charset="77"/>
              </a:rPr>
              <a:t>Reasons:</a:t>
            </a:r>
            <a:endParaRPr lang="en-US" b="0" dirty="0">
              <a:effectLst/>
            </a:endParaRPr>
          </a:p>
          <a:p>
            <a:pPr rtl="0" fontAlgn="base">
              <a:spcBef>
                <a:spcPts val="0"/>
              </a:spcBef>
              <a:spcAft>
                <a:spcPts val="1000"/>
              </a:spcAft>
              <a:buFont typeface="Arial" panose="020B0604020202020204" pitchFamily="34" charset="0"/>
              <a:buChar char="•"/>
            </a:pPr>
            <a:r>
              <a:rPr lang="en-US" sz="1800" b="1" i="0" u="none" strike="noStrike" dirty="0">
                <a:solidFill>
                  <a:srgbClr val="F46524"/>
                </a:solidFill>
                <a:effectLst/>
                <a:latin typeface="Raleway" pitchFamily="2" charset="77"/>
              </a:rPr>
              <a:t>Yearly and Monthly Profit Analysis: </a:t>
            </a:r>
            <a:r>
              <a:rPr lang="en-US" sz="1800" b="0" i="0" u="none" strike="noStrike" dirty="0">
                <a:solidFill>
                  <a:srgbClr val="000000"/>
                </a:solidFill>
                <a:effectLst/>
                <a:latin typeface="Raleway" pitchFamily="2" charset="77"/>
              </a:rPr>
              <a:t>Yellow Cab outmatched Pink Cab by a huge margin (about 2-3 times)</a:t>
            </a:r>
            <a:endParaRPr lang="en-US" sz="1800" b="1" i="0" u="none" strike="noStrike" dirty="0">
              <a:solidFill>
                <a:srgbClr val="F46524"/>
              </a:solidFill>
              <a:effectLst/>
              <a:latin typeface="Raleway" pitchFamily="2" charset="77"/>
            </a:endParaRPr>
          </a:p>
          <a:p>
            <a:pPr rtl="0" fontAlgn="base">
              <a:spcBef>
                <a:spcPts val="0"/>
              </a:spcBef>
              <a:spcAft>
                <a:spcPts val="1000"/>
              </a:spcAft>
              <a:buFont typeface="Arial" panose="020B0604020202020204" pitchFamily="34" charset="0"/>
              <a:buChar char="•"/>
            </a:pPr>
            <a:r>
              <a:rPr lang="en-US" sz="1800" b="1" i="0" u="none" strike="noStrike" dirty="0">
                <a:solidFill>
                  <a:srgbClr val="F46524"/>
                </a:solidFill>
                <a:effectLst/>
                <a:latin typeface="Raleway" pitchFamily="2" charset="77"/>
              </a:rPr>
              <a:t>Profit Analysis on Holidays: </a:t>
            </a:r>
            <a:r>
              <a:rPr lang="en-US" sz="1600" b="0" i="0" u="none" strike="noStrike" dirty="0">
                <a:solidFill>
                  <a:srgbClr val="000000"/>
                </a:solidFill>
                <a:effectLst/>
                <a:latin typeface="Raleway" pitchFamily="2" charset="77"/>
              </a:rPr>
              <a:t>The Yellow Cab is more in demand on holidays</a:t>
            </a:r>
            <a:endParaRPr lang="en-US" sz="1800" b="1" i="0" u="none" strike="noStrike" dirty="0">
              <a:solidFill>
                <a:srgbClr val="F46524"/>
              </a:solidFill>
              <a:effectLst/>
              <a:latin typeface="Raleway" pitchFamily="2" charset="77"/>
            </a:endParaRPr>
          </a:p>
          <a:p>
            <a:pPr rtl="0" fontAlgn="base">
              <a:spcBef>
                <a:spcPts val="0"/>
              </a:spcBef>
              <a:spcAft>
                <a:spcPts val="1000"/>
              </a:spcAft>
              <a:buFont typeface="Arial" panose="020B0604020202020204" pitchFamily="34" charset="0"/>
              <a:buChar char="•"/>
            </a:pPr>
            <a:r>
              <a:rPr lang="en-US" sz="1800" b="1" i="0" u="none" strike="noStrike" dirty="0">
                <a:solidFill>
                  <a:srgbClr val="F46524"/>
                </a:solidFill>
                <a:effectLst/>
                <a:latin typeface="Raleway" pitchFamily="2" charset="77"/>
              </a:rPr>
              <a:t>Age-wise distribution: </a:t>
            </a:r>
            <a:r>
              <a:rPr lang="en-US" sz="1600" b="0" i="0" u="none" strike="noStrike" dirty="0">
                <a:solidFill>
                  <a:srgbClr val="000000"/>
                </a:solidFill>
                <a:effectLst/>
                <a:latin typeface="Raleway" pitchFamily="2" charset="77"/>
              </a:rPr>
              <a:t>Same distribution</a:t>
            </a:r>
            <a:endParaRPr lang="en-US" sz="1800" b="1" i="0" u="none" strike="noStrike" dirty="0">
              <a:solidFill>
                <a:srgbClr val="F46524"/>
              </a:solidFill>
              <a:effectLst/>
              <a:latin typeface="Raleway" pitchFamily="2" charset="77"/>
            </a:endParaRPr>
          </a:p>
          <a:p>
            <a:pPr rtl="0" fontAlgn="base">
              <a:spcBef>
                <a:spcPts val="0"/>
              </a:spcBef>
              <a:spcAft>
                <a:spcPts val="1000"/>
              </a:spcAft>
              <a:buFont typeface="Arial" panose="020B0604020202020204" pitchFamily="34" charset="0"/>
              <a:buChar char="•"/>
            </a:pPr>
            <a:r>
              <a:rPr lang="en-US" sz="1800" b="1" i="0" u="none" strike="noStrike" dirty="0">
                <a:solidFill>
                  <a:srgbClr val="F46524"/>
                </a:solidFill>
                <a:effectLst/>
                <a:latin typeface="Raleway" pitchFamily="2" charset="77"/>
              </a:rPr>
              <a:t>Customer Loyalty:</a:t>
            </a:r>
            <a:r>
              <a:rPr lang="en-US" sz="1600" b="0" i="0" u="none" strike="noStrike" dirty="0">
                <a:solidFill>
                  <a:srgbClr val="000000"/>
                </a:solidFill>
                <a:effectLst/>
                <a:latin typeface="Raleway" pitchFamily="2" charset="77"/>
              </a:rPr>
              <a:t> Customers are more loyal to Yellow Cab</a:t>
            </a:r>
            <a:endParaRPr lang="en-US" sz="1600" b="1" i="0" u="none" strike="noStrike" dirty="0">
              <a:solidFill>
                <a:srgbClr val="F46524"/>
              </a:solidFill>
              <a:effectLst/>
              <a:latin typeface="Raleway" pitchFamily="2" charset="77"/>
            </a:endParaRPr>
          </a:p>
          <a:p>
            <a:pPr rtl="0" fontAlgn="base">
              <a:spcBef>
                <a:spcPts val="0"/>
              </a:spcBef>
              <a:spcAft>
                <a:spcPts val="1000"/>
              </a:spcAft>
              <a:buFont typeface="Arial" panose="020B0604020202020204" pitchFamily="34" charset="0"/>
              <a:buChar char="•"/>
            </a:pPr>
            <a:r>
              <a:rPr lang="en-US" sz="1800" b="1" i="0" u="none" strike="noStrike" dirty="0">
                <a:solidFill>
                  <a:srgbClr val="F46524"/>
                </a:solidFill>
                <a:effectLst/>
                <a:latin typeface="Raleway" pitchFamily="2" charset="77"/>
              </a:rPr>
              <a:t>Payment-wise distribution:</a:t>
            </a:r>
            <a:r>
              <a:rPr lang="en-US" sz="1600" b="0" i="0" u="none" strike="noStrike" dirty="0">
                <a:solidFill>
                  <a:srgbClr val="000000"/>
                </a:solidFill>
                <a:effectLst/>
                <a:latin typeface="Raleway" pitchFamily="2" charset="77"/>
              </a:rPr>
              <a:t> Same distribution</a:t>
            </a:r>
            <a:endParaRPr lang="en-US" sz="1800" b="1" i="0" u="none" strike="noStrike" dirty="0">
              <a:solidFill>
                <a:srgbClr val="F46524"/>
              </a:solidFill>
              <a:effectLst/>
              <a:latin typeface="Raleway" pitchFamily="2" charset="77"/>
            </a:endParaRPr>
          </a:p>
        </p:txBody>
      </p:sp>
    </p:spTree>
    <p:extLst>
      <p:ext uri="{BB962C8B-B14F-4D97-AF65-F5344CB8AC3E}">
        <p14:creationId xmlns:p14="http://schemas.microsoft.com/office/powerpoint/2010/main" val="330143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18436" name="Picture 4">
            <a:extLst>
              <a:ext uri="{FF2B5EF4-FFF2-40B4-BE49-F238E27FC236}">
                <a16:creationId xmlns:a16="http://schemas.microsoft.com/office/drawing/2014/main" id="{FE55695F-ADF8-A0B3-D13F-0EDE3D94D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0"/>
            <a:ext cx="5733142"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Problem Statement</a:t>
            </a:r>
          </a:p>
          <a:p>
            <a:r>
              <a:rPr lang="en-US" sz="2800" dirty="0">
                <a:solidFill>
                  <a:srgbClr val="FF6600"/>
                </a:solidFill>
              </a:rPr>
              <a:t>Objective</a:t>
            </a:r>
          </a:p>
          <a:p>
            <a:r>
              <a:rPr lang="en-US" sz="2800" dirty="0">
                <a:solidFill>
                  <a:srgbClr val="FF6600"/>
                </a:solidFill>
              </a:rPr>
              <a:t>Approach</a:t>
            </a:r>
          </a:p>
          <a:p>
            <a:r>
              <a:rPr lang="en-US" sz="2800" dirty="0">
                <a:solidFill>
                  <a:srgbClr val="FF6600"/>
                </a:solidFill>
              </a:rPr>
              <a:t>Properties</a:t>
            </a:r>
          </a:p>
          <a:p>
            <a:r>
              <a:rPr lang="en-US" sz="2800" dirty="0">
                <a:solidFill>
                  <a:srgbClr val="FF6600"/>
                </a:solidFill>
              </a:rPr>
              <a:t>Assumptions</a:t>
            </a:r>
          </a:p>
          <a:p>
            <a:r>
              <a:rPr lang="en-US" sz="2800" dirty="0">
                <a:solidFill>
                  <a:srgbClr val="FF6600"/>
                </a:solidFill>
              </a:rPr>
              <a:t>EDA</a:t>
            </a:r>
          </a:p>
          <a:p>
            <a:r>
              <a:rPr lang="en-US" sz="2800" dirty="0">
                <a:solidFill>
                  <a:srgbClr val="FF6600"/>
                </a:solidFill>
              </a:rPr>
              <a:t>EDA Summary and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4A04EC3-8970-BBB6-4AFD-7F0911C61E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89" r="14531" b="1"/>
          <a:stretch/>
        </p:blipFill>
        <p:spPr bwMode="auto">
          <a:xfrm>
            <a:off x="4117521" y="10"/>
            <a:ext cx="807447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Freeform: Shape 1032">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804672" y="365125"/>
            <a:ext cx="5266155" cy="1325563"/>
          </a:xfrm>
        </p:spPr>
        <p:txBody>
          <a:bodyPr vert="horz" lIns="91440" tIns="45720" rIns="91440" bIns="45720" rtlCol="0" anchor="ctr" anchorCtr="0">
            <a:normAutofit/>
          </a:bodyPr>
          <a:lstStyle/>
          <a:p>
            <a:pPr algn="l"/>
            <a:br>
              <a:rPr lang="en-US" sz="2100" dirty="0"/>
            </a:br>
            <a:br>
              <a:rPr lang="en-US" sz="2100" dirty="0"/>
            </a:br>
            <a:br>
              <a:rPr lang="en-US" sz="2100" dirty="0"/>
            </a:br>
            <a:endParaRPr lang="en-US" sz="2100" b="1" dirty="0"/>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804670" y="1590456"/>
            <a:ext cx="3941499" cy="4154361"/>
          </a:xfrm>
        </p:spPr>
        <p:txBody>
          <a:bodyPr vert="horz" lIns="91440" tIns="45720" rIns="91440" bIns="45720" rtlCol="0">
            <a:normAutofit fontScale="92500"/>
          </a:bodyPr>
          <a:lstStyle/>
          <a:p>
            <a:pPr algn="l"/>
            <a:r>
              <a:rPr lang="en-US" sz="2000" dirty="0"/>
              <a:t>   </a:t>
            </a:r>
          </a:p>
          <a:p>
            <a:pPr algn="l"/>
            <a:r>
              <a:rPr lang="en-US" dirty="0">
                <a:latin typeface="Avenir Book" panose="02000503020000020003" pitchFamily="2" charset="0"/>
              </a:rPr>
              <a:t> 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br>
              <a:rPr lang="en-US" sz="2000" dirty="0"/>
            </a:br>
            <a:r>
              <a:rPr lang="en-US" sz="2000" dirty="0"/>
              <a:t>    </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44817"/>
            <a:ext cx="1852593" cy="1113186"/>
          </a:xfrm>
          <a:prstGeom prst="rect">
            <a:avLst/>
          </a:prstGeom>
        </p:spPr>
      </p:pic>
      <p:sp>
        <p:nvSpPr>
          <p:cNvPr id="5" name="TextBox 4">
            <a:extLst>
              <a:ext uri="{FF2B5EF4-FFF2-40B4-BE49-F238E27FC236}">
                <a16:creationId xmlns:a16="http://schemas.microsoft.com/office/drawing/2014/main" id="{907D3226-1E03-D523-932C-6366A414AC45}"/>
              </a:ext>
            </a:extLst>
          </p:cNvPr>
          <p:cNvSpPr txBox="1"/>
          <p:nvPr/>
        </p:nvSpPr>
        <p:spPr>
          <a:xfrm>
            <a:off x="555307" y="1005437"/>
            <a:ext cx="4440223" cy="584775"/>
          </a:xfrm>
          <a:prstGeom prst="rect">
            <a:avLst/>
          </a:prstGeom>
          <a:noFill/>
        </p:spPr>
        <p:txBody>
          <a:bodyPr wrap="square" rtlCol="0">
            <a:spAutoFit/>
          </a:bodyPr>
          <a:lstStyle/>
          <a:p>
            <a:r>
              <a:rPr lang="en-AE" sz="3200" dirty="0">
                <a:solidFill>
                  <a:schemeClr val="accent2">
                    <a:lumMod val="75000"/>
                  </a:schemeClr>
                </a:solidFill>
                <a:latin typeface="Avenir Book" panose="02000503020000020003" pitchFamily="2" charset="0"/>
              </a:rPr>
              <a:t>Problem Statement:</a:t>
            </a:r>
          </a:p>
        </p:txBody>
      </p:sp>
    </p:spTree>
    <p:extLst>
      <p:ext uri="{BB962C8B-B14F-4D97-AF65-F5344CB8AC3E}">
        <p14:creationId xmlns:p14="http://schemas.microsoft.com/office/powerpoint/2010/main" val="14162051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Objective</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latin typeface="Avenir Book" panose="02000503020000020003" pitchFamily="2" charset="0"/>
              </a:rPr>
              <a:t>   </a:t>
            </a:r>
          </a:p>
          <a:p>
            <a:pPr algn="just"/>
            <a:endParaRPr lang="en-US" dirty="0">
              <a:solidFill>
                <a:srgbClr val="FF6600"/>
              </a:solidFill>
              <a:latin typeface="Avenir Book" panose="02000503020000020003" pitchFamily="2" charset="0"/>
            </a:endParaRPr>
          </a:p>
          <a:p>
            <a:pPr algn="just"/>
            <a:endParaRPr lang="en-US" dirty="0">
              <a:solidFill>
                <a:srgbClr val="FF6600"/>
              </a:solidFill>
              <a:latin typeface="Avenir Book" panose="02000503020000020003" pitchFamily="2" charset="0"/>
            </a:endParaRPr>
          </a:p>
          <a:p>
            <a:pPr algn="just"/>
            <a:endParaRPr lang="en-US" dirty="0">
              <a:solidFill>
                <a:srgbClr val="FF6600"/>
              </a:solidFill>
              <a:latin typeface="Avenir Book" panose="02000503020000020003" pitchFamily="2" charset="0"/>
            </a:endParaRPr>
          </a:p>
          <a:p>
            <a:pPr algn="just"/>
            <a:endParaRPr lang="en-US" sz="2800" dirty="0">
              <a:solidFill>
                <a:srgbClr val="FF6600"/>
              </a:solidFill>
              <a:latin typeface="Avenir Book" panose="02000503020000020003" pitchFamily="2" charset="0"/>
            </a:endParaRPr>
          </a:p>
          <a:p>
            <a:r>
              <a:rPr lang="en-US" sz="2800" b="1" dirty="0">
                <a:latin typeface="Avenir Book" panose="02000503020000020003" pitchFamily="2" charset="0"/>
              </a:rPr>
              <a:t>Help XYZ make the decision on the right company to invest in that is analyze the cab market.</a:t>
            </a:r>
            <a:endParaRPr lang="en-US" sz="28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345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latin typeface="Avenir Book" panose="02000503020000020003" pitchFamily="2" charset="0"/>
              </a:rPr>
              <a:t>   </a:t>
            </a:r>
            <a:endParaRPr lang="en-US" sz="2800" dirty="0">
              <a:solidFill>
                <a:srgbClr val="FF6600"/>
              </a:solidFill>
              <a:latin typeface="Avenir Book" panose="02000503020000020003" pitchFamily="2" charset="0"/>
            </a:endParaRPr>
          </a:p>
          <a:p>
            <a:r>
              <a:rPr lang="en-US" sz="2800" b="1" u="sng" dirty="0">
                <a:latin typeface="Avenir Book" panose="02000503020000020003" pitchFamily="2" charset="0"/>
              </a:rPr>
              <a:t>HOW WILL THE ANALYSIS BE PERFORMED:</a:t>
            </a:r>
            <a:endParaRPr lang="en-US" sz="2800" dirty="0">
              <a:latin typeface="Avenir Book" panose="02000503020000020003" pitchFamily="2" charset="0"/>
            </a:endParaRPr>
          </a:p>
          <a:p>
            <a:pPr fontAlgn="base"/>
            <a:r>
              <a:rPr lang="en-US" sz="2800" b="1" dirty="0">
                <a:latin typeface="Avenir Book" panose="02000503020000020003" pitchFamily="2" charset="0"/>
              </a:rPr>
              <a:t>Data Exploration</a:t>
            </a:r>
            <a:br>
              <a:rPr lang="en-US" sz="2800" dirty="0">
                <a:latin typeface="Avenir Book" panose="02000503020000020003" pitchFamily="2" charset="0"/>
              </a:rPr>
            </a:br>
            <a:r>
              <a:rPr lang="en-US" sz="2800" dirty="0">
                <a:latin typeface="Avenir Book" panose="02000503020000020003" pitchFamily="2" charset="0"/>
              </a:rPr>
              <a:t>Understanding the data and identify certain patterns in the data.</a:t>
            </a:r>
            <a:endParaRPr lang="en-US" sz="2800" b="1" dirty="0">
              <a:latin typeface="Avenir Book" panose="02000503020000020003" pitchFamily="2" charset="0"/>
            </a:endParaRPr>
          </a:p>
          <a:p>
            <a:pPr fontAlgn="base"/>
            <a:r>
              <a:rPr lang="en-US" sz="2800" b="1" dirty="0">
                <a:latin typeface="Avenir Book" panose="02000503020000020003" pitchFamily="2" charset="0"/>
              </a:rPr>
              <a:t>Investigate</a:t>
            </a:r>
            <a:br>
              <a:rPr lang="en-US" sz="2800" dirty="0">
                <a:latin typeface="Avenir Book" panose="02000503020000020003" pitchFamily="2" charset="0"/>
              </a:rPr>
            </a:br>
            <a:r>
              <a:rPr lang="en-US" sz="2800" dirty="0">
                <a:latin typeface="Avenir Book" panose="02000503020000020003" pitchFamily="2" charset="0"/>
              </a:rPr>
              <a:t>Determine which cab is most profitable by creating and explaining the relationship.</a:t>
            </a:r>
            <a:endParaRPr lang="en-US" sz="2800" b="1" dirty="0">
              <a:latin typeface="Avenir Book" panose="02000503020000020003" pitchFamily="2" charset="0"/>
            </a:endParaRPr>
          </a:p>
          <a:p>
            <a:pPr fontAlgn="base"/>
            <a:r>
              <a:rPr lang="en-US" sz="2800" b="1" dirty="0">
                <a:latin typeface="Avenir Book" panose="02000503020000020003" pitchFamily="2" charset="0"/>
              </a:rPr>
              <a:t>Hypothesis</a:t>
            </a:r>
            <a:br>
              <a:rPr lang="en-US" sz="2800" dirty="0">
                <a:latin typeface="Avenir Book" panose="02000503020000020003" pitchFamily="2" charset="0"/>
              </a:rPr>
            </a:br>
            <a:r>
              <a:rPr lang="en-US" sz="2800" dirty="0">
                <a:latin typeface="Avenir Book" panose="02000503020000020003" pitchFamily="2" charset="0"/>
              </a:rPr>
              <a:t>Recommending the most profitable company for XYZ to invest in.</a:t>
            </a:r>
            <a:endParaRPr lang="en-US" sz="2800" b="1" dirty="0">
              <a:latin typeface="Avenir Book" panose="02000503020000020003" pitchFamily="2" charset="0"/>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84806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r>
              <a:rPr lang="en-US" b="1" dirty="0">
                <a:solidFill>
                  <a:srgbClr val="FF6600"/>
                </a:solidFill>
              </a:rPr>
              <a:t>Properties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latin typeface="Avenir Book" panose="02000503020000020003" pitchFamily="2" charset="0"/>
              </a:rPr>
              <a:t>   </a:t>
            </a:r>
            <a:endParaRPr lang="en-US" sz="2800" dirty="0">
              <a:solidFill>
                <a:srgbClr val="FF6600"/>
              </a:solidFill>
              <a:latin typeface="Avenir Book" panose="02000503020000020003" pitchFamily="2" charset="0"/>
            </a:endParaRPr>
          </a:p>
          <a:p>
            <a:pPr marL="342900" indent="-342900" algn="l" fontAlgn="base">
              <a:buFont typeface="Wingdings" pitchFamily="2" charset="2"/>
              <a:buChar char="Ø"/>
            </a:pPr>
            <a:r>
              <a:rPr lang="en-US" b="1" dirty="0">
                <a:latin typeface="Avenir Book" panose="02000503020000020003" pitchFamily="2" charset="0"/>
              </a:rPr>
              <a:t> Time period of the data is from 31/01/2016 to 31/12/2018.</a:t>
            </a:r>
          </a:p>
          <a:p>
            <a:pPr marL="342900" indent="-342900" algn="l" fontAlgn="base">
              <a:buFont typeface="Wingdings" pitchFamily="2" charset="2"/>
              <a:buChar char="Ø"/>
            </a:pPr>
            <a:r>
              <a:rPr lang="en-US" b="1" dirty="0">
                <a:latin typeface="Avenir Book" panose="02000503020000020003" pitchFamily="2" charset="0"/>
              </a:rPr>
              <a:t>Outliers are present in Price Charged in </a:t>
            </a:r>
            <a:r>
              <a:rPr lang="en-US" b="1" dirty="0" err="1">
                <a:latin typeface="Avenir Book" panose="02000503020000020003" pitchFamily="2" charset="0"/>
              </a:rPr>
              <a:t>Cab_Data.csv</a:t>
            </a:r>
            <a:r>
              <a:rPr lang="en-US" b="1" dirty="0">
                <a:latin typeface="Avenir Book" panose="02000503020000020003" pitchFamily="2" charset="0"/>
              </a:rPr>
              <a:t>.</a:t>
            </a:r>
          </a:p>
          <a:p>
            <a:pPr marL="342900" indent="-342900" algn="l" fontAlgn="base">
              <a:buFont typeface="Wingdings" pitchFamily="2" charset="2"/>
              <a:buChar char="Ø"/>
            </a:pPr>
            <a:r>
              <a:rPr lang="en-US" b="1" dirty="0">
                <a:latin typeface="Avenir Book" panose="02000503020000020003" pitchFamily="2" charset="0"/>
              </a:rPr>
              <a:t> Total of 24 features</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052" name="Picture 4">
            <a:extLst>
              <a:ext uri="{FF2B5EF4-FFF2-40B4-BE49-F238E27FC236}">
                <a16:creationId xmlns:a16="http://schemas.microsoft.com/office/drawing/2014/main" id="{215C086E-D0AA-61D4-AA51-6A97A45EF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892" y="3015277"/>
            <a:ext cx="3826984" cy="28484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10;&#10;Description automatically generated">
            <a:extLst>
              <a:ext uri="{FF2B5EF4-FFF2-40B4-BE49-F238E27FC236}">
                <a16:creationId xmlns:a16="http://schemas.microsoft.com/office/drawing/2014/main" id="{20EA2552-AEF0-CC47-B6F7-99D409EDCA44}"/>
              </a:ext>
            </a:extLst>
          </p:cNvPr>
          <p:cNvPicPr>
            <a:picLocks noChangeAspect="1"/>
          </p:cNvPicPr>
          <p:nvPr/>
        </p:nvPicPr>
        <p:blipFill>
          <a:blip r:embed="rId4">
            <a:alphaModFix/>
            <a:extLst>
              <a:ext uri="{BEBA8EAE-BF5A-486C-A8C5-ECC9F3942E4B}">
                <a14:imgProps xmlns:a14="http://schemas.microsoft.com/office/drawing/2010/main">
                  <a14:imgLayer r:embed="rId5">
                    <a14:imgEffect>
                      <a14:saturation sat="0"/>
                    </a14:imgEffect>
                    <a14:imgEffect>
                      <a14:brightnessContrast bright="10000"/>
                    </a14:imgEffect>
                  </a14:imgLayer>
                </a14:imgProps>
              </a:ext>
              <a:ext uri="{28A0092B-C50C-407E-A947-70E740481C1C}">
                <a14:useLocalDpi xmlns:a14="http://schemas.microsoft.com/office/drawing/2010/main" val="0"/>
              </a:ext>
            </a:extLst>
          </a:blip>
          <a:stretch>
            <a:fillRect/>
          </a:stretch>
        </p:blipFill>
        <p:spPr>
          <a:xfrm>
            <a:off x="1566913" y="3317790"/>
            <a:ext cx="2351903" cy="2435358"/>
          </a:xfrm>
          <a:prstGeom prst="rect">
            <a:avLst/>
          </a:prstGeom>
        </p:spPr>
      </p:pic>
    </p:spTree>
    <p:extLst>
      <p:ext uri="{BB962C8B-B14F-4D97-AF65-F5344CB8AC3E}">
        <p14:creationId xmlns:p14="http://schemas.microsoft.com/office/powerpoint/2010/main" val="56623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Assumptions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latin typeface="Avenir Book" panose="02000503020000020003" pitchFamily="2" charset="0"/>
              </a:rPr>
              <a:t>   </a:t>
            </a:r>
            <a:endParaRPr lang="en-US" sz="2800" dirty="0">
              <a:solidFill>
                <a:srgbClr val="FF6600"/>
              </a:solidFill>
              <a:latin typeface="Avenir Book" panose="02000503020000020003" pitchFamily="2" charset="0"/>
            </a:endParaRPr>
          </a:p>
          <a:p>
            <a:r>
              <a:rPr lang="en-AE" dirty="0"/>
              <a:t> </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0ADA6501-510C-E21E-B59C-6323BBC8D02B}"/>
              </a:ext>
            </a:extLst>
          </p:cNvPr>
          <p:cNvSpPr txBox="1"/>
          <p:nvPr/>
        </p:nvSpPr>
        <p:spPr>
          <a:xfrm>
            <a:off x="3049030" y="3244334"/>
            <a:ext cx="6098058" cy="369332"/>
          </a:xfrm>
          <a:prstGeom prst="rect">
            <a:avLst/>
          </a:prstGeom>
          <a:noFill/>
        </p:spPr>
        <p:txBody>
          <a:bodyPr wrap="square">
            <a:spAutoFit/>
          </a:bodyPr>
          <a:lstStyle/>
          <a:p>
            <a:r>
              <a:rPr lang="en-AE" b="0" dirty="0">
                <a:effectLst/>
              </a:rPr>
              <a:t> </a:t>
            </a:r>
            <a:endParaRPr lang="en-AE" dirty="0"/>
          </a:p>
        </p:txBody>
      </p:sp>
      <p:sp>
        <p:nvSpPr>
          <p:cNvPr id="10" name="TextBox 9">
            <a:extLst>
              <a:ext uri="{FF2B5EF4-FFF2-40B4-BE49-F238E27FC236}">
                <a16:creationId xmlns:a16="http://schemas.microsoft.com/office/drawing/2014/main" id="{D6D55E38-597C-3847-9867-068CAEDD3D7E}"/>
              </a:ext>
            </a:extLst>
          </p:cNvPr>
          <p:cNvSpPr txBox="1"/>
          <p:nvPr/>
        </p:nvSpPr>
        <p:spPr>
          <a:xfrm>
            <a:off x="5913542" y="2129838"/>
            <a:ext cx="6098058" cy="1856919"/>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aleway" pitchFamily="2" charset="77"/>
              </a:rPr>
              <a:t>The difference of Price Charged and Cost of Trip to be the Profit.</a:t>
            </a:r>
            <a:endParaRPr lang="en-US" sz="1800" b="1" i="0" u="none" strike="noStrike" dirty="0">
              <a:solidFill>
                <a:srgbClr val="000000"/>
              </a:solidFill>
              <a:effectLst/>
              <a:latin typeface="Raleway" pitchFamily="2" charset="77"/>
            </a:endParaRPr>
          </a:p>
          <a:p>
            <a:pPr rtl="0" fontAlgn="base">
              <a:spcBef>
                <a:spcPts val="0"/>
              </a:spcBef>
              <a:spcAft>
                <a:spcPts val="800"/>
              </a:spcAft>
              <a:buFont typeface="Arial" panose="020B0604020202020204" pitchFamily="34" charset="0"/>
              <a:buChar char="•"/>
            </a:pPr>
            <a:r>
              <a:rPr lang="en-US" sz="1800" b="0" i="0" u="none" strike="noStrike" dirty="0">
                <a:solidFill>
                  <a:srgbClr val="000000"/>
                </a:solidFill>
                <a:effectLst/>
                <a:latin typeface="Raleway" pitchFamily="2" charset="77"/>
              </a:rPr>
              <a:t>The Date from USA Holiday </a:t>
            </a:r>
            <a:r>
              <a:rPr lang="en-US" sz="1800" b="0" i="0" u="none" strike="noStrike" dirty="0" err="1">
                <a:solidFill>
                  <a:srgbClr val="000000"/>
                </a:solidFill>
                <a:effectLst/>
                <a:latin typeface="Raleway" pitchFamily="2" charset="77"/>
              </a:rPr>
              <a:t>data.csv</a:t>
            </a:r>
            <a:r>
              <a:rPr lang="en-US" sz="1800" b="0" i="0" u="none" strike="noStrike" dirty="0">
                <a:solidFill>
                  <a:srgbClr val="000000"/>
                </a:solidFill>
                <a:effectLst/>
                <a:latin typeface="Raleway" pitchFamily="2" charset="77"/>
              </a:rPr>
              <a:t> to be Holiday in </a:t>
            </a:r>
            <a:r>
              <a:rPr lang="en-US" sz="1800" b="0" i="0" u="none" strike="noStrike" dirty="0" err="1">
                <a:solidFill>
                  <a:srgbClr val="000000"/>
                </a:solidFill>
                <a:effectLst/>
                <a:latin typeface="Raleway" pitchFamily="2" charset="77"/>
              </a:rPr>
              <a:t>masterdata.csv</a:t>
            </a:r>
            <a:r>
              <a:rPr lang="en-US" sz="1800" b="0" i="0" u="none" strike="noStrike" dirty="0">
                <a:solidFill>
                  <a:srgbClr val="000000"/>
                </a:solidFill>
                <a:effectLst/>
                <a:latin typeface="Raleway" pitchFamily="2" charset="77"/>
              </a:rPr>
              <a: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aleway" pitchFamily="2" charset="77"/>
              </a:rPr>
              <a:t>Neglect the outliers in Price Charged since we are calculating the profit.</a:t>
            </a:r>
          </a:p>
        </p:txBody>
      </p:sp>
    </p:spTree>
    <p:extLst>
      <p:ext uri="{BB962C8B-B14F-4D97-AF65-F5344CB8AC3E}">
        <p14:creationId xmlns:p14="http://schemas.microsoft.com/office/powerpoint/2010/main" val="333537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solidFill>
                  <a:srgbClr val="FF6600"/>
                </a:solidFill>
              </a:rPr>
            </a:br>
            <a:r>
              <a:rPr lang="en-US" dirty="0">
                <a:solidFill>
                  <a:srgbClr val="FF6600"/>
                </a:solidFill>
              </a:rPr>
              <a:t>Yearly Profit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latin typeface="Avenir Book" panose="02000503020000020003" pitchFamily="2" charset="0"/>
              </a:rPr>
              <a:t>   </a:t>
            </a:r>
            <a:endParaRPr lang="en-US" sz="2800" dirty="0">
              <a:solidFill>
                <a:srgbClr val="FF6600"/>
              </a:solidFill>
              <a:latin typeface="Avenir Book" panose="02000503020000020003" pitchFamily="2" charset="0"/>
            </a:endParaRPr>
          </a:p>
          <a:p>
            <a:r>
              <a:rPr lang="en-AE" dirty="0"/>
              <a:t> </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0ADA6501-510C-E21E-B59C-6323BBC8D02B}"/>
              </a:ext>
            </a:extLst>
          </p:cNvPr>
          <p:cNvSpPr txBox="1"/>
          <p:nvPr/>
        </p:nvSpPr>
        <p:spPr>
          <a:xfrm>
            <a:off x="3049030" y="3244334"/>
            <a:ext cx="6098058" cy="369332"/>
          </a:xfrm>
          <a:prstGeom prst="rect">
            <a:avLst/>
          </a:prstGeom>
          <a:noFill/>
        </p:spPr>
        <p:txBody>
          <a:bodyPr wrap="square">
            <a:spAutoFit/>
          </a:bodyPr>
          <a:lstStyle/>
          <a:p>
            <a:r>
              <a:rPr lang="en-AE" b="0" dirty="0">
                <a:effectLst/>
              </a:rPr>
              <a:t> </a:t>
            </a:r>
            <a:endParaRPr lang="en-AE" dirty="0"/>
          </a:p>
        </p:txBody>
      </p:sp>
      <p:pic>
        <p:nvPicPr>
          <p:cNvPr id="4100" name="Picture 4">
            <a:extLst>
              <a:ext uri="{FF2B5EF4-FFF2-40B4-BE49-F238E27FC236}">
                <a16:creationId xmlns:a16="http://schemas.microsoft.com/office/drawing/2014/main" id="{FD2BED42-3C2F-324C-A0ED-03773F4C0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142" y="2069344"/>
            <a:ext cx="6458858" cy="189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05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solidFill>
                  <a:srgbClr val="FF6600"/>
                </a:solidFill>
              </a:rPr>
            </a:br>
            <a:r>
              <a:rPr lang="en-US" dirty="0">
                <a:solidFill>
                  <a:srgbClr val="FF6600"/>
                </a:solidFill>
              </a:rPr>
              <a:t>Profit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latin typeface="Avenir Book" panose="02000503020000020003" pitchFamily="2" charset="0"/>
              </a:rPr>
              <a:t>   </a:t>
            </a:r>
            <a:endParaRPr lang="en-US" sz="2800" dirty="0">
              <a:solidFill>
                <a:srgbClr val="FF6600"/>
              </a:solidFill>
              <a:latin typeface="Avenir Book" panose="02000503020000020003" pitchFamily="2" charset="0"/>
            </a:endParaRPr>
          </a:p>
          <a:p>
            <a:r>
              <a:rPr lang="en-AE" dirty="0"/>
              <a:t> </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0ADA6501-510C-E21E-B59C-6323BBC8D02B}"/>
              </a:ext>
            </a:extLst>
          </p:cNvPr>
          <p:cNvSpPr txBox="1"/>
          <p:nvPr/>
        </p:nvSpPr>
        <p:spPr>
          <a:xfrm>
            <a:off x="3049030" y="3244334"/>
            <a:ext cx="6098058" cy="369332"/>
          </a:xfrm>
          <a:prstGeom prst="rect">
            <a:avLst/>
          </a:prstGeom>
          <a:noFill/>
        </p:spPr>
        <p:txBody>
          <a:bodyPr wrap="square">
            <a:spAutoFit/>
          </a:bodyPr>
          <a:lstStyle/>
          <a:p>
            <a:r>
              <a:rPr lang="en-AE" b="0" dirty="0">
                <a:effectLst/>
              </a:rPr>
              <a:t> </a:t>
            </a:r>
            <a:endParaRPr lang="en-AE" dirty="0"/>
          </a:p>
        </p:txBody>
      </p:sp>
      <p:pic>
        <p:nvPicPr>
          <p:cNvPr id="6151" name="Picture 7">
            <a:extLst>
              <a:ext uri="{FF2B5EF4-FFF2-40B4-BE49-F238E27FC236}">
                <a16:creationId xmlns:a16="http://schemas.microsoft.com/office/drawing/2014/main" id="{FB374C22-E77C-ED00-9097-4A1855877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824" y="98854"/>
            <a:ext cx="3277766" cy="2075935"/>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a:extLst>
              <a:ext uri="{FF2B5EF4-FFF2-40B4-BE49-F238E27FC236}">
                <a16:creationId xmlns:a16="http://schemas.microsoft.com/office/drawing/2014/main" id="{7780612D-43EF-1112-0493-A16241FE1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2172" y="2174789"/>
            <a:ext cx="3231231" cy="1705232"/>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13">
            <a:extLst>
              <a:ext uri="{FF2B5EF4-FFF2-40B4-BE49-F238E27FC236}">
                <a16:creationId xmlns:a16="http://schemas.microsoft.com/office/drawing/2014/main" id="{D01CF682-28E5-5262-5C49-C33E0D6D97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3824" y="3783292"/>
            <a:ext cx="3413026" cy="1799838"/>
          </a:xfrm>
          <a:prstGeom prst="rect">
            <a:avLst/>
          </a:prstGeom>
          <a:noFill/>
          <a:extLst>
            <a:ext uri="{909E8E84-426E-40DD-AFC4-6F175D3DCCD1}">
              <a14:hiddenFill xmlns:a14="http://schemas.microsoft.com/office/drawing/2010/main">
                <a:solidFill>
                  <a:srgbClr val="FFFFFF"/>
                </a:solidFill>
              </a14:hiddenFill>
            </a:ext>
          </a:extLst>
        </p:spPr>
      </p:pic>
      <p:pic>
        <p:nvPicPr>
          <p:cNvPr id="6159" name="Picture 15">
            <a:extLst>
              <a:ext uri="{FF2B5EF4-FFF2-40B4-BE49-F238E27FC236}">
                <a16:creationId xmlns:a16="http://schemas.microsoft.com/office/drawing/2014/main" id="{62EED2E5-F31A-9DCC-EE44-FAFCA51683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264" y="5699812"/>
            <a:ext cx="3377139" cy="994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3391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2407</TotalTime>
  <Words>501</Words>
  <Application>Microsoft Macintosh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Book</vt:lpstr>
      <vt:lpstr>Calibri</vt:lpstr>
      <vt:lpstr>Calibri Light</vt:lpstr>
      <vt:lpstr>Lato</vt:lpstr>
      <vt:lpstr>Raleway</vt:lpstr>
      <vt:lpstr>Wingdings</vt:lpstr>
      <vt:lpstr>Office Theme</vt:lpstr>
      <vt:lpstr>PowerPoint Presentation</vt:lpstr>
      <vt:lpstr>   Agenda</vt:lpstr>
      <vt:lpstr>   </vt:lpstr>
      <vt:lpstr>   Objective</vt:lpstr>
      <vt:lpstr>   Approach</vt:lpstr>
      <vt:lpstr>  Properties</vt:lpstr>
      <vt:lpstr>   Assumptions</vt:lpstr>
      <vt:lpstr>   Yearly Profit Analysis</vt:lpstr>
      <vt:lpstr>   Profit Analysis</vt:lpstr>
      <vt:lpstr>   Yearly Demand Analysis</vt:lpstr>
      <vt:lpstr>  Yearly Demand Analysis on Holidays</vt:lpstr>
      <vt:lpstr>   Distribution based on Age Group</vt:lpstr>
      <vt:lpstr>   Customer Retention analysis</vt:lpstr>
      <vt:lpstr>   Payment mode analysis</vt:lpstr>
      <vt:lpstr>   EDA Summary and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Hemal Joshipura</dc:creator>
  <cp:lastModifiedBy>Hemal Joshipura</cp:lastModifiedBy>
  <cp:revision>5</cp:revision>
  <dcterms:created xsi:type="dcterms:W3CDTF">2022-06-19T18:06:39Z</dcterms:created>
  <dcterms:modified xsi:type="dcterms:W3CDTF">2022-06-21T10:14:22Z</dcterms:modified>
</cp:coreProperties>
</file>