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9" r:id="rId4"/>
    <p:sldId id="269" r:id="rId5"/>
    <p:sldId id="270" r:id="rId6"/>
    <p:sldId id="271" r:id="rId7"/>
    <p:sldId id="272" r:id="rId8"/>
    <p:sldId id="274" r:id="rId9"/>
    <p:sldId id="275" r:id="rId10"/>
    <p:sldId id="276" r:id="rId11"/>
    <p:sldId id="277" r:id="rId12"/>
    <p:sldId id="278" r:id="rId13"/>
    <p:sldId id="279" r:id="rId14"/>
    <p:sldId id="280" r:id="rId15"/>
    <p:sldId id="281" r:id="rId16"/>
    <p:sldId id="282" r:id="rId17"/>
    <p:sldId id="283" r:id="rId18"/>
    <p:sldId id="28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50" d="100"/>
          <a:sy n="50" d="100"/>
        </p:scale>
        <p:origin x="29"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034367"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Investment Opportunity Analysis for Taxi Companies</a:t>
            </a:r>
          </a:p>
          <a:p>
            <a:endParaRPr lang="en-US" sz="2800" b="1" dirty="0"/>
          </a:p>
          <a:p>
            <a:r>
              <a:rPr lang="en-US" sz="2800" b="1" dirty="0">
                <a:solidFill>
                  <a:schemeClr val="bg1"/>
                </a:solidFill>
              </a:rPr>
              <a:t>17/09/2023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Seasonality Analyses</a:t>
            </a:r>
          </a:p>
        </p:txBody>
      </p:sp>
      <p:sp>
        <p:nvSpPr>
          <p:cNvPr id="2" name="TextBox 1">
            <a:extLst>
              <a:ext uri="{FF2B5EF4-FFF2-40B4-BE49-F238E27FC236}">
                <a16:creationId xmlns:a16="http://schemas.microsoft.com/office/drawing/2014/main" id="{BF082057-00F4-0582-B732-DE5F72E3095B}"/>
              </a:ext>
            </a:extLst>
          </p:cNvPr>
          <p:cNvSpPr txBox="1"/>
          <p:nvPr/>
        </p:nvSpPr>
        <p:spPr>
          <a:xfrm>
            <a:off x="-16043" y="1392625"/>
            <a:ext cx="12191999" cy="6278642"/>
          </a:xfrm>
          <a:prstGeom prst="rect">
            <a:avLst/>
          </a:prstGeom>
          <a:noFill/>
        </p:spPr>
        <p:txBody>
          <a:bodyPr wrap="square" rtlCol="0">
            <a:spAutoFit/>
          </a:bodyPr>
          <a:lstStyle/>
          <a:p>
            <a:pPr marL="342900" indent="-342900">
              <a:buFont typeface="Arial" panose="020B0604020202020204" pitchFamily="34" charset="0"/>
              <a:buChar char="•"/>
            </a:pPr>
            <a:r>
              <a:rPr lang="en-US" sz="2700" dirty="0"/>
              <a:t>We saw earlier that there is potentially a lot of seasonality in the underlying structure of the profits per ride. This makes intuitive sense, as profits derive from the underlying demand which is obviously seasonal; people prefer taking cabs late after parties, during rainy months etc.</a:t>
            </a:r>
          </a:p>
          <a:p>
            <a:pPr marL="342900" indent="-342900">
              <a:buFont typeface="Arial" panose="020B0604020202020204" pitchFamily="34" charset="0"/>
              <a:buChar char="•"/>
            </a:pPr>
            <a:endParaRPr lang="en-US" sz="2700" dirty="0"/>
          </a:p>
          <a:p>
            <a:pPr marL="342900" indent="-342900">
              <a:buFont typeface="Arial" panose="020B0604020202020204" pitchFamily="34" charset="0"/>
              <a:buChar char="•"/>
            </a:pPr>
            <a:r>
              <a:rPr lang="en-US" sz="2700" dirty="0"/>
              <a:t>It is clear that both companies have a similar seasonal component and that the Yellow cab’s prospects seem better in the given time window, but it may be useful to explore potential for future growth by exploring the trends in the demand.</a:t>
            </a:r>
          </a:p>
          <a:p>
            <a:pPr marL="342900" indent="-342900">
              <a:buFont typeface="Arial" panose="020B0604020202020204" pitchFamily="34" charset="0"/>
              <a:buChar char="•"/>
            </a:pPr>
            <a:endParaRPr lang="en-US" sz="2700" dirty="0"/>
          </a:p>
          <a:p>
            <a:pPr marL="342900" indent="-342900">
              <a:buFont typeface="Arial" panose="020B0604020202020204" pitchFamily="34" charset="0"/>
              <a:buChar char="•"/>
            </a:pPr>
            <a:r>
              <a:rPr lang="en-US" sz="2700" dirty="0"/>
              <a:t>We perform a time-series seasonal decomposition analysis on an additive model to confirm similarity of seasonal components and to check the trend of the Pink Cab company is not outstripping that of the Yellow Cab company.</a:t>
            </a:r>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39385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219577" y="46037"/>
            <a:ext cx="5065295" cy="1325563"/>
          </a:xfrm>
        </p:spPr>
        <p:txBody>
          <a:bodyPr/>
          <a:lstStyle/>
          <a:p>
            <a:r>
              <a:rPr lang="en-US" b="1" dirty="0">
                <a:solidFill>
                  <a:schemeClr val="accent2"/>
                </a:solidFill>
              </a:rPr>
              <a:t>Seasonal Component</a:t>
            </a:r>
          </a:p>
        </p:txBody>
      </p:sp>
      <p:pic>
        <p:nvPicPr>
          <p:cNvPr id="4098" name="Picture 2">
            <a:extLst>
              <a:ext uri="{FF2B5EF4-FFF2-40B4-BE49-F238E27FC236}">
                <a16:creationId xmlns:a16="http://schemas.microsoft.com/office/drawing/2014/main" id="{DD7D0BFB-B24D-77AD-AB93-B6E4BAAD46A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8337" y="1250722"/>
            <a:ext cx="11171866" cy="24704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B663CC7-E844-7825-9135-77C62DFEA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37" y="4264455"/>
            <a:ext cx="11171866" cy="260822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6">
            <a:extLst>
              <a:ext uri="{FF2B5EF4-FFF2-40B4-BE49-F238E27FC236}">
                <a16:creationId xmlns:a16="http://schemas.microsoft.com/office/drawing/2014/main" id="{4019BD01-A42A-1567-298F-8E1CDA8A8FF5}"/>
              </a:ext>
            </a:extLst>
          </p:cNvPr>
          <p:cNvSpPr txBox="1">
            <a:spLocks/>
          </p:cNvSpPr>
          <p:nvPr/>
        </p:nvSpPr>
        <p:spPr>
          <a:xfrm>
            <a:off x="219577" y="3342081"/>
            <a:ext cx="93736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Trend Component </a:t>
            </a:r>
            <a:r>
              <a:rPr lang="en-US" sz="2800" b="1" dirty="0"/>
              <a:t>Yellow Cab consistently higher</a:t>
            </a:r>
            <a:r>
              <a:rPr lang="en-US" b="1" dirty="0">
                <a:solidFill>
                  <a:schemeClr val="accent2"/>
                </a:solidFill>
              </a:rPr>
              <a:t> </a:t>
            </a:r>
          </a:p>
        </p:txBody>
      </p:sp>
    </p:spTree>
    <p:extLst>
      <p:ext uri="{BB962C8B-B14F-4D97-AF65-F5344CB8AC3E}">
        <p14:creationId xmlns:p14="http://schemas.microsoft.com/office/powerpoint/2010/main" val="22556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69296-157E-3323-B8D7-74F74FE1767F}"/>
              </a:ext>
            </a:extLst>
          </p:cNvPr>
          <p:cNvSpPr/>
          <p:nvPr/>
        </p:nvSpPr>
        <p:spPr>
          <a:xfrm>
            <a:off x="0" y="-2949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E7730C95-9269-3E83-5AE0-80EE6900E774}"/>
              </a:ext>
            </a:extLst>
          </p:cNvPr>
          <p:cNvGraphicFramePr>
            <a:graphicFrameLocks noGrp="1"/>
          </p:cNvGraphicFramePr>
          <p:nvPr>
            <p:extLst>
              <p:ext uri="{D42A27DB-BD31-4B8C-83A1-F6EECF244321}">
                <p14:modId xmlns:p14="http://schemas.microsoft.com/office/powerpoint/2010/main" val="2245152654"/>
              </p:ext>
            </p:extLst>
          </p:nvPr>
        </p:nvGraphicFramePr>
        <p:xfrm>
          <a:off x="6324600" y="1374077"/>
          <a:ext cx="5731992" cy="5483923"/>
        </p:xfrm>
        <a:graphic>
          <a:graphicData uri="http://schemas.openxmlformats.org/drawingml/2006/table">
            <a:tbl>
              <a:tblPr/>
              <a:tblGrid>
                <a:gridCol w="1910664">
                  <a:extLst>
                    <a:ext uri="{9D8B030D-6E8A-4147-A177-3AD203B41FA5}">
                      <a16:colId xmlns:a16="http://schemas.microsoft.com/office/drawing/2014/main" val="529261495"/>
                    </a:ext>
                  </a:extLst>
                </a:gridCol>
                <a:gridCol w="1910664">
                  <a:extLst>
                    <a:ext uri="{9D8B030D-6E8A-4147-A177-3AD203B41FA5}">
                      <a16:colId xmlns:a16="http://schemas.microsoft.com/office/drawing/2014/main" val="836977412"/>
                    </a:ext>
                  </a:extLst>
                </a:gridCol>
                <a:gridCol w="1910664">
                  <a:extLst>
                    <a:ext uri="{9D8B030D-6E8A-4147-A177-3AD203B41FA5}">
                      <a16:colId xmlns:a16="http://schemas.microsoft.com/office/drawing/2014/main" val="3294937966"/>
                    </a:ext>
                  </a:extLst>
                </a:gridCol>
              </a:tblGrid>
              <a:tr h="310713">
                <a:tc>
                  <a:txBody>
                    <a:bodyPr/>
                    <a:lstStyle/>
                    <a:p>
                      <a:pPr algn="r" fontAlgn="ctr"/>
                      <a:r>
                        <a:rPr lang="en-GB" sz="1400" b="1" dirty="0">
                          <a:effectLst/>
                        </a:rPr>
                        <a:t>City</a:t>
                      </a:r>
                    </a:p>
                  </a:txBody>
                  <a:tcPr marL="54392" marR="54392" marT="27196" marB="27196" anchor="ctr">
                    <a:lnL>
                      <a:noFill/>
                    </a:lnL>
                    <a:lnR>
                      <a:noFill/>
                    </a:lnR>
                    <a:lnT>
                      <a:noFill/>
                    </a:lnT>
                    <a:lnB>
                      <a:noFill/>
                    </a:lnB>
                    <a:solidFill>
                      <a:srgbClr val="FFFFFF"/>
                    </a:solidFill>
                  </a:tcPr>
                </a:tc>
                <a:tc>
                  <a:txBody>
                    <a:bodyPr/>
                    <a:lstStyle/>
                    <a:p>
                      <a:pPr algn="r" fontAlgn="ctr"/>
                      <a:r>
                        <a:rPr lang="en-GB" sz="1400" b="1">
                          <a:effectLst/>
                        </a:rPr>
                        <a:t>Mean Income, Pink</a:t>
                      </a:r>
                    </a:p>
                  </a:txBody>
                  <a:tcPr marL="54392" marR="54392" marT="27196" marB="27196" anchor="ctr">
                    <a:lnL>
                      <a:noFill/>
                    </a:lnL>
                    <a:lnR>
                      <a:noFill/>
                    </a:lnR>
                    <a:lnT>
                      <a:noFill/>
                    </a:lnT>
                    <a:lnB>
                      <a:noFill/>
                    </a:lnB>
                    <a:solidFill>
                      <a:srgbClr val="FFFFFF"/>
                    </a:solidFill>
                  </a:tcPr>
                </a:tc>
                <a:tc>
                  <a:txBody>
                    <a:bodyPr/>
                    <a:lstStyle/>
                    <a:p>
                      <a:pPr algn="r" fontAlgn="ctr"/>
                      <a:r>
                        <a:rPr lang="en-GB" sz="1400" b="1">
                          <a:effectLst/>
                        </a:rPr>
                        <a:t>Mean Income, Yellow</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802878664"/>
                  </a:ext>
                </a:extLst>
              </a:tr>
              <a:tr h="255376">
                <a:tc>
                  <a:txBody>
                    <a:bodyPr/>
                    <a:lstStyle/>
                    <a:p>
                      <a:pPr algn="r" fontAlgn="ctr"/>
                      <a:r>
                        <a:rPr lang="en-GB" sz="1400">
                          <a:effectLst/>
                        </a:rPr>
                        <a:t>ATLANTA GA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14902.657981</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15033.438706</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974849845"/>
                  </a:ext>
                </a:extLst>
              </a:tr>
              <a:tr h="255376">
                <a:tc>
                  <a:txBody>
                    <a:bodyPr/>
                    <a:lstStyle/>
                    <a:p>
                      <a:pPr algn="r" fontAlgn="ctr"/>
                      <a:r>
                        <a:rPr lang="en-GB" sz="1400">
                          <a:effectLst/>
                        </a:rPr>
                        <a:t>AUSTIN TX</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14593.396631</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14863.617773</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612254043"/>
                  </a:ext>
                </a:extLst>
              </a:tr>
              <a:tr h="255376">
                <a:tc>
                  <a:txBody>
                    <a:bodyPr/>
                    <a:lstStyle/>
                    <a:p>
                      <a:pPr algn="r" fontAlgn="ctr"/>
                      <a:r>
                        <a:rPr lang="en-GB" sz="1400">
                          <a:effectLst/>
                        </a:rPr>
                        <a:t>BOSTON MA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15074.554109</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15383.779213</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265438413"/>
                  </a:ext>
                </a:extLst>
              </a:tr>
              <a:tr h="255376">
                <a:tc>
                  <a:txBody>
                    <a:bodyPr/>
                    <a:lstStyle/>
                    <a:p>
                      <a:pPr algn="r" fontAlgn="ctr"/>
                      <a:r>
                        <a:rPr lang="en-GB" sz="1400">
                          <a:effectLst/>
                        </a:rPr>
                        <a:t>CHICAGO IL</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15109.388393</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15062.991561</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986116688"/>
                  </a:ext>
                </a:extLst>
              </a:tr>
              <a:tr h="255376">
                <a:tc>
                  <a:txBody>
                    <a:bodyPr/>
                    <a:lstStyle/>
                    <a:p>
                      <a:pPr algn="r" fontAlgn="ctr"/>
                      <a:r>
                        <a:rPr lang="en-GB" sz="1400">
                          <a:effectLst/>
                        </a:rPr>
                        <a:t>DALLAS TX</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14831.777896</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14906.678261</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4191348471"/>
                  </a:ext>
                </a:extLst>
              </a:tr>
              <a:tr h="255376">
                <a:tc>
                  <a:txBody>
                    <a:bodyPr/>
                    <a:lstStyle/>
                    <a:p>
                      <a:pPr algn="r" fontAlgn="ctr"/>
                      <a:r>
                        <a:rPr lang="en-GB" sz="1400" dirty="0">
                          <a:effectLst/>
                        </a:rPr>
                        <a:t>DENVER CO</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14946.052653</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15027.279053</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429519738"/>
                  </a:ext>
                </a:extLst>
              </a:tr>
              <a:tr h="255376">
                <a:tc>
                  <a:txBody>
                    <a:bodyPr/>
                    <a:lstStyle/>
                    <a:p>
                      <a:pPr algn="r" fontAlgn="ctr"/>
                      <a:r>
                        <a:rPr lang="en-GB" sz="1400" dirty="0">
                          <a:effectLst/>
                        </a:rPr>
                        <a:t>LOS ANGELES CA</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15037.574872</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15102.801057</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815776951"/>
                  </a:ext>
                </a:extLst>
              </a:tr>
              <a:tr h="255376">
                <a:tc>
                  <a:txBody>
                    <a:bodyPr/>
                    <a:lstStyle/>
                    <a:p>
                      <a:pPr algn="r" fontAlgn="ctr"/>
                      <a:r>
                        <a:rPr lang="en-GB" sz="1400">
                          <a:effectLst/>
                        </a:rPr>
                        <a:t>MIAMI FL</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15049.001797</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14842.310689</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34144490"/>
                  </a:ext>
                </a:extLst>
              </a:tr>
              <a:tr h="255376">
                <a:tc>
                  <a:txBody>
                    <a:bodyPr/>
                    <a:lstStyle/>
                    <a:p>
                      <a:pPr algn="r" fontAlgn="ctr"/>
                      <a:r>
                        <a:rPr lang="en-GB" sz="1400">
                          <a:effectLst/>
                        </a:rPr>
                        <a:t>NASHVILLE TN</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14463.192472</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14906.545899</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955441890"/>
                  </a:ext>
                </a:extLst>
              </a:tr>
              <a:tr h="255376">
                <a:tc>
                  <a:txBody>
                    <a:bodyPr/>
                    <a:lstStyle/>
                    <a:p>
                      <a:pPr algn="r" fontAlgn="ctr"/>
                      <a:r>
                        <a:rPr lang="en-GB" sz="1400">
                          <a:effectLst/>
                        </a:rPr>
                        <a:t>NEW YORK NY</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15195.245525</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15120.299778</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856569453"/>
                  </a:ext>
                </a:extLst>
              </a:tr>
              <a:tr h="310713">
                <a:tc>
                  <a:txBody>
                    <a:bodyPr/>
                    <a:lstStyle/>
                    <a:p>
                      <a:pPr algn="r" fontAlgn="ctr"/>
                      <a:r>
                        <a:rPr lang="en-GB" sz="1400">
                          <a:effectLst/>
                        </a:rPr>
                        <a:t>ORANGE COUNTY</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15187.355610</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15191.537343</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659148966"/>
                  </a:ext>
                </a:extLst>
              </a:tr>
              <a:tr h="255376">
                <a:tc>
                  <a:txBody>
                    <a:bodyPr/>
                    <a:lstStyle/>
                    <a:p>
                      <a:pPr algn="r" fontAlgn="ctr"/>
                      <a:r>
                        <a:rPr lang="en-GB" sz="1400">
                          <a:effectLst/>
                        </a:rPr>
                        <a:t>PHOENIX AZ</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14966.599167</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15075.148148</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767541525"/>
                  </a:ext>
                </a:extLst>
              </a:tr>
              <a:tr h="255376">
                <a:tc>
                  <a:txBody>
                    <a:bodyPr/>
                    <a:lstStyle/>
                    <a:p>
                      <a:pPr algn="r" fontAlgn="ctr"/>
                      <a:r>
                        <a:rPr lang="en-GB" sz="1400">
                          <a:effectLst/>
                        </a:rPr>
                        <a:t>PITTSBURGH PA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14511.603803</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14316.633431</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4283452293"/>
                  </a:ext>
                </a:extLst>
              </a:tr>
              <a:tr h="255376">
                <a:tc>
                  <a:txBody>
                    <a:bodyPr/>
                    <a:lstStyle/>
                    <a:p>
                      <a:pPr algn="r" fontAlgn="ctr"/>
                      <a:r>
                        <a:rPr lang="en-GB" sz="1400">
                          <a:effectLst/>
                        </a:rPr>
                        <a:t>SACRAMENTO CA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15364.508228</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15193.667166</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779600192"/>
                  </a:ext>
                </a:extLst>
              </a:tr>
              <a:tr h="255376">
                <a:tc>
                  <a:txBody>
                    <a:bodyPr/>
                    <a:lstStyle/>
                    <a:p>
                      <a:pPr algn="r" fontAlgn="ctr"/>
                      <a:r>
                        <a:rPr lang="en-GB" sz="1400">
                          <a:effectLst/>
                        </a:rPr>
                        <a:t>SAN DIEGO CA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15042.495008</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15056.662762</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417006182"/>
                  </a:ext>
                </a:extLst>
              </a:tr>
              <a:tr h="255376">
                <a:tc>
                  <a:txBody>
                    <a:bodyPr/>
                    <a:lstStyle/>
                    <a:p>
                      <a:pPr algn="r" fontAlgn="ctr"/>
                      <a:r>
                        <a:rPr lang="en-GB" sz="1400">
                          <a:effectLst/>
                        </a:rPr>
                        <a:t>SEATTLE WA</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14788.842925</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14940.778184</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3440278632"/>
                  </a:ext>
                </a:extLst>
              </a:tr>
              <a:tr h="255376">
                <a:tc>
                  <a:txBody>
                    <a:bodyPr/>
                    <a:lstStyle/>
                    <a:p>
                      <a:pPr algn="r" fontAlgn="ctr"/>
                      <a:r>
                        <a:rPr lang="en-GB" sz="1400">
                          <a:effectLst/>
                        </a:rPr>
                        <a:t>SILICON VALLEY</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15281.650572</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15207.380564</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4921149"/>
                  </a:ext>
                </a:extLst>
              </a:tr>
              <a:tr h="255376">
                <a:tc>
                  <a:txBody>
                    <a:bodyPr/>
                    <a:lstStyle/>
                    <a:p>
                      <a:pPr algn="r" fontAlgn="ctr"/>
                      <a:r>
                        <a:rPr lang="en-GB" sz="1400">
                          <a:effectLst/>
                        </a:rPr>
                        <a:t>TUCSON AZ</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14733.638693</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15239.501877</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534025926"/>
                  </a:ext>
                </a:extLst>
              </a:tr>
              <a:tr h="310713">
                <a:tc>
                  <a:txBody>
                    <a:bodyPr/>
                    <a:lstStyle/>
                    <a:p>
                      <a:pPr algn="r" fontAlgn="ctr"/>
                      <a:r>
                        <a:rPr lang="en-GB" sz="1400" dirty="0">
                          <a:effectLst/>
                        </a:rPr>
                        <a:t>WASHINGTON DC</a:t>
                      </a:r>
                    </a:p>
                  </a:txBody>
                  <a:tcPr marL="54392" marR="54392" marT="27196" marB="27196" anchor="ctr">
                    <a:lnL>
                      <a:noFill/>
                    </a:lnL>
                    <a:lnR>
                      <a:noFill/>
                    </a:lnR>
                    <a:lnT>
                      <a:noFill/>
                    </a:lnT>
                    <a:lnB>
                      <a:noFill/>
                    </a:lnB>
                    <a:solidFill>
                      <a:srgbClr val="FFFFFF"/>
                    </a:solidFill>
                  </a:tcPr>
                </a:tc>
                <a:tc>
                  <a:txBody>
                    <a:bodyPr/>
                    <a:lstStyle/>
                    <a:p>
                      <a:pPr algn="r" fontAlgn="ctr"/>
                      <a:r>
                        <a:rPr lang="en-GB" sz="1400">
                          <a:effectLst/>
                        </a:rPr>
                        <a:t>14754.610014</a:t>
                      </a:r>
                    </a:p>
                  </a:txBody>
                  <a:tcPr marL="54392" marR="54392" marT="27196" marB="27196" anchor="ctr">
                    <a:lnL>
                      <a:noFill/>
                    </a:lnL>
                    <a:lnR>
                      <a:noFill/>
                    </a:lnR>
                    <a:lnT>
                      <a:noFill/>
                    </a:lnT>
                    <a:lnB>
                      <a:noFill/>
                    </a:lnB>
                    <a:solidFill>
                      <a:srgbClr val="FFFFFF"/>
                    </a:solidFill>
                  </a:tcPr>
                </a:tc>
                <a:tc>
                  <a:txBody>
                    <a:bodyPr/>
                    <a:lstStyle/>
                    <a:p>
                      <a:pPr algn="r" fontAlgn="ctr"/>
                      <a:r>
                        <a:rPr lang="en-GB" sz="1400" dirty="0">
                          <a:effectLst/>
                        </a:rPr>
                        <a:t>14432.625948</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391754341"/>
                  </a:ext>
                </a:extLst>
              </a:tr>
            </a:tbl>
          </a:graphicData>
        </a:graphic>
      </p:graphicFrame>
      <p:sp>
        <p:nvSpPr>
          <p:cNvPr id="6" name="Title 16">
            <a:extLst>
              <a:ext uri="{FF2B5EF4-FFF2-40B4-BE49-F238E27FC236}">
                <a16:creationId xmlns:a16="http://schemas.microsoft.com/office/drawing/2014/main" id="{CC56C915-134B-B00D-8E6E-73A81CA92436}"/>
              </a:ext>
            </a:extLst>
          </p:cNvPr>
          <p:cNvSpPr>
            <a:spLocks noGrp="1"/>
          </p:cNvSpPr>
          <p:nvPr>
            <p:ph type="title"/>
          </p:nvPr>
        </p:nvSpPr>
        <p:spPr>
          <a:xfrm>
            <a:off x="838200" y="59927"/>
            <a:ext cx="10515600" cy="1325563"/>
          </a:xfrm>
        </p:spPr>
        <p:txBody>
          <a:bodyPr/>
          <a:lstStyle/>
          <a:p>
            <a:r>
              <a:rPr lang="en-US" b="1" dirty="0">
                <a:solidFill>
                  <a:schemeClr val="accent2"/>
                </a:solidFill>
              </a:rPr>
              <a:t>Customer Income Analysis</a:t>
            </a:r>
          </a:p>
        </p:txBody>
      </p:sp>
      <p:sp>
        <p:nvSpPr>
          <p:cNvPr id="7" name="TextBox 6">
            <a:extLst>
              <a:ext uri="{FF2B5EF4-FFF2-40B4-BE49-F238E27FC236}">
                <a16:creationId xmlns:a16="http://schemas.microsoft.com/office/drawing/2014/main" id="{CD09514A-1451-F877-BFF4-AD7B608F9D57}"/>
              </a:ext>
            </a:extLst>
          </p:cNvPr>
          <p:cNvSpPr txBox="1"/>
          <p:nvPr/>
        </p:nvSpPr>
        <p:spPr>
          <a:xfrm>
            <a:off x="533401" y="1334968"/>
            <a:ext cx="6095999" cy="6463308"/>
          </a:xfrm>
          <a:prstGeom prst="rect">
            <a:avLst/>
          </a:prstGeom>
          <a:noFill/>
        </p:spPr>
        <p:txBody>
          <a:bodyPr wrap="square" rtlCol="0">
            <a:spAutoFit/>
          </a:bodyPr>
          <a:lstStyle/>
          <a:p>
            <a:pPr marL="342900" indent="-342900">
              <a:buFont typeface="Arial" panose="020B0604020202020204" pitchFamily="34" charset="0"/>
              <a:buChar char="•"/>
            </a:pPr>
            <a:r>
              <a:rPr lang="en-US" sz="2400" dirty="0"/>
              <a:t>Profits and customer usage are useful metrics in investment consultancy, another useful such metric is average customer income.</a:t>
            </a:r>
          </a:p>
          <a:p>
            <a:endParaRPr lang="en-US" sz="2400" dirty="0"/>
          </a:p>
          <a:p>
            <a:pPr marL="342900" indent="-342900">
              <a:buFont typeface="Arial" panose="020B0604020202020204" pitchFamily="34" charset="0"/>
              <a:buChar char="•"/>
            </a:pPr>
            <a:r>
              <a:rPr lang="en-US" sz="2400" dirty="0"/>
              <a:t>Just because the Yellow Cab company’s usage is trending much better than Pink Cab, significantly higher income for customers of Pink Cab could compensate.</a:t>
            </a:r>
          </a:p>
          <a:p>
            <a:endParaRPr lang="en-US" sz="2400" dirty="0"/>
          </a:p>
          <a:p>
            <a:pPr marL="342900" indent="-342900">
              <a:buFont typeface="Arial" panose="020B0604020202020204" pitchFamily="34" charset="0"/>
              <a:buChar char="•"/>
            </a:pPr>
            <a:r>
              <a:rPr lang="en-US" sz="2400" dirty="0"/>
              <a:t>From what we see adjacent, there does not seem to be significant difference.</a:t>
            </a:r>
          </a:p>
          <a:p>
            <a:endParaRPr lang="en-US" sz="2400" dirty="0"/>
          </a:p>
          <a:p>
            <a:pPr marL="342900" indent="-342900">
              <a:buFont typeface="Arial" panose="020B0604020202020204" pitchFamily="34" charset="0"/>
              <a:buChar char="•"/>
            </a:pPr>
            <a:r>
              <a:rPr lang="en-US" sz="2400" dirty="0"/>
              <a:t>We aim to apply Welch’s t-test to confirm this claim.</a:t>
            </a:r>
          </a:p>
          <a:p>
            <a:endParaRPr lang="en-US" dirty="0"/>
          </a:p>
          <a:p>
            <a:endParaRPr lang="en-US" dirty="0"/>
          </a:p>
          <a:p>
            <a:endParaRPr lang="en-US" dirty="0"/>
          </a:p>
        </p:txBody>
      </p:sp>
    </p:spTree>
    <p:extLst>
      <p:ext uri="{BB962C8B-B14F-4D97-AF65-F5344CB8AC3E}">
        <p14:creationId xmlns:p14="http://schemas.microsoft.com/office/powerpoint/2010/main" val="349214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69296-157E-3323-B8D7-74F74FE1767F}"/>
              </a:ext>
            </a:extLst>
          </p:cNvPr>
          <p:cNvSpPr/>
          <p:nvPr/>
        </p:nvSpPr>
        <p:spPr>
          <a:xfrm>
            <a:off x="0" y="-2949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CC56C915-134B-B00D-8E6E-73A81CA92436}"/>
              </a:ext>
            </a:extLst>
          </p:cNvPr>
          <p:cNvSpPr>
            <a:spLocks noGrp="1"/>
          </p:cNvSpPr>
          <p:nvPr>
            <p:ph type="title"/>
          </p:nvPr>
        </p:nvSpPr>
        <p:spPr>
          <a:xfrm>
            <a:off x="838200" y="59927"/>
            <a:ext cx="10515600" cy="1325563"/>
          </a:xfrm>
        </p:spPr>
        <p:txBody>
          <a:bodyPr/>
          <a:lstStyle/>
          <a:p>
            <a:r>
              <a:rPr lang="en-US" b="1" dirty="0">
                <a:solidFill>
                  <a:schemeClr val="accent2"/>
                </a:solidFill>
              </a:rPr>
              <a:t>Welch T-Tests</a:t>
            </a:r>
          </a:p>
        </p:txBody>
      </p:sp>
      <p:sp>
        <p:nvSpPr>
          <p:cNvPr id="7" name="TextBox 6">
            <a:extLst>
              <a:ext uri="{FF2B5EF4-FFF2-40B4-BE49-F238E27FC236}">
                <a16:creationId xmlns:a16="http://schemas.microsoft.com/office/drawing/2014/main" id="{CD09514A-1451-F877-BFF4-AD7B608F9D57}"/>
              </a:ext>
            </a:extLst>
          </p:cNvPr>
          <p:cNvSpPr txBox="1"/>
          <p:nvPr/>
        </p:nvSpPr>
        <p:spPr>
          <a:xfrm>
            <a:off x="304800" y="1424392"/>
            <a:ext cx="6095999" cy="3139321"/>
          </a:xfrm>
          <a:prstGeom prst="rect">
            <a:avLst/>
          </a:prstGeom>
          <a:noFill/>
        </p:spPr>
        <p:txBody>
          <a:bodyPr wrap="square" rtlCol="0">
            <a:spAutoFit/>
          </a:bodyPr>
          <a:lstStyle/>
          <a:p>
            <a:pPr marL="342900" indent="-342900">
              <a:buFont typeface="Arial" panose="020B0604020202020204" pitchFamily="34" charset="0"/>
              <a:buChar char="•"/>
            </a:pPr>
            <a:r>
              <a:rPr lang="en-US" sz="2400" dirty="0"/>
              <a:t>Though we don’t assume equal variances, we have assumed normality, which is well-founded according to the normal quantile plot below.</a:t>
            </a:r>
          </a:p>
          <a:p>
            <a:pPr marL="342900" indent="-342900">
              <a:buFont typeface="Arial" panose="020B0604020202020204" pitchFamily="34" charset="0"/>
              <a:buChar char="•"/>
            </a:pPr>
            <a:r>
              <a:rPr lang="en-US" sz="2400" dirty="0"/>
              <a:t>We also assume independence between the two distributions.</a:t>
            </a:r>
          </a:p>
          <a:p>
            <a:pPr marL="342900" indent="-342900">
              <a:buFont typeface="Arial" panose="020B0604020202020204" pitchFamily="34" charset="0"/>
              <a:buChar char="•"/>
            </a:pPr>
            <a:endParaRPr lang="en-US" dirty="0"/>
          </a:p>
          <a:p>
            <a:endParaRPr lang="en-US" dirty="0"/>
          </a:p>
          <a:p>
            <a:endParaRPr lang="en-US" dirty="0"/>
          </a:p>
        </p:txBody>
      </p:sp>
      <p:pic>
        <p:nvPicPr>
          <p:cNvPr id="7170" name="Picture 2">
            <a:extLst>
              <a:ext uri="{FF2B5EF4-FFF2-40B4-BE49-F238E27FC236}">
                <a16:creationId xmlns:a16="http://schemas.microsoft.com/office/drawing/2014/main" id="{704B9B21-53F3-B9D4-6CC8-2BFEF626B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132" y="3658752"/>
            <a:ext cx="3823333" cy="3139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68B6EB-39E4-2B53-CB2C-C0714180FFB3}"/>
              </a:ext>
            </a:extLst>
          </p:cNvPr>
          <p:cNvSpPr txBox="1"/>
          <p:nvPr/>
        </p:nvSpPr>
        <p:spPr>
          <a:xfrm>
            <a:off x="7147558" y="2470832"/>
            <a:ext cx="4097656" cy="4185761"/>
          </a:xfrm>
          <a:prstGeom prst="rect">
            <a:avLst/>
          </a:prstGeom>
          <a:solidFill>
            <a:schemeClr val="bg1"/>
          </a:solidFill>
        </p:spPr>
        <p:txBody>
          <a:bodyPr wrap="square">
            <a:spAutoFit/>
          </a:bodyPr>
          <a:lstStyle/>
          <a:p>
            <a:r>
              <a:rPr lang="en-GB" sz="1400" dirty="0"/>
              <a:t>ATLANTA GA : Not</a:t>
            </a:r>
          </a:p>
          <a:p>
            <a:r>
              <a:rPr lang="en-GB" sz="1400" dirty="0"/>
              <a:t>AUSTIN TX : Not</a:t>
            </a:r>
          </a:p>
          <a:p>
            <a:r>
              <a:rPr lang="en-GB" sz="1400" dirty="0"/>
              <a:t>BOSTON MA : Statistically Significantly Different</a:t>
            </a:r>
          </a:p>
          <a:p>
            <a:r>
              <a:rPr lang="en-GB" sz="1400" dirty="0"/>
              <a:t>CHICAGO IL : Not</a:t>
            </a:r>
          </a:p>
          <a:p>
            <a:r>
              <a:rPr lang="en-GB" sz="1400" dirty="0"/>
              <a:t>DALLAS TX : Not</a:t>
            </a:r>
          </a:p>
          <a:p>
            <a:r>
              <a:rPr lang="en-GB" sz="1400" dirty="0"/>
              <a:t>DENVER CO : Not</a:t>
            </a:r>
          </a:p>
          <a:p>
            <a:r>
              <a:rPr lang="en-GB" sz="1400" dirty="0"/>
              <a:t>LOS ANGELES CA : Not</a:t>
            </a:r>
          </a:p>
          <a:p>
            <a:r>
              <a:rPr lang="en-GB" sz="1400" dirty="0"/>
              <a:t>MIAMI FL : Not</a:t>
            </a:r>
          </a:p>
          <a:p>
            <a:r>
              <a:rPr lang="en-GB" sz="1400" dirty="0"/>
              <a:t>NASHVILLE TN : Not</a:t>
            </a:r>
          </a:p>
          <a:p>
            <a:r>
              <a:rPr lang="en-GB" sz="1400" dirty="0"/>
              <a:t>NEW YORK NY : Not</a:t>
            </a:r>
          </a:p>
          <a:p>
            <a:r>
              <a:rPr lang="en-GB" sz="1400" dirty="0"/>
              <a:t>ORANGE COUNTY : Not</a:t>
            </a:r>
          </a:p>
          <a:p>
            <a:r>
              <a:rPr lang="en-GB" sz="1400" dirty="0"/>
              <a:t>PHOENIX AZ : Not</a:t>
            </a:r>
          </a:p>
          <a:p>
            <a:r>
              <a:rPr lang="en-GB" sz="1400" dirty="0"/>
              <a:t>PITTSBURGH PA : Not</a:t>
            </a:r>
          </a:p>
          <a:p>
            <a:r>
              <a:rPr lang="en-GB" sz="1400" dirty="0"/>
              <a:t>SACRAMENTO CA : Not</a:t>
            </a:r>
          </a:p>
          <a:p>
            <a:r>
              <a:rPr lang="en-GB" sz="1400" dirty="0"/>
              <a:t>SAN DIEGO CA : Not</a:t>
            </a:r>
          </a:p>
          <a:p>
            <a:r>
              <a:rPr lang="en-GB" sz="1400" dirty="0"/>
              <a:t>SEATTLE WA : Not</a:t>
            </a:r>
          </a:p>
          <a:p>
            <a:r>
              <a:rPr lang="en-GB" sz="1400" dirty="0"/>
              <a:t>SILICON VALLEY : Not</a:t>
            </a:r>
          </a:p>
          <a:p>
            <a:r>
              <a:rPr lang="en-GB" sz="1400" dirty="0"/>
              <a:t>TUCSON AZ : Not</a:t>
            </a:r>
          </a:p>
          <a:p>
            <a:r>
              <a:rPr lang="en-GB" sz="1400" dirty="0"/>
              <a:t>WASHINGTON DC : Statistically Significantly Different</a:t>
            </a:r>
          </a:p>
        </p:txBody>
      </p:sp>
      <p:sp>
        <p:nvSpPr>
          <p:cNvPr id="9" name="TextBox 8">
            <a:extLst>
              <a:ext uri="{FF2B5EF4-FFF2-40B4-BE49-F238E27FC236}">
                <a16:creationId xmlns:a16="http://schemas.microsoft.com/office/drawing/2014/main" id="{0F0058A3-9282-6176-F3E8-DFB992CE466A}"/>
              </a:ext>
            </a:extLst>
          </p:cNvPr>
          <p:cNvSpPr txBox="1"/>
          <p:nvPr/>
        </p:nvSpPr>
        <p:spPr>
          <a:xfrm>
            <a:off x="6677977" y="2009167"/>
            <a:ext cx="5329238" cy="461665"/>
          </a:xfrm>
          <a:prstGeom prst="rect">
            <a:avLst/>
          </a:prstGeom>
          <a:noFill/>
        </p:spPr>
        <p:txBody>
          <a:bodyPr wrap="square">
            <a:spAutoFit/>
          </a:bodyPr>
          <a:lstStyle/>
          <a:p>
            <a:r>
              <a:rPr lang="en-US" sz="2400" u="sng" dirty="0"/>
              <a:t>95% significance two-tailed Welch t-tests</a:t>
            </a:r>
          </a:p>
        </p:txBody>
      </p:sp>
    </p:spTree>
    <p:extLst>
      <p:ext uri="{BB962C8B-B14F-4D97-AF65-F5344CB8AC3E}">
        <p14:creationId xmlns:p14="http://schemas.microsoft.com/office/powerpoint/2010/main" val="401563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69296-157E-3323-B8D7-74F74FE1767F}"/>
              </a:ext>
            </a:extLst>
          </p:cNvPr>
          <p:cNvSpPr/>
          <p:nvPr/>
        </p:nvSpPr>
        <p:spPr>
          <a:xfrm>
            <a:off x="0" y="-2949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CC56C915-134B-B00D-8E6E-73A81CA92436}"/>
              </a:ext>
            </a:extLst>
          </p:cNvPr>
          <p:cNvSpPr>
            <a:spLocks noGrp="1"/>
          </p:cNvSpPr>
          <p:nvPr>
            <p:ph type="title"/>
          </p:nvPr>
        </p:nvSpPr>
        <p:spPr>
          <a:xfrm>
            <a:off x="838200" y="59927"/>
            <a:ext cx="10515600" cy="1325563"/>
          </a:xfrm>
        </p:spPr>
        <p:txBody>
          <a:bodyPr/>
          <a:lstStyle/>
          <a:p>
            <a:r>
              <a:rPr lang="en-US" b="1" dirty="0">
                <a:solidFill>
                  <a:schemeClr val="accent2"/>
                </a:solidFill>
              </a:rPr>
              <a:t>Income per Customer Conclusions</a:t>
            </a:r>
          </a:p>
        </p:txBody>
      </p:sp>
      <p:sp>
        <p:nvSpPr>
          <p:cNvPr id="7" name="TextBox 6">
            <a:extLst>
              <a:ext uri="{FF2B5EF4-FFF2-40B4-BE49-F238E27FC236}">
                <a16:creationId xmlns:a16="http://schemas.microsoft.com/office/drawing/2014/main" id="{CD09514A-1451-F877-BFF4-AD7B608F9D57}"/>
              </a:ext>
            </a:extLst>
          </p:cNvPr>
          <p:cNvSpPr txBox="1"/>
          <p:nvPr/>
        </p:nvSpPr>
        <p:spPr>
          <a:xfrm>
            <a:off x="533400" y="1443084"/>
            <a:ext cx="11384280" cy="6093976"/>
          </a:xfrm>
          <a:prstGeom prst="rect">
            <a:avLst/>
          </a:prstGeom>
          <a:noFill/>
        </p:spPr>
        <p:txBody>
          <a:bodyPr wrap="square" rtlCol="0">
            <a:spAutoFit/>
          </a:bodyPr>
          <a:lstStyle/>
          <a:p>
            <a:pPr marL="342900" indent="-342900">
              <a:buFont typeface="Arial" panose="020B0604020202020204" pitchFamily="34" charset="0"/>
              <a:buChar char="•"/>
            </a:pPr>
            <a:r>
              <a:rPr lang="en-US" sz="2800" dirty="0"/>
              <a:t>From results prior, we saw the average Pink Cab company customer is richer than that of the Yellow Cab company in Washington DC.</a:t>
            </a:r>
          </a:p>
          <a:p>
            <a:endParaRPr lang="en-US" sz="2800" dirty="0"/>
          </a:p>
          <a:p>
            <a:pPr marL="342900" indent="-342900">
              <a:buFont typeface="Arial" panose="020B0604020202020204" pitchFamily="34" charset="0"/>
              <a:buChar char="•"/>
            </a:pPr>
            <a:r>
              <a:rPr lang="en-US" sz="2800" dirty="0"/>
              <a:t>We have the opposite observation in Boston MA.</a:t>
            </a:r>
          </a:p>
          <a:p>
            <a:endParaRPr lang="en-US" sz="2800" dirty="0"/>
          </a:p>
          <a:p>
            <a:pPr marL="342900" indent="-342900">
              <a:buFont typeface="Arial" panose="020B0604020202020204" pitchFamily="34" charset="0"/>
              <a:buChar char="•"/>
            </a:pPr>
            <a:r>
              <a:rPr lang="en-US" sz="2800" dirty="0"/>
              <a:t>These opposing conclusions somewhat muddy the waters.</a:t>
            </a:r>
          </a:p>
          <a:p>
            <a:endParaRPr lang="en-US" sz="2800" dirty="0"/>
          </a:p>
          <a:p>
            <a:pPr marL="342900" indent="-342900">
              <a:buFont typeface="Arial" panose="020B0604020202020204" pitchFamily="34" charset="0"/>
              <a:buChar char="•"/>
            </a:pPr>
            <a:r>
              <a:rPr lang="en-US" sz="2800" dirty="0"/>
              <a:t>However, incomes in the other location are not significantly different.</a:t>
            </a:r>
          </a:p>
          <a:p>
            <a:endParaRPr lang="en-US" sz="2800" dirty="0"/>
          </a:p>
          <a:p>
            <a:pPr marL="342900" indent="-342900">
              <a:buFont typeface="Arial" panose="020B0604020202020204" pitchFamily="34" charset="0"/>
              <a:buChar char="•"/>
            </a:pPr>
            <a:r>
              <a:rPr lang="en-US" sz="2800" dirty="0"/>
              <a:t>It is safe to conclude one small opposing conclusion does not carry enough weight in this analysis, which is heavily in </a:t>
            </a:r>
            <a:r>
              <a:rPr lang="en-US" sz="2800" dirty="0" err="1"/>
              <a:t>favour</a:t>
            </a:r>
            <a:r>
              <a:rPr lang="en-US" sz="2800" dirty="0"/>
              <a:t> of the Yellow Cab company.</a:t>
            </a:r>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90543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69296-157E-3323-B8D7-74F74FE1767F}"/>
              </a:ext>
            </a:extLst>
          </p:cNvPr>
          <p:cNvSpPr/>
          <p:nvPr/>
        </p:nvSpPr>
        <p:spPr>
          <a:xfrm>
            <a:off x="0" y="-2949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CC56C915-134B-B00D-8E6E-73A81CA92436}"/>
              </a:ext>
            </a:extLst>
          </p:cNvPr>
          <p:cNvSpPr>
            <a:spLocks noGrp="1"/>
          </p:cNvSpPr>
          <p:nvPr>
            <p:ph type="title"/>
          </p:nvPr>
        </p:nvSpPr>
        <p:spPr>
          <a:xfrm>
            <a:off x="838200" y="59927"/>
            <a:ext cx="10515600" cy="1325563"/>
          </a:xfrm>
        </p:spPr>
        <p:txBody>
          <a:bodyPr/>
          <a:lstStyle/>
          <a:p>
            <a:r>
              <a:rPr lang="en-US" b="1" dirty="0">
                <a:solidFill>
                  <a:schemeClr val="accent2"/>
                </a:solidFill>
              </a:rPr>
              <a:t>Age Demographic Analysis</a:t>
            </a:r>
          </a:p>
        </p:txBody>
      </p:sp>
      <p:sp>
        <p:nvSpPr>
          <p:cNvPr id="7" name="TextBox 6">
            <a:extLst>
              <a:ext uri="{FF2B5EF4-FFF2-40B4-BE49-F238E27FC236}">
                <a16:creationId xmlns:a16="http://schemas.microsoft.com/office/drawing/2014/main" id="{CD09514A-1451-F877-BFF4-AD7B608F9D57}"/>
              </a:ext>
            </a:extLst>
          </p:cNvPr>
          <p:cNvSpPr txBox="1"/>
          <p:nvPr/>
        </p:nvSpPr>
        <p:spPr>
          <a:xfrm>
            <a:off x="533400" y="1443084"/>
            <a:ext cx="11384280"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09543374-734B-3DA5-9907-8477FFF1A067}"/>
              </a:ext>
            </a:extLst>
          </p:cNvPr>
          <p:cNvSpPr txBox="1"/>
          <p:nvPr/>
        </p:nvSpPr>
        <p:spPr>
          <a:xfrm>
            <a:off x="533400" y="1443084"/>
            <a:ext cx="6080760"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distributions of ages between the two companies are of interest to the investor for various reasons:</a:t>
            </a:r>
          </a:p>
          <a:p>
            <a:pPr marL="800100" lvl="1" indent="-342900">
              <a:buFont typeface="Arial" panose="020B0604020202020204" pitchFamily="34" charset="0"/>
              <a:buChar char="•"/>
            </a:pPr>
            <a:r>
              <a:rPr lang="en-US" sz="2400" dirty="0"/>
              <a:t>Older customers are generally wealthier.</a:t>
            </a:r>
          </a:p>
          <a:p>
            <a:pPr marL="800100" lvl="1" indent="-342900">
              <a:buFont typeface="Arial" panose="020B0604020202020204" pitchFamily="34" charset="0"/>
              <a:buChar char="•"/>
            </a:pPr>
            <a:r>
              <a:rPr lang="en-US" sz="2400" dirty="0"/>
              <a:t>That being said, younger customers are potentially more long-term customers.</a:t>
            </a:r>
          </a:p>
          <a:p>
            <a:pPr marL="800100" lvl="1" indent="-342900">
              <a:buFont typeface="Arial" panose="020B0604020202020204" pitchFamily="34" charset="0"/>
              <a:buChar char="•"/>
            </a:pPr>
            <a:r>
              <a:rPr lang="en-US" sz="2400" dirty="0"/>
              <a:t>Companies appealing to a wider variety of age groups have greater potential for growth.</a:t>
            </a:r>
          </a:p>
          <a:p>
            <a:pPr marL="342900" indent="-342900">
              <a:buFont typeface="Arial" panose="020B0604020202020204" pitchFamily="34" charset="0"/>
              <a:buChar char="•"/>
            </a:pPr>
            <a:r>
              <a:rPr lang="en-US" sz="2400" dirty="0"/>
              <a:t>Saving us from much more complex analysis, the qualitative kernel density plot of the age demographics between the companies suggests they are very similar.</a:t>
            </a:r>
          </a:p>
          <a:p>
            <a:endParaRPr lang="en-US" dirty="0"/>
          </a:p>
          <a:p>
            <a:endParaRPr lang="en-US" dirty="0"/>
          </a:p>
        </p:txBody>
      </p:sp>
      <p:pic>
        <p:nvPicPr>
          <p:cNvPr id="8194" name="Picture 2">
            <a:extLst>
              <a:ext uri="{FF2B5EF4-FFF2-40B4-BE49-F238E27FC236}">
                <a16:creationId xmlns:a16="http://schemas.microsoft.com/office/drawing/2014/main" id="{1D4D6E9D-0E72-52C6-9D33-CC423CF2C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160" y="2134767"/>
            <a:ext cx="5494302" cy="40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3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69296-157E-3323-B8D7-74F74FE1767F}"/>
              </a:ext>
            </a:extLst>
          </p:cNvPr>
          <p:cNvSpPr/>
          <p:nvPr/>
        </p:nvSpPr>
        <p:spPr>
          <a:xfrm>
            <a:off x="0" y="-2949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CC56C915-134B-B00D-8E6E-73A81CA92436}"/>
              </a:ext>
            </a:extLst>
          </p:cNvPr>
          <p:cNvSpPr>
            <a:spLocks noGrp="1"/>
          </p:cNvSpPr>
          <p:nvPr>
            <p:ph type="title"/>
          </p:nvPr>
        </p:nvSpPr>
        <p:spPr>
          <a:xfrm>
            <a:off x="838200" y="59927"/>
            <a:ext cx="10515600" cy="1325563"/>
          </a:xfrm>
        </p:spPr>
        <p:txBody>
          <a:bodyPr/>
          <a:lstStyle/>
          <a:p>
            <a:r>
              <a:rPr lang="en-US" b="1" dirty="0">
                <a:solidFill>
                  <a:schemeClr val="accent2"/>
                </a:solidFill>
              </a:rPr>
              <a:t>Non-Parametric Distribution Similarity Analysis</a:t>
            </a:r>
          </a:p>
        </p:txBody>
      </p:sp>
      <p:sp>
        <p:nvSpPr>
          <p:cNvPr id="7" name="TextBox 6">
            <a:extLst>
              <a:ext uri="{FF2B5EF4-FFF2-40B4-BE49-F238E27FC236}">
                <a16:creationId xmlns:a16="http://schemas.microsoft.com/office/drawing/2014/main" id="{CD09514A-1451-F877-BFF4-AD7B608F9D57}"/>
              </a:ext>
            </a:extLst>
          </p:cNvPr>
          <p:cNvSpPr txBox="1"/>
          <p:nvPr/>
        </p:nvSpPr>
        <p:spPr>
          <a:xfrm>
            <a:off x="533400" y="1443084"/>
            <a:ext cx="11384280"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09543374-734B-3DA5-9907-8477FFF1A067}"/>
              </a:ext>
            </a:extLst>
          </p:cNvPr>
          <p:cNvSpPr txBox="1"/>
          <p:nvPr/>
        </p:nvSpPr>
        <p:spPr>
          <a:xfrm>
            <a:off x="6423378" y="1493606"/>
            <a:ext cx="6080760" cy="5724644"/>
          </a:xfrm>
          <a:prstGeom prst="rect">
            <a:avLst/>
          </a:prstGeom>
          <a:noFill/>
        </p:spPr>
        <p:txBody>
          <a:bodyPr wrap="square" rtlCol="0">
            <a:spAutoFit/>
          </a:bodyPr>
          <a:lstStyle/>
          <a:p>
            <a:pPr marL="342900" indent="-342900">
              <a:buFont typeface="Arial" panose="020B0604020202020204" pitchFamily="34" charset="0"/>
              <a:buChar char="•"/>
            </a:pPr>
            <a:r>
              <a:rPr lang="en-US" sz="2200" dirty="0"/>
              <a:t>The given distributions do not seem to fit any pre-defined models well (without delving into additive/mixture modelling) so we apply non-parametric methods.</a:t>
            </a:r>
          </a:p>
          <a:p>
            <a:endParaRPr lang="en-US" sz="2200" dirty="0"/>
          </a:p>
          <a:p>
            <a:pPr marL="342900" indent="-342900">
              <a:buFont typeface="Arial" panose="020B0604020202020204" pitchFamily="34" charset="0"/>
              <a:buChar char="•"/>
            </a:pPr>
            <a:r>
              <a:rPr lang="en-US" sz="2200" dirty="0"/>
              <a:t>We can run a two-sided, non-parametric Kolmogorov-Smirnov two-sample test.</a:t>
            </a:r>
          </a:p>
          <a:p>
            <a:endParaRPr lang="en-US" sz="2200" dirty="0"/>
          </a:p>
          <a:p>
            <a:pPr marL="342900" indent="-342900">
              <a:buFont typeface="Arial" panose="020B0604020202020204" pitchFamily="34" charset="0"/>
              <a:buChar char="•"/>
            </a:pPr>
            <a:r>
              <a:rPr lang="en-US" sz="2200" dirty="0"/>
              <a:t>Comparing the K-S test statistic to the approximate 95% critical value, we see that the two distributions are nowhere near being statistically significantly different.</a:t>
            </a:r>
          </a:p>
          <a:p>
            <a:endParaRPr lang="en-US" sz="2200" dirty="0"/>
          </a:p>
          <a:p>
            <a:pPr marL="342900" indent="-342900">
              <a:buFont typeface="Arial" panose="020B0604020202020204" pitchFamily="34" charset="0"/>
              <a:buChar char="•"/>
            </a:pPr>
            <a:r>
              <a:rPr lang="en-US" sz="2200" dirty="0"/>
              <a:t>We conclude </a:t>
            </a:r>
            <a:r>
              <a:rPr lang="en-US" sz="2200" u="sng" dirty="0"/>
              <a:t>age demographics are statistically similar.</a:t>
            </a:r>
          </a:p>
          <a:p>
            <a:pPr marL="342900" indent="-342900">
              <a:buFont typeface="Arial" panose="020B0604020202020204" pitchFamily="34" charset="0"/>
              <a:buChar char="•"/>
            </a:pPr>
            <a:endParaRPr lang="en-US" dirty="0"/>
          </a:p>
          <a:p>
            <a:endParaRPr lang="en-US" dirty="0"/>
          </a:p>
        </p:txBody>
      </p:sp>
      <p:pic>
        <p:nvPicPr>
          <p:cNvPr id="8194" name="Picture 2">
            <a:extLst>
              <a:ext uri="{FF2B5EF4-FFF2-40B4-BE49-F238E27FC236}">
                <a16:creationId xmlns:a16="http://schemas.microsoft.com/office/drawing/2014/main" id="{1D4D6E9D-0E72-52C6-9D33-CC423CF2C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38" y="1904749"/>
            <a:ext cx="5494302" cy="40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9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71338" y="1271336"/>
            <a:ext cx="6858002" cy="4315327"/>
          </a:xfrm>
          <a:solidFill>
            <a:srgbClr val="3B3B3B"/>
          </a:solidFill>
        </p:spPr>
        <p:txBody>
          <a:bodyPr vert="vert270" anchor="t" anchorCtr="0"/>
          <a:lstStyle/>
          <a:p>
            <a:br>
              <a:rPr lang="en-US" dirty="0"/>
            </a:br>
            <a:br>
              <a:rPr lang="en-US" dirty="0"/>
            </a:br>
            <a:br>
              <a:rPr lang="en-US" sz="4400" dirty="0"/>
            </a:br>
            <a:r>
              <a:rPr lang="en-US" sz="4400" b="1" dirty="0">
                <a:solidFill>
                  <a:srgbClr val="FF6600"/>
                </a:solidFill>
              </a:rPr>
              <a:t>EDA Summary</a:t>
            </a:r>
            <a:br>
              <a:rPr lang="en-US" sz="4400" b="1" dirty="0">
                <a:solidFill>
                  <a:srgbClr val="FF6600"/>
                </a:solidFill>
              </a:rPr>
            </a:br>
            <a:r>
              <a:rPr lang="en-US" sz="4400" b="1" dirty="0">
                <a:solidFill>
                  <a:srgbClr val="FF6600"/>
                </a:solidFill>
              </a:rPr>
              <a:t>&amp; 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764504" y="-208546"/>
            <a:ext cx="6994361" cy="7411453"/>
          </a:xfrm>
        </p:spPr>
        <p:txBody>
          <a:bodyPr vert="vert270">
            <a:normAutofit lnSpcReduction="10000"/>
          </a:bodyPr>
          <a:lstStyle/>
          <a:p>
            <a:pPr algn="just"/>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rPr>
              <a:t>Profits per ride for Yellow Cab are statistically significantly higher.</a:t>
            </a:r>
          </a:p>
          <a:p>
            <a:pPr marL="457200" indent="-457200" algn="just">
              <a:buFont typeface="Arial" panose="020B0604020202020204" pitchFamily="34" charset="0"/>
              <a:buChar char="•"/>
            </a:pPr>
            <a:r>
              <a:rPr lang="en-US" sz="2800" dirty="0">
                <a:solidFill>
                  <a:srgbClr val="FF6600"/>
                </a:solidFill>
              </a:rPr>
              <a:t>This statistical difference is homogeneous temporally.</a:t>
            </a:r>
          </a:p>
          <a:p>
            <a:pPr marL="457200" indent="-457200" algn="just">
              <a:buFont typeface="Arial" panose="020B0604020202020204" pitchFamily="34" charset="0"/>
              <a:buChar char="•"/>
            </a:pPr>
            <a:r>
              <a:rPr lang="en-US" sz="2800" dirty="0">
                <a:solidFill>
                  <a:srgbClr val="FF6600"/>
                </a:solidFill>
              </a:rPr>
              <a:t>Seasonal decomposition of daily profits by company suggest trend for that of Yellow Cab is much greater than that for Pink Cab.</a:t>
            </a:r>
          </a:p>
          <a:p>
            <a:pPr marL="457200" indent="-457200" algn="just">
              <a:buFont typeface="Arial" panose="020B0604020202020204" pitchFamily="34" charset="0"/>
              <a:buChar char="•"/>
            </a:pPr>
            <a:r>
              <a:rPr lang="en-US" sz="2800" dirty="0">
                <a:solidFill>
                  <a:srgbClr val="FF6600"/>
                </a:solidFill>
              </a:rPr>
              <a:t>Overall, income per customer is statistically similar between companies.</a:t>
            </a:r>
          </a:p>
          <a:p>
            <a:pPr marL="457200" indent="-457200" algn="just">
              <a:buFont typeface="Arial" panose="020B0604020202020204" pitchFamily="34" charset="0"/>
              <a:buChar char="•"/>
            </a:pPr>
            <a:r>
              <a:rPr lang="en-US" sz="2800" dirty="0">
                <a:solidFill>
                  <a:srgbClr val="FF6600"/>
                </a:solidFill>
              </a:rPr>
              <a:t>Age demographics are also statistically similar between companies.</a:t>
            </a: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r>
              <a:rPr lang="en-US" sz="2800" u="sng" dirty="0">
                <a:solidFill>
                  <a:srgbClr val="FF6600"/>
                </a:solidFill>
              </a:rPr>
              <a:t>It is clear that the Yellow Cab company is a better investment according to the analysis presented.</a:t>
            </a: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34110"/>
            <a:ext cx="1654627" cy="994232"/>
          </a:xfrm>
          <a:prstGeom prst="rect">
            <a:avLst/>
          </a:prstGeom>
        </p:spPr>
      </p:pic>
      <p:sp>
        <p:nvSpPr>
          <p:cNvPr id="6" name="TextBox 5">
            <a:extLst>
              <a:ext uri="{FF2B5EF4-FFF2-40B4-BE49-F238E27FC236}">
                <a16:creationId xmlns:a16="http://schemas.microsoft.com/office/drawing/2014/main" id="{1080BD09-7BC4-B5EF-4BD4-FE4419715F30}"/>
              </a:ext>
            </a:extLst>
          </p:cNvPr>
          <p:cNvSpPr txBox="1"/>
          <p:nvPr/>
        </p:nvSpPr>
        <p:spPr>
          <a:xfrm>
            <a:off x="3048733" y="3244334"/>
            <a:ext cx="6097464"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85104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71338" y="1271335"/>
            <a:ext cx="6858002" cy="4315327"/>
          </a:xfrm>
          <a:solidFill>
            <a:srgbClr val="3B3B3B"/>
          </a:solidFill>
        </p:spPr>
        <p:txBody>
          <a:bodyPr vert="vert270" anchor="t" anchorCtr="0"/>
          <a:lstStyle/>
          <a:p>
            <a:br>
              <a:rPr lang="en-US" dirty="0"/>
            </a:br>
            <a:br>
              <a:rPr lang="en-US"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100" dirty="0"/>
            </a:br>
            <a:br>
              <a:rPr lang="en-US" sz="4400" dirty="0"/>
            </a:br>
            <a:r>
              <a:rPr lang="en-US" sz="4400" b="1" dirty="0">
                <a:solidFill>
                  <a:srgbClr val="FF6600"/>
                </a:solidFill>
              </a:rPr>
              <a:t>Caveats &amp; Further Explorations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88304" y="-208549"/>
            <a:ext cx="6994361" cy="7411453"/>
          </a:xfrm>
        </p:spPr>
        <p:txBody>
          <a:bodyPr vert="vert270">
            <a:normAutofit lnSpcReduction="10000"/>
          </a:bodyPr>
          <a:lstStyle/>
          <a:p>
            <a:pPr algn="just"/>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rPr>
              <a:t>We must note the historical time period the data spans is 2016-2018, a long time ago and arguably not a vast time period.</a:t>
            </a:r>
          </a:p>
          <a:p>
            <a:pPr marL="457200" indent="-457200" algn="just">
              <a:buFont typeface="Arial" panose="020B0604020202020204" pitchFamily="34" charset="0"/>
              <a:buChar char="•"/>
            </a:pPr>
            <a:r>
              <a:rPr lang="en-US" sz="2800" dirty="0">
                <a:solidFill>
                  <a:srgbClr val="FF6600"/>
                </a:solidFill>
              </a:rPr>
              <a:t>With a pandemic in the meantime, any extrapolation of results enclosed to today’s date may be dangerous.</a:t>
            </a:r>
          </a:p>
          <a:p>
            <a:pPr marL="457200" indent="-457200" algn="just">
              <a:buFont typeface="Arial" panose="020B0604020202020204" pitchFamily="34" charset="0"/>
              <a:buChar char="•"/>
            </a:pPr>
            <a:r>
              <a:rPr lang="en-US" sz="2800" dirty="0">
                <a:solidFill>
                  <a:srgbClr val="FF6600"/>
                </a:solidFill>
              </a:rPr>
              <a:t>The pandemic would be a particularly interesting case to consider alongside third-party data for the US. Different states had differing policies and cultures surrounding public transport.</a:t>
            </a:r>
          </a:p>
          <a:p>
            <a:pPr marL="457200" indent="-457200" algn="just">
              <a:buFont typeface="Arial" panose="020B0604020202020204" pitchFamily="34" charset="0"/>
              <a:buChar char="•"/>
            </a:pPr>
            <a:r>
              <a:rPr lang="en-US" sz="2800" dirty="0">
                <a:solidFill>
                  <a:srgbClr val="FF6600"/>
                </a:solidFill>
              </a:rPr>
              <a:t>With the potential to leverage third-party data to aid in forecasting the data further towards the present day, a proper analysis to compensate for the age of the data could be huge.</a:t>
            </a: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34110"/>
            <a:ext cx="1654627" cy="994232"/>
          </a:xfrm>
          <a:prstGeom prst="rect">
            <a:avLst/>
          </a:prstGeom>
        </p:spPr>
      </p:pic>
      <p:sp>
        <p:nvSpPr>
          <p:cNvPr id="6" name="TextBox 5">
            <a:extLst>
              <a:ext uri="{FF2B5EF4-FFF2-40B4-BE49-F238E27FC236}">
                <a16:creationId xmlns:a16="http://schemas.microsoft.com/office/drawing/2014/main" id="{1080BD09-7BC4-B5EF-4BD4-FE4419715F30}"/>
              </a:ext>
            </a:extLst>
          </p:cNvPr>
          <p:cNvSpPr txBox="1"/>
          <p:nvPr/>
        </p:nvSpPr>
        <p:spPr>
          <a:xfrm>
            <a:off x="3048733" y="3244334"/>
            <a:ext cx="6097464"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190179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3B3B3B"/>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Initial Data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34110"/>
            <a:ext cx="1654627" cy="994232"/>
          </a:xfrm>
          <a:prstGeom prst="rect">
            <a:avLst/>
          </a:prstGeom>
        </p:spPr>
      </p:pic>
      <p:sp>
        <p:nvSpPr>
          <p:cNvPr id="6" name="TextBox 5">
            <a:extLst>
              <a:ext uri="{FF2B5EF4-FFF2-40B4-BE49-F238E27FC236}">
                <a16:creationId xmlns:a16="http://schemas.microsoft.com/office/drawing/2014/main" id="{1080BD09-7BC4-B5EF-4BD4-FE4419715F30}"/>
              </a:ext>
            </a:extLst>
          </p:cNvPr>
          <p:cNvSpPr txBox="1"/>
          <p:nvPr/>
        </p:nvSpPr>
        <p:spPr>
          <a:xfrm>
            <a:off x="3048733" y="3244334"/>
            <a:ext cx="6097464"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Problem Statement</a:t>
            </a:r>
          </a:p>
        </p:txBody>
      </p:sp>
      <p:sp>
        <p:nvSpPr>
          <p:cNvPr id="2" name="TextBox 1">
            <a:extLst>
              <a:ext uri="{FF2B5EF4-FFF2-40B4-BE49-F238E27FC236}">
                <a16:creationId xmlns:a16="http://schemas.microsoft.com/office/drawing/2014/main" id="{BF082057-00F4-0582-B732-DE5F72E3095B}"/>
              </a:ext>
            </a:extLst>
          </p:cNvPr>
          <p:cNvSpPr txBox="1"/>
          <p:nvPr/>
        </p:nvSpPr>
        <p:spPr>
          <a:xfrm>
            <a:off x="505727" y="2017931"/>
            <a:ext cx="11180546" cy="4985980"/>
          </a:xfrm>
          <a:prstGeom prst="rect">
            <a:avLst/>
          </a:prstGeom>
          <a:noFill/>
        </p:spPr>
        <p:txBody>
          <a:bodyPr wrap="square" rtlCol="0">
            <a:spAutoFit/>
          </a:bodyPr>
          <a:lstStyle/>
          <a:p>
            <a:pPr marL="342900" indent="-342900">
              <a:buFont typeface="Arial" panose="020B0604020202020204" pitchFamily="34" charset="0"/>
              <a:buChar char="•"/>
            </a:pPr>
            <a:r>
              <a:rPr lang="en-US" sz="2400" dirty="0"/>
              <a:t>We have been employed by a private firm in the US, XYZ, to consult on investment in the cab industry.  </a:t>
            </a:r>
          </a:p>
          <a:p>
            <a:endParaRPr lang="en-US" sz="2400" dirty="0"/>
          </a:p>
          <a:p>
            <a:pPr marL="342900" indent="-342900">
              <a:buFont typeface="Arial" panose="020B0604020202020204" pitchFamily="34" charset="0"/>
              <a:buChar char="•"/>
            </a:pPr>
            <a:r>
              <a:rPr lang="en-US" sz="2400" dirty="0"/>
              <a:t>As per their Go-to-Market (G2M) strategy they need to understand the market before taking a final decision, so we aim to undertake an exploratory data analysis (EDA) of the companies under consideration using historical data in order to identify investment opportunities.</a:t>
            </a:r>
          </a:p>
          <a:p>
            <a:endParaRPr lang="en-US" sz="2400" dirty="0"/>
          </a:p>
          <a:p>
            <a:pPr marL="342900" indent="-342900">
              <a:buFont typeface="Arial" panose="020B0604020202020204" pitchFamily="34" charset="0"/>
              <a:buChar char="•"/>
            </a:pPr>
            <a:r>
              <a:rPr lang="en-US" sz="2400" dirty="0"/>
              <a:t>We have been provided with historical data from 2016 to 2018 for two companies, the Pink Cab company and the Yellow Cab Company. The historical data spans 4 datasets.</a:t>
            </a:r>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Initial Data Approach</a:t>
            </a:r>
          </a:p>
        </p:txBody>
      </p:sp>
      <p:sp>
        <p:nvSpPr>
          <p:cNvPr id="2" name="TextBox 1">
            <a:extLst>
              <a:ext uri="{FF2B5EF4-FFF2-40B4-BE49-F238E27FC236}">
                <a16:creationId xmlns:a16="http://schemas.microsoft.com/office/drawing/2014/main" id="{BF082057-00F4-0582-B732-DE5F72E3095B}"/>
              </a:ext>
            </a:extLst>
          </p:cNvPr>
          <p:cNvSpPr txBox="1"/>
          <p:nvPr/>
        </p:nvSpPr>
        <p:spPr>
          <a:xfrm>
            <a:off x="505727" y="1458085"/>
            <a:ext cx="11180546" cy="6832640"/>
          </a:xfrm>
          <a:prstGeom prst="rect">
            <a:avLst/>
          </a:prstGeom>
          <a:noFill/>
        </p:spPr>
        <p:txBody>
          <a:bodyPr wrap="square" rtlCol="0">
            <a:spAutoFit/>
          </a:bodyPr>
          <a:lstStyle/>
          <a:p>
            <a:pPr marL="457200" indent="-457200">
              <a:buFont typeface="+mj-lt"/>
              <a:buAutoNum type="arabicPeriod"/>
            </a:pPr>
            <a:r>
              <a:rPr lang="en-US" sz="2400" dirty="0"/>
              <a:t>Provided data:</a:t>
            </a:r>
          </a:p>
          <a:p>
            <a:pPr marL="914400" lvl="1" indent="-457200">
              <a:buFont typeface="Arial" panose="020B0604020202020204" pitchFamily="34" charset="0"/>
              <a:buChar char="•"/>
            </a:pPr>
            <a:r>
              <a:rPr lang="en-US" sz="2400" dirty="0"/>
              <a:t>Cab_Data.csv : consists of transaction IDs and fields concerning the journeys made associated to the transactions.</a:t>
            </a:r>
          </a:p>
          <a:p>
            <a:pPr marL="914400" lvl="1" indent="-457200">
              <a:buFont typeface="Arial" panose="020B0604020202020204" pitchFamily="34" charset="0"/>
              <a:buChar char="•"/>
            </a:pPr>
            <a:r>
              <a:rPr lang="en-US" sz="2400" dirty="0"/>
              <a:t>City.csv : contains data regarding cities in which the cabs operate, and basic population and demand data.</a:t>
            </a:r>
          </a:p>
          <a:p>
            <a:pPr marL="914400" lvl="1" indent="-457200">
              <a:buFont typeface="Arial" panose="020B0604020202020204" pitchFamily="34" charset="0"/>
              <a:buChar char="•"/>
            </a:pPr>
            <a:r>
              <a:rPr lang="en-US" sz="2400" dirty="0"/>
              <a:t>Customer_ID.csv : Provides profile details (age and gender) for individual customers.</a:t>
            </a:r>
          </a:p>
          <a:p>
            <a:pPr marL="914400" lvl="1" indent="-457200">
              <a:buFont typeface="Arial" panose="020B0604020202020204" pitchFamily="34" charset="0"/>
              <a:buChar char="•"/>
            </a:pPr>
            <a:r>
              <a:rPr lang="en-US" sz="2400" dirty="0"/>
              <a:t>Transaction_ID.csv : Links customer ID and transaction ID, and gives payment method information.</a:t>
            </a:r>
          </a:p>
          <a:p>
            <a:pPr marL="457200" indent="-457200">
              <a:buFont typeface="+mj-lt"/>
              <a:buAutoNum type="arabicPeriod"/>
            </a:pPr>
            <a:r>
              <a:rPr lang="en-US" sz="2400" dirty="0"/>
              <a:t>Data preparation:</a:t>
            </a:r>
          </a:p>
          <a:p>
            <a:pPr marL="914400" lvl="1" indent="-457200">
              <a:buFont typeface="Arial" panose="020B0604020202020204" pitchFamily="34" charset="0"/>
              <a:buChar char="•"/>
            </a:pPr>
            <a:r>
              <a:rPr lang="en-US" sz="2400" dirty="0"/>
              <a:t>Converting data of travel from integers to actual dates in the given range of dates.</a:t>
            </a:r>
          </a:p>
          <a:p>
            <a:pPr marL="914400" lvl="1" indent="-457200">
              <a:buFont typeface="Arial" panose="020B0604020202020204" pitchFamily="34" charset="0"/>
              <a:buChar char="•"/>
            </a:pPr>
            <a:r>
              <a:rPr lang="en-US" sz="2400" dirty="0"/>
              <a:t>Inserting a field for calculated profit per trip.</a:t>
            </a:r>
          </a:p>
          <a:p>
            <a:pPr marL="914400" lvl="1" indent="-457200">
              <a:buFont typeface="Arial" panose="020B0604020202020204" pitchFamily="34" charset="0"/>
              <a:buChar char="•"/>
            </a:pPr>
            <a:r>
              <a:rPr lang="en-US" sz="2400" dirty="0"/>
              <a:t>Merging all data into a “master” </a:t>
            </a:r>
            <a:r>
              <a:rPr lang="en-US" sz="2400" dirty="0" err="1"/>
              <a:t>dataframe</a:t>
            </a:r>
            <a:r>
              <a:rPr lang="en-US" sz="2400" dirty="0"/>
              <a:t> to </a:t>
            </a:r>
            <a:r>
              <a:rPr lang="en-US" sz="2400" dirty="0" err="1"/>
              <a:t>centralise</a:t>
            </a:r>
            <a:r>
              <a:rPr lang="en-US" sz="2400" dirty="0"/>
              <a:t> information.</a:t>
            </a:r>
          </a:p>
          <a:p>
            <a:endParaRPr lang="en-US" sz="2400" dirty="0"/>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08929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Initial Data Approach</a:t>
            </a:r>
          </a:p>
        </p:txBody>
      </p:sp>
      <p:sp>
        <p:nvSpPr>
          <p:cNvPr id="2" name="TextBox 1">
            <a:extLst>
              <a:ext uri="{FF2B5EF4-FFF2-40B4-BE49-F238E27FC236}">
                <a16:creationId xmlns:a16="http://schemas.microsoft.com/office/drawing/2014/main" id="{BF082057-00F4-0582-B732-DE5F72E3095B}"/>
              </a:ext>
            </a:extLst>
          </p:cNvPr>
          <p:cNvSpPr txBox="1"/>
          <p:nvPr/>
        </p:nvSpPr>
        <p:spPr>
          <a:xfrm>
            <a:off x="505727" y="1458085"/>
            <a:ext cx="11180546" cy="6832640"/>
          </a:xfrm>
          <a:prstGeom prst="rect">
            <a:avLst/>
          </a:prstGeom>
          <a:noFill/>
        </p:spPr>
        <p:txBody>
          <a:bodyPr wrap="square" rtlCol="0">
            <a:spAutoFit/>
          </a:bodyPr>
          <a:lstStyle/>
          <a:p>
            <a:pPr marL="457200" indent="-457200">
              <a:buFont typeface="+mj-lt"/>
              <a:buAutoNum type="arabicPeriod"/>
            </a:pPr>
            <a:r>
              <a:rPr lang="en-US" sz="2400" dirty="0"/>
              <a:t>Provided data:</a:t>
            </a:r>
          </a:p>
          <a:p>
            <a:pPr marL="914400" lvl="1" indent="-457200">
              <a:buFont typeface="Arial" panose="020B0604020202020204" pitchFamily="34" charset="0"/>
              <a:buChar char="•"/>
            </a:pPr>
            <a:r>
              <a:rPr lang="en-US" sz="2400" dirty="0"/>
              <a:t>Cab_Data.csv : consists of transaction IDs and fields concerning the journeys made associated to the transactions.</a:t>
            </a:r>
          </a:p>
          <a:p>
            <a:pPr marL="914400" lvl="1" indent="-457200">
              <a:buFont typeface="Arial" panose="020B0604020202020204" pitchFamily="34" charset="0"/>
              <a:buChar char="•"/>
            </a:pPr>
            <a:r>
              <a:rPr lang="en-US" sz="2400" dirty="0"/>
              <a:t>City.csv : contains data regarding cities in which the cabs operate, and basic population and demand data.</a:t>
            </a:r>
          </a:p>
          <a:p>
            <a:pPr marL="914400" lvl="1" indent="-457200">
              <a:buFont typeface="Arial" panose="020B0604020202020204" pitchFamily="34" charset="0"/>
              <a:buChar char="•"/>
            </a:pPr>
            <a:r>
              <a:rPr lang="en-US" sz="2400" dirty="0"/>
              <a:t>Customer_ID.csv : Provides profile details (age and gender) for individual customers.</a:t>
            </a:r>
          </a:p>
          <a:p>
            <a:pPr marL="914400" lvl="1" indent="-457200">
              <a:buFont typeface="Arial" panose="020B0604020202020204" pitchFamily="34" charset="0"/>
              <a:buChar char="•"/>
            </a:pPr>
            <a:r>
              <a:rPr lang="en-US" sz="2400" dirty="0"/>
              <a:t>Transaction_ID.csv : Links customer ID and transaction ID, and gives payment method information.</a:t>
            </a:r>
          </a:p>
          <a:p>
            <a:pPr marL="457200" indent="-457200">
              <a:buFont typeface="+mj-lt"/>
              <a:buAutoNum type="arabicPeriod"/>
            </a:pPr>
            <a:r>
              <a:rPr lang="en-US" sz="2400" dirty="0"/>
              <a:t>Data preparation:</a:t>
            </a:r>
          </a:p>
          <a:p>
            <a:pPr marL="914400" lvl="1" indent="-457200">
              <a:buFont typeface="Arial" panose="020B0604020202020204" pitchFamily="34" charset="0"/>
              <a:buChar char="•"/>
            </a:pPr>
            <a:r>
              <a:rPr lang="en-US" sz="2400" dirty="0"/>
              <a:t>Converting data of travel from integers to actual dates in the given range of dates.</a:t>
            </a:r>
          </a:p>
          <a:p>
            <a:pPr marL="914400" lvl="1" indent="-457200">
              <a:buFont typeface="Arial" panose="020B0604020202020204" pitchFamily="34" charset="0"/>
              <a:buChar char="•"/>
            </a:pPr>
            <a:r>
              <a:rPr lang="en-US" sz="2400" dirty="0"/>
              <a:t>Inserting a field for calculated profit per trip.</a:t>
            </a:r>
          </a:p>
          <a:p>
            <a:pPr marL="914400" lvl="1" indent="-457200">
              <a:buFont typeface="Arial" panose="020B0604020202020204" pitchFamily="34" charset="0"/>
              <a:buChar char="•"/>
            </a:pPr>
            <a:r>
              <a:rPr lang="en-US" sz="2400" dirty="0"/>
              <a:t>Merging all data into a “master” </a:t>
            </a:r>
            <a:r>
              <a:rPr lang="en-US" sz="2400" dirty="0" err="1"/>
              <a:t>dataframe</a:t>
            </a:r>
            <a:r>
              <a:rPr lang="en-US" sz="2400" dirty="0"/>
              <a:t> to </a:t>
            </a:r>
            <a:r>
              <a:rPr lang="en-US" sz="2400" dirty="0" err="1"/>
              <a:t>centralise</a:t>
            </a:r>
            <a:r>
              <a:rPr lang="en-US" sz="2400" dirty="0"/>
              <a:t> information.</a:t>
            </a:r>
          </a:p>
          <a:p>
            <a:endParaRPr lang="en-US" sz="2400" dirty="0"/>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32527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71338" y="1271337"/>
            <a:ext cx="6858002" cy="4315327"/>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764504" y="-208546"/>
            <a:ext cx="6994361" cy="7411453"/>
          </a:xfrm>
        </p:spPr>
        <p:txBody>
          <a:bodyPr vert="vert270">
            <a:normAutofit/>
          </a:bodyPr>
          <a:lstStyle/>
          <a:p>
            <a:pPr algn="just"/>
            <a:endParaRPr lang="en-US" sz="2800" dirty="0">
              <a:solidFill>
                <a:srgbClr val="FF6600"/>
              </a:solidFill>
            </a:endParaRPr>
          </a:p>
          <a:p>
            <a:pPr algn="just"/>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rPr>
              <a:t>Where we can, we aim to support intuitive and qualitative results with statistically significant evidence.</a:t>
            </a:r>
          </a:p>
          <a:p>
            <a:pPr marL="457200" indent="-457200" algn="just">
              <a:buFont typeface="Arial" panose="020B0604020202020204" pitchFamily="34" charset="0"/>
              <a:buChar char="•"/>
            </a:pPr>
            <a:r>
              <a:rPr lang="en-US" sz="2800" dirty="0">
                <a:solidFill>
                  <a:srgbClr val="FF6600"/>
                </a:solidFill>
              </a:rPr>
              <a:t>It is important to note that the data’s microstructure is complex; this EDA is an introductory exploration of the data even though it does paint a clear picture.</a:t>
            </a:r>
          </a:p>
          <a:p>
            <a:pPr marL="457200" indent="-457200" algn="just">
              <a:buFont typeface="Arial" panose="020B0604020202020204" pitchFamily="34" charset="0"/>
              <a:buChar char="•"/>
            </a:pPr>
            <a:r>
              <a:rPr lang="en-US" sz="2800" dirty="0">
                <a:solidFill>
                  <a:srgbClr val="FF6600"/>
                </a:solidFill>
              </a:rPr>
              <a:t>We </a:t>
            </a:r>
            <a:r>
              <a:rPr lang="en-US" sz="2800" dirty="0" err="1">
                <a:solidFill>
                  <a:srgbClr val="FF6600"/>
                </a:solidFill>
              </a:rPr>
              <a:t>analyse</a:t>
            </a:r>
            <a:r>
              <a:rPr lang="en-US" sz="2800" dirty="0">
                <a:solidFill>
                  <a:srgbClr val="FF6600"/>
                </a:solidFill>
              </a:rPr>
              <a:t>:</a:t>
            </a:r>
          </a:p>
          <a:p>
            <a:pPr marL="914400" lvl="1" indent="-457200" algn="just">
              <a:buFont typeface="Arial" panose="020B0604020202020204" pitchFamily="34" charset="0"/>
              <a:buChar char="•"/>
            </a:pPr>
            <a:r>
              <a:rPr lang="en-US" sz="2400" dirty="0">
                <a:solidFill>
                  <a:srgbClr val="FF6600"/>
                </a:solidFill>
              </a:rPr>
              <a:t>Profit structures</a:t>
            </a:r>
          </a:p>
          <a:p>
            <a:pPr marL="914400" lvl="1" indent="-457200" algn="just">
              <a:buFont typeface="Arial" panose="020B0604020202020204" pitchFamily="34" charset="0"/>
              <a:buChar char="•"/>
            </a:pPr>
            <a:r>
              <a:rPr lang="en-US" sz="2400" dirty="0">
                <a:solidFill>
                  <a:srgbClr val="FF6600"/>
                </a:solidFill>
              </a:rPr>
              <a:t>Demand </a:t>
            </a:r>
            <a:r>
              <a:rPr lang="en-US" sz="2400" dirty="0" err="1">
                <a:solidFill>
                  <a:srgbClr val="FF6600"/>
                </a:solidFill>
              </a:rPr>
              <a:t>seasonalities</a:t>
            </a:r>
            <a:endParaRPr lang="en-US" sz="2400" dirty="0">
              <a:solidFill>
                <a:srgbClr val="FF6600"/>
              </a:solidFill>
            </a:endParaRPr>
          </a:p>
          <a:p>
            <a:pPr marL="914400" lvl="1" indent="-457200" algn="just">
              <a:buFont typeface="Arial" panose="020B0604020202020204" pitchFamily="34" charset="0"/>
              <a:buChar char="•"/>
            </a:pPr>
            <a:r>
              <a:rPr lang="en-US" sz="2400" dirty="0">
                <a:solidFill>
                  <a:srgbClr val="FF6600"/>
                </a:solidFill>
              </a:rPr>
              <a:t>Customer income microstructure</a:t>
            </a:r>
          </a:p>
          <a:p>
            <a:pPr marL="914400" lvl="1" indent="-457200" algn="just">
              <a:buFont typeface="Arial" panose="020B0604020202020204" pitchFamily="34" charset="0"/>
              <a:buChar char="•"/>
            </a:pPr>
            <a:r>
              <a:rPr lang="en-US" sz="2400" dirty="0">
                <a:solidFill>
                  <a:srgbClr val="FF6600"/>
                </a:solidFill>
              </a:rPr>
              <a:t>Age demographics</a:t>
            </a: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34110"/>
            <a:ext cx="1654627" cy="994232"/>
          </a:xfrm>
          <a:prstGeom prst="rect">
            <a:avLst/>
          </a:prstGeom>
        </p:spPr>
      </p:pic>
      <p:sp>
        <p:nvSpPr>
          <p:cNvPr id="6" name="TextBox 5">
            <a:extLst>
              <a:ext uri="{FF2B5EF4-FFF2-40B4-BE49-F238E27FC236}">
                <a16:creationId xmlns:a16="http://schemas.microsoft.com/office/drawing/2014/main" id="{1080BD09-7BC4-B5EF-4BD4-FE4419715F30}"/>
              </a:ext>
            </a:extLst>
          </p:cNvPr>
          <p:cNvSpPr txBox="1"/>
          <p:nvPr/>
        </p:nvSpPr>
        <p:spPr>
          <a:xfrm>
            <a:off x="3048733" y="3244334"/>
            <a:ext cx="6097464"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12399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C612CD-9FFD-87BC-0AAA-478F6AF0D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067" y="1857510"/>
            <a:ext cx="5020026" cy="4183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Profits Analysis</a:t>
            </a:r>
          </a:p>
        </p:txBody>
      </p:sp>
      <p:sp>
        <p:nvSpPr>
          <p:cNvPr id="2" name="TextBox 1">
            <a:extLst>
              <a:ext uri="{FF2B5EF4-FFF2-40B4-BE49-F238E27FC236}">
                <a16:creationId xmlns:a16="http://schemas.microsoft.com/office/drawing/2014/main" id="{BF082057-00F4-0582-B732-DE5F72E3095B}"/>
              </a:ext>
            </a:extLst>
          </p:cNvPr>
          <p:cNvSpPr txBox="1"/>
          <p:nvPr/>
        </p:nvSpPr>
        <p:spPr>
          <a:xfrm>
            <a:off x="1" y="1458085"/>
            <a:ext cx="6095999" cy="603242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We begin with a basic analysis, comparing mean profits per ride between the two companies.</a:t>
            </a:r>
          </a:p>
          <a:p>
            <a:pPr algn="just"/>
            <a:endParaRPr lang="en-US" sz="2800" dirty="0"/>
          </a:p>
          <a:p>
            <a:pPr marL="342900" indent="-342900" algn="just">
              <a:buFont typeface="Arial" panose="020B0604020202020204" pitchFamily="34" charset="0"/>
              <a:buChar char="•"/>
            </a:pPr>
            <a:r>
              <a:rPr lang="en-US" sz="2800" dirty="0"/>
              <a:t>We can safely assume independence between the two companies, and normality is checked via a normal quantile plot, shown below. The fit is close to a straight line so the assumption of normality is well-founded.</a:t>
            </a:r>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78798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Profits Analysis</a:t>
            </a:r>
          </a:p>
        </p:txBody>
      </p:sp>
      <p:sp>
        <p:nvSpPr>
          <p:cNvPr id="2" name="TextBox 1">
            <a:extLst>
              <a:ext uri="{FF2B5EF4-FFF2-40B4-BE49-F238E27FC236}">
                <a16:creationId xmlns:a16="http://schemas.microsoft.com/office/drawing/2014/main" id="{BF082057-00F4-0582-B732-DE5F72E3095B}"/>
              </a:ext>
            </a:extLst>
          </p:cNvPr>
          <p:cNvSpPr txBox="1"/>
          <p:nvPr/>
        </p:nvSpPr>
        <p:spPr>
          <a:xfrm>
            <a:off x="0" y="1458085"/>
            <a:ext cx="12079705" cy="6093976"/>
          </a:xfrm>
          <a:prstGeom prst="rect">
            <a:avLst/>
          </a:prstGeom>
          <a:noFill/>
        </p:spPr>
        <p:txBody>
          <a:bodyPr wrap="square" rtlCol="0">
            <a:spAutoFit/>
          </a:bodyPr>
          <a:lstStyle/>
          <a:p>
            <a:pPr marL="342900" indent="-342900">
              <a:buFont typeface="Arial" panose="020B0604020202020204" pitchFamily="34" charset="0"/>
              <a:buChar char="•"/>
            </a:pPr>
            <a:r>
              <a:rPr lang="en-US" sz="3200" dirty="0"/>
              <a:t>Assuming equal variances would not be appropriate, so we apply Welch’s t-test.</a:t>
            </a:r>
          </a:p>
          <a:p>
            <a:endParaRPr lang="en-US" sz="3200" dirty="0"/>
          </a:p>
          <a:p>
            <a:pPr marL="342900" indent="-342900">
              <a:buFont typeface="Arial" panose="020B0604020202020204" pitchFamily="34" charset="0"/>
              <a:buChar char="•"/>
            </a:pPr>
            <a:r>
              <a:rPr lang="en-US" sz="3200" dirty="0"/>
              <a:t>Mean profit per ride for Pink Cab is $62.65 and for Yellow Cab is $160.26, so we apply a one-sided Welch t-test.</a:t>
            </a:r>
          </a:p>
          <a:p>
            <a:endParaRPr lang="en-US" sz="3200" dirty="0"/>
          </a:p>
          <a:p>
            <a:pPr marL="342900" indent="-342900">
              <a:buFont typeface="Arial" panose="020B0604020202020204" pitchFamily="34" charset="0"/>
              <a:buChar char="•"/>
            </a:pPr>
            <a:r>
              <a:rPr lang="en-US" sz="3200" dirty="0"/>
              <a:t>The 5% significance level critical value is 1.64 and the t-test statistic is 231.00</a:t>
            </a:r>
            <a:r>
              <a:rPr lang="en-US" sz="3200" u="sng" dirty="0"/>
              <a:t>, so we conclude the mean profit per ride is statistically significantly higher for Yellow Cab than for Pink Cab.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83056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Profits Temporal Analysis</a:t>
            </a:r>
          </a:p>
        </p:txBody>
      </p:sp>
      <p:sp>
        <p:nvSpPr>
          <p:cNvPr id="2" name="TextBox 1">
            <a:extLst>
              <a:ext uri="{FF2B5EF4-FFF2-40B4-BE49-F238E27FC236}">
                <a16:creationId xmlns:a16="http://schemas.microsoft.com/office/drawing/2014/main" id="{BF082057-00F4-0582-B732-DE5F72E3095B}"/>
              </a:ext>
            </a:extLst>
          </p:cNvPr>
          <p:cNvSpPr txBox="1"/>
          <p:nvPr/>
        </p:nvSpPr>
        <p:spPr>
          <a:xfrm>
            <a:off x="0" y="1392625"/>
            <a:ext cx="7152022" cy="6694140"/>
          </a:xfrm>
          <a:prstGeom prst="rect">
            <a:avLst/>
          </a:prstGeom>
          <a:noFill/>
        </p:spPr>
        <p:txBody>
          <a:bodyPr wrap="square" rtlCol="0">
            <a:spAutoFit/>
          </a:bodyPr>
          <a:lstStyle/>
          <a:p>
            <a:pPr marL="342900" indent="-342900">
              <a:buFont typeface="Arial" panose="020B0604020202020204" pitchFamily="34" charset="0"/>
              <a:buChar char="•"/>
            </a:pPr>
            <a:r>
              <a:rPr lang="en-US" sz="2700" dirty="0"/>
              <a:t>It is important to check whether the difference in mean profit per ride is well-spread throughout the data, in particular the later we have in the sample data.</a:t>
            </a:r>
          </a:p>
          <a:p>
            <a:endParaRPr lang="en-US" sz="2700" dirty="0"/>
          </a:p>
          <a:p>
            <a:pPr marL="342900" indent="-342900">
              <a:buFont typeface="Arial" panose="020B0604020202020204" pitchFamily="34" charset="0"/>
              <a:buChar char="•"/>
            </a:pPr>
            <a:r>
              <a:rPr lang="en-US" sz="2700" dirty="0"/>
              <a:t>We aggregate profit per ride daily for each company and plot the weekly moving average of daily profits.</a:t>
            </a:r>
          </a:p>
          <a:p>
            <a:endParaRPr lang="en-US" sz="2700" dirty="0"/>
          </a:p>
          <a:p>
            <a:pPr marL="342900" indent="-342900">
              <a:buFont typeface="Arial" panose="020B0604020202020204" pitchFamily="34" charset="0"/>
              <a:buChar char="•"/>
            </a:pPr>
            <a:r>
              <a:rPr lang="en-US" sz="2700" dirty="0"/>
              <a:t>There is a clear qualitative difference in profits between the companies at all time points – this combined with the previous profit analysis </a:t>
            </a:r>
            <a:r>
              <a:rPr lang="en-US" sz="2700" u="sng" dirty="0"/>
              <a:t>significantly </a:t>
            </a:r>
            <a:r>
              <a:rPr lang="en-US" sz="2700" u="sng" dirty="0" err="1"/>
              <a:t>favours</a:t>
            </a:r>
            <a:r>
              <a:rPr lang="en-US" sz="2700" u="sng" dirty="0"/>
              <a:t> the Yellow Cab company.</a:t>
            </a:r>
          </a:p>
          <a:p>
            <a:pPr marL="342900" indent="-342900">
              <a:buFont typeface="Arial" panose="020B0604020202020204" pitchFamily="34" charset="0"/>
              <a:buChar char="•"/>
            </a:pPr>
            <a:endParaRPr lang="en-US" sz="2400" dirty="0"/>
          </a:p>
          <a:p>
            <a:endParaRPr lang="en-US" dirty="0"/>
          </a:p>
          <a:p>
            <a:endParaRPr lang="en-US" dirty="0"/>
          </a:p>
          <a:p>
            <a:endParaRPr lang="en-US" dirty="0"/>
          </a:p>
        </p:txBody>
      </p:sp>
      <p:pic>
        <p:nvPicPr>
          <p:cNvPr id="2050" name="Picture 2">
            <a:extLst>
              <a:ext uri="{FF2B5EF4-FFF2-40B4-BE49-F238E27FC236}">
                <a16:creationId xmlns:a16="http://schemas.microsoft.com/office/drawing/2014/main" id="{E99C988A-8641-EF3A-78E5-ECA1FBA3B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022" y="1694765"/>
            <a:ext cx="465772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16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94</TotalTime>
  <Words>1579</Words>
  <Application>Microsoft Office PowerPoint</Application>
  <PresentationFormat>Widescreen</PresentationFormat>
  <Paragraphs>247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   Agenda</vt:lpstr>
      <vt:lpstr>Problem Statement</vt:lpstr>
      <vt:lpstr>Initial Data Approach</vt:lpstr>
      <vt:lpstr>Initial Data Approach</vt:lpstr>
      <vt:lpstr>   EDA</vt:lpstr>
      <vt:lpstr>Profits Analysis</vt:lpstr>
      <vt:lpstr>Profits Analysis</vt:lpstr>
      <vt:lpstr>Profits Temporal Analysis</vt:lpstr>
      <vt:lpstr>Seasonality Analyses</vt:lpstr>
      <vt:lpstr>Seasonal Component</vt:lpstr>
      <vt:lpstr>Customer Income Analysis</vt:lpstr>
      <vt:lpstr>Welch T-Tests</vt:lpstr>
      <vt:lpstr>Income per Customer Conclusions</vt:lpstr>
      <vt:lpstr>Age Demographic Analysis</vt:lpstr>
      <vt:lpstr>Non-Parametric Distribution Similarity Analysis</vt:lpstr>
      <vt:lpstr>   EDA Summary &amp; Recommendations</vt:lpstr>
      <vt:lpstr>                                    Caveats &amp; Further Explorations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Baros</dc:creator>
  <cp:lastModifiedBy>Boris Baros</cp:lastModifiedBy>
  <cp:revision>1</cp:revision>
  <dcterms:created xsi:type="dcterms:W3CDTF">2023-09-17T16:19:54Z</dcterms:created>
  <dcterms:modified xsi:type="dcterms:W3CDTF">2023-09-17T17:54:13Z</dcterms:modified>
</cp:coreProperties>
</file>