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46dc19ea4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46dc19ea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46dc19ea4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46dc19ea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46dc19ea4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46dc19ea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52ed56ac6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52ed56ac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52ed56ac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1252ed56ac6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85" name="Google Shape;85;p13"/>
          <p:cNvSpPr txBox="1"/>
          <p:nvPr/>
        </p:nvSpPr>
        <p:spPr>
          <a:xfrm>
            <a:off x="870857" y="2380343"/>
            <a:ext cx="8873700" cy="4125000"/>
          </a:xfrm>
          <a:prstGeom prst="rect">
            <a:avLst/>
          </a:prstGeom>
          <a:solidFill>
            <a:srgbClr val="3B3B3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6600" u="none" cap="none" strike="noStrike">
                <a:solidFill>
                  <a:srgbClr val="FF6600"/>
                </a:solidFill>
                <a:latin typeface="Calibri"/>
                <a:ea typeface="Calibri"/>
                <a:cs typeface="Calibri"/>
                <a:sym typeface="Calibri"/>
              </a:rPr>
              <a:t>Exploratory Data Analysis</a:t>
            </a:r>
            <a:endParaRPr/>
          </a:p>
          <a:p>
            <a:pPr indent="0" lvl="0" marL="0" rtl="0" algn="l">
              <a:spcBef>
                <a:spcPts val="0"/>
              </a:spcBef>
              <a:spcAft>
                <a:spcPts val="0"/>
              </a:spcAft>
              <a:buClr>
                <a:schemeClr val="dk1"/>
              </a:buClr>
              <a:buFont typeface="Arial"/>
              <a:buNone/>
            </a:pPr>
            <a:r>
              <a:rPr lang="en-US" sz="6600">
                <a:solidFill>
                  <a:srgbClr val="FF6600"/>
                </a:solidFill>
                <a:latin typeface="Calibri"/>
                <a:ea typeface="Calibri"/>
                <a:cs typeface="Calibri"/>
                <a:sym typeface="Calibri"/>
              </a:rPr>
              <a:t>G2M Case Study</a:t>
            </a:r>
            <a:endParaRPr>
              <a:solidFill>
                <a:schemeClr val="dk1"/>
              </a:solidFill>
            </a:endParaRPr>
          </a:p>
          <a:p>
            <a:pPr indent="0" lvl="0" marL="0" rtl="0" algn="l">
              <a:spcBef>
                <a:spcPts val="0"/>
              </a:spcBef>
              <a:spcAft>
                <a:spcPts val="0"/>
              </a:spcAft>
              <a:buClr>
                <a:schemeClr val="dk1"/>
              </a:buClr>
              <a:buFont typeface="Arial"/>
              <a:buNone/>
            </a:pPr>
            <a:r>
              <a:rPr lang="en-US" sz="2500">
                <a:solidFill>
                  <a:srgbClr val="FF6600"/>
                </a:solidFill>
                <a:latin typeface="Calibri"/>
                <a:ea typeface="Calibri"/>
                <a:cs typeface="Calibri"/>
                <a:sym typeface="Calibri"/>
              </a:rPr>
              <a:t>Virtual</a:t>
            </a:r>
            <a:r>
              <a:rPr lang="en-US" sz="2500">
                <a:solidFill>
                  <a:schemeClr val="dk1"/>
                </a:solidFill>
                <a:latin typeface="Calibri"/>
                <a:ea typeface="Calibri"/>
                <a:cs typeface="Calibri"/>
                <a:sym typeface="Calibri"/>
              </a:rPr>
              <a:t> </a:t>
            </a:r>
            <a:r>
              <a:rPr lang="en-US" sz="2500">
                <a:solidFill>
                  <a:srgbClr val="FF6600"/>
                </a:solidFill>
                <a:latin typeface="Calibri"/>
                <a:ea typeface="Calibri"/>
                <a:cs typeface="Calibri"/>
                <a:sym typeface="Calibri"/>
              </a:rPr>
              <a:t>Internship</a:t>
            </a:r>
            <a:endParaRPr>
              <a:solidFill>
                <a:schemeClr val="dk1"/>
              </a:solidFill>
            </a:endParaRPr>
          </a:p>
          <a:p>
            <a:pPr indent="0" lvl="0" marL="0" rtl="0" algn="l">
              <a:spcBef>
                <a:spcPts val="0"/>
              </a:spcBef>
              <a:spcAft>
                <a:spcPts val="0"/>
              </a:spcAft>
              <a:buClr>
                <a:schemeClr val="dk1"/>
              </a:buClr>
              <a:buFont typeface="Arial"/>
              <a:buNone/>
            </a:pPr>
            <a:r>
              <a:t/>
            </a:r>
            <a:endParaRPr sz="40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2500">
                <a:solidFill>
                  <a:srgbClr val="FF6600"/>
                </a:solidFill>
                <a:latin typeface="Calibri"/>
                <a:ea typeface="Calibri"/>
                <a:cs typeface="Calibri"/>
                <a:sym typeface="Calibri"/>
              </a:rPr>
              <a:t>13-April-2022</a:t>
            </a:r>
            <a:endParaRPr>
              <a:solidFill>
                <a:schemeClr val="dk1"/>
              </a:solidFill>
            </a:endParaRPr>
          </a:p>
          <a:p>
            <a:pPr indent="0" lvl="0" marL="0" marR="0" rtl="0" algn="l">
              <a:spcBef>
                <a:spcPts val="0"/>
              </a:spcBef>
              <a:spcAft>
                <a:spcPts val="0"/>
              </a:spcAft>
              <a:buNone/>
            </a:pPr>
            <a:r>
              <a:t/>
            </a:r>
            <a:endParaRPr sz="40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ctrTitle"/>
          </p:nvPr>
        </p:nvSpPr>
        <p:spPr>
          <a:xfrm>
            <a:off x="-56101" y="0"/>
            <a:ext cx="5733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Background and</a:t>
            </a:r>
            <a:r>
              <a:rPr lang="en-US">
                <a:solidFill>
                  <a:srgbClr val="FF6600"/>
                </a:solidFill>
              </a:rPr>
              <a:t> </a:t>
            </a:r>
            <a:r>
              <a:rPr b="1" lang="en-US">
                <a:solidFill>
                  <a:srgbClr val="FF6600"/>
                </a:solidFill>
              </a:rPr>
              <a:t>Agenda</a:t>
            </a:r>
            <a:endParaRPr/>
          </a:p>
        </p:txBody>
      </p:sp>
      <p:sp>
        <p:nvSpPr>
          <p:cNvPr id="91" name="Google Shape;91;p14"/>
          <p:cNvSpPr txBox="1"/>
          <p:nvPr>
            <p:ph idx="1" type="subTitle"/>
          </p:nvPr>
        </p:nvSpPr>
        <p:spPr>
          <a:xfrm>
            <a:off x="5733143" y="0"/>
            <a:ext cx="6459000" cy="6858000"/>
          </a:xfrm>
          <a:prstGeom prst="rect">
            <a:avLst/>
          </a:prstGeom>
          <a:noFill/>
          <a:ln>
            <a:noFill/>
          </a:ln>
        </p:spPr>
        <p:txBody>
          <a:bodyPr anchorCtr="0" anchor="t" bIns="45700" lIns="91425" spcFirstLastPara="1" rIns="91425" wrap="square" tIns="45700">
            <a:normAutofit lnSpcReduction="20000"/>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r>
              <a:rPr lang="en-US" sz="1800"/>
              <a:t>XYZ is a private equity firm in US. Due to remarkable growth in the Cab Industry in last few years and multiple key players in the market, it is planning for an investment in Cab industry. </a:t>
            </a:r>
            <a:endParaRPr sz="2800"/>
          </a:p>
          <a:p>
            <a:pPr indent="0" lvl="0" marL="0" rtl="0" algn="l">
              <a:spcBef>
                <a:spcPts val="1000"/>
              </a:spcBef>
              <a:spcAft>
                <a:spcPts val="0"/>
              </a:spcAft>
              <a:buClr>
                <a:schemeClr val="dk1"/>
              </a:buClr>
              <a:buSzPts val="1800"/>
              <a:buFont typeface="Arial"/>
              <a:buNone/>
            </a:pPr>
            <a:r>
              <a:t/>
            </a:r>
            <a:endParaRPr sz="1800"/>
          </a:p>
          <a:p>
            <a:pPr indent="-228600" lvl="0" marL="228600" rtl="0" algn="l">
              <a:spcBef>
                <a:spcPts val="1000"/>
              </a:spcBef>
              <a:spcAft>
                <a:spcPts val="0"/>
              </a:spcAft>
              <a:buSzPts val="1800"/>
              <a:buChar char="•"/>
            </a:pPr>
            <a:r>
              <a:rPr lang="en-US" sz="1800"/>
              <a:t>Objective : Provide actionable insights to help XYZ firm in identifying the right company for making investment.</a:t>
            </a:r>
            <a:endParaRPr sz="2800"/>
          </a:p>
          <a:p>
            <a:pPr indent="-114300" lvl="0" marL="228600" rtl="0" algn="l">
              <a:spcBef>
                <a:spcPts val="1000"/>
              </a:spcBef>
              <a:spcAft>
                <a:spcPts val="0"/>
              </a:spcAft>
              <a:buClr>
                <a:schemeClr val="dk1"/>
              </a:buClr>
              <a:buSzPts val="1800"/>
              <a:buFont typeface="Arial"/>
              <a:buNone/>
            </a:pPr>
            <a:r>
              <a:t/>
            </a:r>
            <a:endParaRPr sz="1800"/>
          </a:p>
          <a:p>
            <a:pPr indent="0" lvl="0" marL="0" rtl="0" algn="l">
              <a:spcBef>
                <a:spcPts val="1000"/>
              </a:spcBef>
              <a:spcAft>
                <a:spcPts val="0"/>
              </a:spcAft>
              <a:buClr>
                <a:schemeClr val="dk1"/>
              </a:buClr>
              <a:buSzPts val="1800"/>
              <a:buFont typeface="Arial"/>
              <a:buNone/>
            </a:pPr>
            <a:r>
              <a:rPr lang="en-US" sz="1800"/>
              <a:t>The analysis has been divided into four parts: </a:t>
            </a:r>
            <a:endParaRPr sz="2800"/>
          </a:p>
          <a:p>
            <a:pPr indent="-228600" lvl="0" marL="228600" rtl="0" algn="l">
              <a:spcBef>
                <a:spcPts val="1000"/>
              </a:spcBef>
              <a:spcAft>
                <a:spcPts val="0"/>
              </a:spcAft>
              <a:buSzPts val="1800"/>
              <a:buChar char="•"/>
            </a:pPr>
            <a:r>
              <a:rPr lang="en-US" sz="1800"/>
              <a:t>Data Understanding </a:t>
            </a:r>
            <a:endParaRPr sz="2800"/>
          </a:p>
          <a:p>
            <a:pPr indent="-228600" lvl="0" marL="228600" rtl="0" algn="l">
              <a:spcBef>
                <a:spcPts val="1000"/>
              </a:spcBef>
              <a:spcAft>
                <a:spcPts val="0"/>
              </a:spcAft>
              <a:buSzPts val="1800"/>
              <a:buChar char="•"/>
            </a:pPr>
            <a:r>
              <a:rPr lang="en-US" sz="1800"/>
              <a:t>Forecasting profit and number of rides for each cab type </a:t>
            </a:r>
            <a:endParaRPr sz="2800"/>
          </a:p>
          <a:p>
            <a:pPr indent="-228600" lvl="0" marL="228600" rtl="0" algn="l">
              <a:spcBef>
                <a:spcPts val="1000"/>
              </a:spcBef>
              <a:spcAft>
                <a:spcPts val="0"/>
              </a:spcAft>
              <a:buSzPts val="1800"/>
              <a:buChar char="•"/>
            </a:pPr>
            <a:r>
              <a:rPr lang="en-US" sz="1800"/>
              <a:t>Finding the most profitable Cab company </a:t>
            </a:r>
            <a:endParaRPr sz="2800"/>
          </a:p>
          <a:p>
            <a:pPr indent="-228600" lvl="0" marL="228600" rtl="0" algn="l">
              <a:spcBef>
                <a:spcPts val="1000"/>
              </a:spcBef>
              <a:spcAft>
                <a:spcPts val="0"/>
              </a:spcAft>
              <a:buSzPts val="1800"/>
              <a:buChar char="•"/>
            </a:pPr>
            <a:r>
              <a:rPr lang="en-US" sz="1800"/>
              <a:t>Recommendations for investment</a:t>
            </a:r>
            <a:endParaRPr sz="2800"/>
          </a:p>
          <a:p>
            <a:pPr indent="0" lvl="0" marL="0" rtl="0" algn="just">
              <a:lnSpc>
                <a:spcPct val="90000"/>
              </a:lnSpc>
              <a:spcBef>
                <a:spcPts val="1000"/>
              </a:spcBef>
              <a:spcAft>
                <a:spcPts val="0"/>
              </a:spcAft>
              <a:buClr>
                <a:srgbClr val="FF6600"/>
              </a:buClr>
              <a:buSzPts val="2800"/>
              <a:buNone/>
            </a:pPr>
            <a:r>
              <a:t/>
            </a:r>
            <a:endParaRPr sz="28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92" name="Google Shape;92;p14"/>
          <p:cNvPicPr preferRelativeResize="0"/>
          <p:nvPr/>
        </p:nvPicPr>
        <p:blipFill rotWithShape="1">
          <a:blip r:embed="rId3">
            <a:alphaModFix/>
          </a:blip>
          <a:srcRect b="0" l="0" r="0" t="0"/>
          <a:stretch/>
        </p:blipFill>
        <p:spPr>
          <a:xfrm>
            <a:off x="70875" y="5400025"/>
            <a:ext cx="1583750" cy="1457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15"/>
          <p:cNvSpPr txBox="1"/>
          <p:nvPr>
            <p:ph type="title"/>
          </p:nvPr>
        </p:nvSpPr>
        <p:spPr>
          <a:xfrm>
            <a:off x="0" y="25"/>
            <a:ext cx="6044400" cy="68580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highlight>
                  <a:srgbClr val="3B3B3B"/>
                </a:highlight>
              </a:rPr>
              <a:t> </a:t>
            </a:r>
            <a:endParaRPr>
              <a:highlight>
                <a:srgbClr val="3B3B3B"/>
              </a:highlight>
            </a:endParaRPr>
          </a:p>
          <a:p>
            <a:pPr indent="0" lvl="0" marL="0" rtl="0" algn="l">
              <a:spcBef>
                <a:spcPts val="0"/>
              </a:spcBef>
              <a:spcAft>
                <a:spcPts val="0"/>
              </a:spcAft>
              <a:buNone/>
            </a:pPr>
            <a:r>
              <a:t/>
            </a:r>
            <a:endParaRPr b="1" sz="5600">
              <a:solidFill>
                <a:schemeClr val="accent2"/>
              </a:solidFill>
            </a:endParaRPr>
          </a:p>
          <a:p>
            <a:pPr indent="0" lvl="0" marL="0" rtl="0" algn="l">
              <a:spcBef>
                <a:spcPts val="0"/>
              </a:spcBef>
              <a:spcAft>
                <a:spcPts val="0"/>
              </a:spcAft>
              <a:buNone/>
            </a:pPr>
            <a:r>
              <a:t/>
            </a:r>
            <a:endParaRPr b="1" sz="5600">
              <a:solidFill>
                <a:schemeClr val="accent2"/>
              </a:solidFill>
            </a:endParaRPr>
          </a:p>
          <a:p>
            <a:pPr indent="0" lvl="0" marL="0" rtl="0" algn="l">
              <a:spcBef>
                <a:spcPts val="0"/>
              </a:spcBef>
              <a:spcAft>
                <a:spcPts val="0"/>
              </a:spcAft>
              <a:buNone/>
            </a:pPr>
            <a:r>
              <a:t/>
            </a:r>
            <a:endParaRPr b="1" sz="5600">
              <a:solidFill>
                <a:schemeClr val="accent2"/>
              </a:solidFill>
            </a:endParaRPr>
          </a:p>
          <a:p>
            <a:pPr indent="0" lvl="0" marL="0" rtl="0" algn="l">
              <a:spcBef>
                <a:spcPts val="0"/>
              </a:spcBef>
              <a:spcAft>
                <a:spcPts val="0"/>
              </a:spcAft>
              <a:buNone/>
            </a:pPr>
            <a:r>
              <a:t/>
            </a:r>
            <a:endParaRPr b="1" sz="5600">
              <a:solidFill>
                <a:schemeClr val="accent2"/>
              </a:solidFill>
            </a:endParaRPr>
          </a:p>
          <a:p>
            <a:pPr indent="0" lvl="0" marL="0" rtl="0" algn="l">
              <a:spcBef>
                <a:spcPts val="0"/>
              </a:spcBef>
              <a:spcAft>
                <a:spcPts val="0"/>
              </a:spcAft>
              <a:buNone/>
            </a:pPr>
            <a:r>
              <a:t/>
            </a:r>
            <a:endParaRPr b="1" sz="5600">
              <a:solidFill>
                <a:schemeClr val="accent2"/>
              </a:solidFill>
            </a:endParaRPr>
          </a:p>
          <a:p>
            <a:pPr indent="0" lvl="0" marL="0" rtl="0" algn="l">
              <a:spcBef>
                <a:spcPts val="0"/>
              </a:spcBef>
              <a:spcAft>
                <a:spcPts val="0"/>
              </a:spcAft>
              <a:buNone/>
            </a:pPr>
            <a:r>
              <a:rPr b="1" lang="en-US" sz="5600">
                <a:solidFill>
                  <a:srgbClr val="CC4125"/>
                </a:solidFill>
              </a:rPr>
              <a:t> 	</a:t>
            </a:r>
            <a:r>
              <a:rPr b="1" lang="en-US" sz="5822">
                <a:solidFill>
                  <a:srgbClr val="FF6600"/>
                </a:solidFill>
              </a:rPr>
              <a:t>Data Exploration</a:t>
            </a:r>
            <a:endParaRPr b="1" sz="5822">
              <a:solidFill>
                <a:srgbClr val="FF6600"/>
              </a:solidFill>
            </a:endParaRPr>
          </a:p>
          <a:p>
            <a:pPr indent="0" lvl="0" marL="0" rtl="0" algn="l">
              <a:spcBef>
                <a:spcPts val="0"/>
              </a:spcBef>
              <a:spcAft>
                <a:spcPts val="0"/>
              </a:spcAft>
              <a:buNone/>
            </a:pPr>
            <a:r>
              <a:t/>
            </a:r>
            <a:endParaRPr b="1" sz="5600">
              <a:solidFill>
                <a:schemeClr val="accent2"/>
              </a:solidFill>
            </a:endParaRPr>
          </a:p>
          <a:p>
            <a:pPr indent="0" lvl="0" marL="0" rtl="0" algn="l">
              <a:spcBef>
                <a:spcPts val="0"/>
              </a:spcBef>
              <a:spcAft>
                <a:spcPts val="0"/>
              </a:spcAft>
              <a:buNone/>
            </a:pPr>
            <a:r>
              <a:t/>
            </a:r>
            <a:endParaRPr b="1" sz="5600">
              <a:solidFill>
                <a:schemeClr val="accent2"/>
              </a:solidFill>
            </a:endParaRPr>
          </a:p>
          <a:p>
            <a:pPr indent="0" lvl="0" marL="0" rtl="0" algn="l">
              <a:spcBef>
                <a:spcPts val="0"/>
              </a:spcBef>
              <a:spcAft>
                <a:spcPts val="0"/>
              </a:spcAft>
              <a:buNone/>
            </a:pPr>
            <a:r>
              <a:t/>
            </a:r>
            <a:endParaRPr b="1" sz="5600">
              <a:solidFill>
                <a:schemeClr val="accent2"/>
              </a:solidFill>
            </a:endParaRPr>
          </a:p>
          <a:p>
            <a:pPr indent="0" lvl="0" marL="0" rtl="0" algn="l">
              <a:spcBef>
                <a:spcPts val="0"/>
              </a:spcBef>
              <a:spcAft>
                <a:spcPts val="0"/>
              </a:spcAft>
              <a:buNone/>
            </a:pPr>
            <a:r>
              <a:t/>
            </a:r>
            <a:endParaRPr b="1" sz="5600">
              <a:solidFill>
                <a:schemeClr val="accent2"/>
              </a:solidFill>
            </a:endParaRPr>
          </a:p>
          <a:p>
            <a:pPr indent="0" lvl="0" marL="0" rtl="0" algn="l">
              <a:spcBef>
                <a:spcPts val="0"/>
              </a:spcBef>
              <a:spcAft>
                <a:spcPts val="0"/>
              </a:spcAft>
              <a:buNone/>
            </a:pPr>
            <a:r>
              <a:t/>
            </a:r>
            <a:endParaRPr b="1" sz="5600">
              <a:solidFill>
                <a:schemeClr val="accent2"/>
              </a:solidFill>
            </a:endParaRPr>
          </a:p>
          <a:p>
            <a:pPr indent="0" lvl="0" marL="0" rtl="0" algn="l">
              <a:spcBef>
                <a:spcPts val="0"/>
              </a:spcBef>
              <a:spcAft>
                <a:spcPts val="0"/>
              </a:spcAft>
              <a:buNone/>
            </a:pPr>
            <a:r>
              <a:t/>
            </a:r>
            <a:endParaRPr b="1" sz="5600">
              <a:solidFill>
                <a:schemeClr val="accent2"/>
              </a:solidFill>
            </a:endParaRPr>
          </a:p>
          <a:p>
            <a:pPr indent="0" lvl="0" marL="0" rtl="0" algn="l">
              <a:spcBef>
                <a:spcPts val="0"/>
              </a:spcBef>
              <a:spcAft>
                <a:spcPts val="0"/>
              </a:spcAft>
              <a:buNone/>
            </a:pPr>
            <a:r>
              <a:t/>
            </a:r>
            <a:endParaRPr b="1" sz="5600">
              <a:solidFill>
                <a:schemeClr val="accent2"/>
              </a:solidFill>
            </a:endParaRPr>
          </a:p>
        </p:txBody>
      </p:sp>
      <p:pic>
        <p:nvPicPr>
          <p:cNvPr id="98" name="Google Shape;98;p15"/>
          <p:cNvPicPr preferRelativeResize="0"/>
          <p:nvPr/>
        </p:nvPicPr>
        <p:blipFill rotWithShape="1">
          <a:blip r:embed="rId3">
            <a:alphaModFix/>
          </a:blip>
          <a:srcRect b="0" l="0" r="0" t="0"/>
          <a:stretch/>
        </p:blipFill>
        <p:spPr>
          <a:xfrm>
            <a:off x="222350" y="5474225"/>
            <a:ext cx="1432274" cy="1525025"/>
          </a:xfrm>
          <a:prstGeom prst="rect">
            <a:avLst/>
          </a:prstGeom>
          <a:noFill/>
          <a:ln>
            <a:noFill/>
          </a:ln>
        </p:spPr>
      </p:pic>
      <p:sp>
        <p:nvSpPr>
          <p:cNvPr id="99" name="Google Shape;99;p15"/>
          <p:cNvSpPr txBox="1"/>
          <p:nvPr/>
        </p:nvSpPr>
        <p:spPr>
          <a:xfrm>
            <a:off x="6044400" y="581650"/>
            <a:ext cx="6147600" cy="1231500"/>
          </a:xfrm>
          <a:prstGeom prst="rect">
            <a:avLst/>
          </a:prstGeom>
          <a:noFill/>
          <a:ln>
            <a:noFill/>
          </a:ln>
        </p:spPr>
        <p:txBody>
          <a:bodyPr anchorCtr="0" anchor="t" bIns="91425" lIns="91425" spcFirstLastPara="1" rIns="91425" wrap="square" tIns="91425">
            <a:spAutoFit/>
          </a:bodyPr>
          <a:lstStyle/>
          <a:p>
            <a:pPr indent="-285750" lvl="0" marL="285750" rtl="0" algn="l">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24 Features( including 9 derived features)</a:t>
            </a:r>
            <a:endParaRPr>
              <a:solidFill>
                <a:schemeClr val="dk1"/>
              </a:solidFill>
            </a:endParaRPr>
          </a:p>
          <a:p>
            <a:pPr indent="-285750" lvl="0" marL="285750" rtl="0" algn="l">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Timeframe of the data: 2016-01-31 to 2018-12-31</a:t>
            </a:r>
            <a:endParaRPr>
              <a:solidFill>
                <a:schemeClr val="dk1"/>
              </a:solidFill>
            </a:endParaRPr>
          </a:p>
          <a:p>
            <a:pPr indent="-285750" lvl="0" marL="285750" rtl="0" algn="l">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Total data points : 355,032</a:t>
            </a:r>
            <a:endParaRPr>
              <a:solidFill>
                <a:schemeClr val="dk1"/>
              </a:solidFill>
            </a:endParaRPr>
          </a:p>
          <a:p>
            <a:pPr indent="0" lvl="0" marL="0" rtl="0" algn="l">
              <a:spcBef>
                <a:spcPts val="0"/>
              </a:spcBef>
              <a:spcAft>
                <a:spcPts val="0"/>
              </a:spcAft>
              <a:buNone/>
            </a:pPr>
            <a:r>
              <a:t/>
            </a:r>
            <a:endParaRPr>
              <a:latin typeface="Calibri"/>
              <a:ea typeface="Calibri"/>
              <a:cs typeface="Calibri"/>
              <a:sym typeface="Calibri"/>
            </a:endParaRPr>
          </a:p>
        </p:txBody>
      </p:sp>
      <p:sp>
        <p:nvSpPr>
          <p:cNvPr id="100" name="Google Shape;100;p15"/>
          <p:cNvSpPr txBox="1"/>
          <p:nvPr/>
        </p:nvSpPr>
        <p:spPr>
          <a:xfrm rot="-10799810">
            <a:off x="6459118" y="2576285"/>
            <a:ext cx="542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grpSp>
        <p:nvGrpSpPr>
          <p:cNvPr id="101" name="Google Shape;101;p15"/>
          <p:cNvGrpSpPr/>
          <p:nvPr/>
        </p:nvGrpSpPr>
        <p:grpSpPr>
          <a:xfrm>
            <a:off x="6876281" y="1813157"/>
            <a:ext cx="5316057" cy="2746781"/>
            <a:chOff x="5536376" y="1858278"/>
            <a:chExt cx="6407977" cy="3955048"/>
          </a:xfrm>
        </p:grpSpPr>
        <p:grpSp>
          <p:nvGrpSpPr>
            <p:cNvPr id="102" name="Google Shape;102;p15"/>
            <p:cNvGrpSpPr/>
            <p:nvPr/>
          </p:nvGrpSpPr>
          <p:grpSpPr>
            <a:xfrm>
              <a:off x="5536376" y="1858278"/>
              <a:ext cx="5168694" cy="3955048"/>
              <a:chOff x="1702411" y="3452991"/>
              <a:chExt cx="5168694" cy="4472013"/>
            </a:xfrm>
          </p:grpSpPr>
          <p:grpSp>
            <p:nvGrpSpPr>
              <p:cNvPr id="103" name="Google Shape;103;p15"/>
              <p:cNvGrpSpPr/>
              <p:nvPr/>
            </p:nvGrpSpPr>
            <p:grpSpPr>
              <a:xfrm>
                <a:off x="1702411" y="3452991"/>
                <a:ext cx="5168694" cy="1938000"/>
                <a:chOff x="1702411" y="4026102"/>
                <a:chExt cx="5168694" cy="1938000"/>
              </a:xfrm>
            </p:grpSpPr>
            <p:sp>
              <p:nvSpPr>
                <p:cNvPr id="104" name="Google Shape;104;p15"/>
                <p:cNvSpPr/>
                <p:nvPr/>
              </p:nvSpPr>
              <p:spPr>
                <a:xfrm>
                  <a:off x="6051395" y="4026103"/>
                  <a:ext cx="662857" cy="926447"/>
                </a:xfrm>
                <a:custGeom>
                  <a:rect b="b" l="l" r="r" t="t"/>
                  <a:pathLst>
                    <a:path extrusionOk="0" h="612" w="47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15"/>
                <p:cNvSpPr/>
                <p:nvPr/>
              </p:nvSpPr>
              <p:spPr>
                <a:xfrm>
                  <a:off x="1961385" y="4026102"/>
                  <a:ext cx="662857" cy="926447"/>
                </a:xfrm>
                <a:custGeom>
                  <a:rect b="b" l="l" r="r" t="t"/>
                  <a:pathLst>
                    <a:path extrusionOk="0" h="612" w="47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15"/>
                <p:cNvSpPr/>
                <p:nvPr/>
              </p:nvSpPr>
              <p:spPr>
                <a:xfrm>
                  <a:off x="3343118" y="4026102"/>
                  <a:ext cx="662857" cy="926447"/>
                </a:xfrm>
                <a:custGeom>
                  <a:rect b="b" l="l" r="r" t="t"/>
                  <a:pathLst>
                    <a:path extrusionOk="0" h="612" w="47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15"/>
                <p:cNvSpPr/>
                <p:nvPr/>
              </p:nvSpPr>
              <p:spPr>
                <a:xfrm>
                  <a:off x="4697256" y="4026102"/>
                  <a:ext cx="662857" cy="926447"/>
                </a:xfrm>
                <a:custGeom>
                  <a:rect b="b" l="l" r="r" t="t"/>
                  <a:pathLst>
                    <a:path extrusionOk="0" h="612" w="47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15"/>
                <p:cNvSpPr txBox="1"/>
                <p:nvPr/>
              </p:nvSpPr>
              <p:spPr>
                <a:xfrm>
                  <a:off x="1702411" y="5212301"/>
                  <a:ext cx="1121400" cy="751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Cab_Data.csv </a:t>
                  </a:r>
                  <a:endParaRPr/>
                </a:p>
              </p:txBody>
            </p:sp>
            <p:sp>
              <p:nvSpPr>
                <p:cNvPr id="109" name="Google Shape;109;p15"/>
                <p:cNvSpPr txBox="1"/>
                <p:nvPr/>
              </p:nvSpPr>
              <p:spPr>
                <a:xfrm>
                  <a:off x="3097359" y="5212301"/>
                  <a:ext cx="1263900" cy="751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Customer_ID.csv </a:t>
                  </a:r>
                  <a:endParaRPr/>
                </a:p>
              </p:txBody>
            </p:sp>
            <p:sp>
              <p:nvSpPr>
                <p:cNvPr id="110" name="Google Shape;110;p15"/>
                <p:cNvSpPr txBox="1"/>
                <p:nvPr/>
              </p:nvSpPr>
              <p:spPr>
                <a:xfrm>
                  <a:off x="4525356" y="5212302"/>
                  <a:ext cx="1376400" cy="751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Transaction_ID.csv </a:t>
                  </a:r>
                  <a:endParaRPr/>
                </a:p>
              </p:txBody>
            </p:sp>
            <p:sp>
              <p:nvSpPr>
                <p:cNvPr id="111" name="Google Shape;111;p15"/>
                <p:cNvSpPr txBox="1"/>
                <p:nvPr/>
              </p:nvSpPr>
              <p:spPr>
                <a:xfrm>
                  <a:off x="6120505" y="5212301"/>
                  <a:ext cx="750600" cy="751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City.csv</a:t>
                  </a:r>
                  <a:endParaRPr/>
                </a:p>
              </p:txBody>
            </p:sp>
          </p:grpSp>
          <p:cxnSp>
            <p:nvCxnSpPr>
              <p:cNvPr id="112" name="Google Shape;112;p15"/>
              <p:cNvCxnSpPr/>
              <p:nvPr/>
            </p:nvCxnSpPr>
            <p:spPr>
              <a:xfrm>
                <a:off x="2624242" y="4379438"/>
                <a:ext cx="1826100" cy="1511400"/>
              </a:xfrm>
              <a:prstGeom prst="straightConnector1">
                <a:avLst/>
              </a:prstGeom>
              <a:noFill/>
              <a:ln cap="flat" cmpd="sng" w="9525">
                <a:solidFill>
                  <a:srgbClr val="4472C4"/>
                </a:solidFill>
                <a:prstDash val="solid"/>
                <a:miter lim="800000"/>
                <a:headEnd len="sm" w="sm" type="none"/>
                <a:tailEnd len="med" w="med" type="triangle"/>
              </a:ln>
            </p:spPr>
          </p:cxnSp>
          <p:cxnSp>
            <p:nvCxnSpPr>
              <p:cNvPr id="113" name="Google Shape;113;p15"/>
              <p:cNvCxnSpPr/>
              <p:nvPr/>
            </p:nvCxnSpPr>
            <p:spPr>
              <a:xfrm flipH="1">
                <a:off x="5258626" y="4455645"/>
                <a:ext cx="782400" cy="1256400"/>
              </a:xfrm>
              <a:prstGeom prst="straightConnector1">
                <a:avLst/>
              </a:prstGeom>
              <a:noFill/>
              <a:ln cap="flat" cmpd="sng" w="9525">
                <a:solidFill>
                  <a:srgbClr val="4472C4"/>
                </a:solidFill>
                <a:prstDash val="solid"/>
                <a:miter lim="800000"/>
                <a:headEnd len="sm" w="sm" type="none"/>
                <a:tailEnd len="med" w="med" type="triangle"/>
              </a:ln>
            </p:spPr>
          </p:cxnSp>
          <p:cxnSp>
            <p:nvCxnSpPr>
              <p:cNvPr id="114" name="Google Shape;114;p15"/>
              <p:cNvCxnSpPr/>
              <p:nvPr/>
            </p:nvCxnSpPr>
            <p:spPr>
              <a:xfrm>
                <a:off x="3729359" y="4367355"/>
                <a:ext cx="827700" cy="1334100"/>
              </a:xfrm>
              <a:prstGeom prst="straightConnector1">
                <a:avLst/>
              </a:prstGeom>
              <a:noFill/>
              <a:ln cap="flat" cmpd="sng" w="9525">
                <a:solidFill>
                  <a:srgbClr val="4472C4"/>
                </a:solidFill>
                <a:prstDash val="solid"/>
                <a:miter lim="800000"/>
                <a:headEnd len="sm" w="sm" type="none"/>
                <a:tailEnd len="med" w="med" type="triangle"/>
              </a:ln>
            </p:spPr>
          </p:cxnSp>
          <p:cxnSp>
            <p:nvCxnSpPr>
              <p:cNvPr id="115" name="Google Shape;115;p15"/>
              <p:cNvCxnSpPr/>
              <p:nvPr/>
            </p:nvCxnSpPr>
            <p:spPr>
              <a:xfrm>
                <a:off x="4861033" y="4457496"/>
                <a:ext cx="0" cy="1167900"/>
              </a:xfrm>
              <a:prstGeom prst="straightConnector1">
                <a:avLst/>
              </a:prstGeom>
              <a:noFill/>
              <a:ln cap="flat" cmpd="sng" w="9525">
                <a:solidFill>
                  <a:srgbClr val="4472C4"/>
                </a:solidFill>
                <a:prstDash val="solid"/>
                <a:miter lim="800000"/>
                <a:headEnd len="sm" w="sm" type="none"/>
                <a:tailEnd len="med" w="med" type="triangle"/>
              </a:ln>
            </p:spPr>
          </p:cxnSp>
          <p:sp>
            <p:nvSpPr>
              <p:cNvPr id="116" name="Google Shape;116;p15"/>
              <p:cNvSpPr/>
              <p:nvPr/>
            </p:nvSpPr>
            <p:spPr>
              <a:xfrm>
                <a:off x="4570553" y="5755223"/>
                <a:ext cx="662857" cy="926449"/>
              </a:xfrm>
              <a:custGeom>
                <a:rect b="b" l="l" r="r" t="t"/>
                <a:pathLst>
                  <a:path extrusionOk="0" h="612" w="47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15"/>
              <p:cNvSpPr txBox="1"/>
              <p:nvPr/>
            </p:nvSpPr>
            <p:spPr>
              <a:xfrm>
                <a:off x="4381330" y="6722304"/>
                <a:ext cx="1044000" cy="1202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Final cab data</a:t>
                </a:r>
                <a:endParaRPr/>
              </a:p>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8" name="Google Shape;118;p15"/>
            <p:cNvSpPr txBox="1"/>
            <p:nvPr/>
          </p:nvSpPr>
          <p:spPr>
            <a:xfrm>
              <a:off x="10915652" y="2887014"/>
              <a:ext cx="1028700" cy="443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grpSp>
      <p:sp>
        <p:nvSpPr>
          <p:cNvPr id="119" name="Google Shape;119;p15"/>
          <p:cNvSpPr txBox="1"/>
          <p:nvPr/>
        </p:nvSpPr>
        <p:spPr>
          <a:xfrm>
            <a:off x="6687750" y="4368600"/>
            <a:ext cx="5201400" cy="2940000"/>
          </a:xfrm>
          <a:prstGeom prst="rect">
            <a:avLst/>
          </a:prstGeom>
          <a:noFill/>
          <a:ln>
            <a:noFill/>
          </a:ln>
        </p:spPr>
        <p:txBody>
          <a:bodyPr anchorCtr="0" anchor="t" bIns="91425" lIns="91425" spcFirstLastPara="1" rIns="91425" wrap="square" tIns="91425">
            <a:noAutofit/>
          </a:bodyPr>
          <a:lstStyle/>
          <a:p>
            <a:pPr indent="-285750" lvl="0" marL="285750" rtl="0" algn="just">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The cab data contained the Transaction No, Customer ID and date that Transactions where carried out.</a:t>
            </a:r>
            <a:endParaRPr sz="1800">
              <a:solidFill>
                <a:schemeClr val="dk1"/>
              </a:solidFill>
              <a:latin typeface="Calibri"/>
              <a:ea typeface="Calibri"/>
              <a:cs typeface="Calibri"/>
              <a:sym typeface="Calibri"/>
            </a:endParaRPr>
          </a:p>
          <a:p>
            <a:pPr indent="-285750" lvl="0" marL="285750" rtl="0" algn="just">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The Date had to be converted into a </a:t>
            </a:r>
            <a:r>
              <a:rPr lang="en-US" sz="1800">
                <a:solidFill>
                  <a:schemeClr val="dk1"/>
                </a:solidFill>
                <a:latin typeface="Calibri"/>
                <a:ea typeface="Calibri"/>
                <a:cs typeface="Calibri"/>
                <a:sym typeface="Calibri"/>
              </a:rPr>
              <a:t>readable</a:t>
            </a:r>
            <a:r>
              <a:rPr lang="en-US" sz="1800">
                <a:solidFill>
                  <a:schemeClr val="dk1"/>
                </a:solidFill>
                <a:latin typeface="Calibri"/>
                <a:ea typeface="Calibri"/>
                <a:cs typeface="Calibri"/>
                <a:sym typeface="Calibri"/>
              </a:rPr>
              <a:t> and understanding date.</a:t>
            </a:r>
            <a:endParaRPr sz="1800">
              <a:solidFill>
                <a:schemeClr val="dk1"/>
              </a:solidFill>
              <a:latin typeface="Calibri"/>
              <a:ea typeface="Calibri"/>
              <a:cs typeface="Calibri"/>
              <a:sym typeface="Calibri"/>
            </a:endParaRPr>
          </a:p>
          <a:p>
            <a:pPr indent="-317500" lvl="0" marL="457200" rtl="0" algn="just">
              <a:spcBef>
                <a:spcPts val="0"/>
              </a:spcBef>
              <a:spcAft>
                <a:spcPts val="0"/>
              </a:spcAft>
              <a:buClr>
                <a:schemeClr val="dk1"/>
              </a:buClr>
              <a:buSzPts val="1400"/>
              <a:buChar char="●"/>
            </a:pPr>
            <a:r>
              <a:rPr lang="en-US" sz="1800">
                <a:solidFill>
                  <a:schemeClr val="dk1"/>
                </a:solidFill>
                <a:latin typeface="Calibri"/>
                <a:ea typeface="Calibri"/>
                <a:cs typeface="Calibri"/>
                <a:sym typeface="Calibri"/>
              </a:rPr>
              <a:t>Profit of rides are calculated keeping other factors constant and only </a:t>
            </a:r>
            <a:r>
              <a:rPr lang="en-US">
                <a:solidFill>
                  <a:schemeClr val="dk1"/>
                </a:solidFill>
              </a:rPr>
              <a:t>(</a:t>
            </a:r>
            <a:r>
              <a:rPr lang="en-US" sz="1800">
                <a:solidFill>
                  <a:schemeClr val="dk1"/>
                </a:solidFill>
                <a:latin typeface="Calibri"/>
                <a:ea typeface="Calibri"/>
                <a:cs typeface="Calibri"/>
                <a:sym typeface="Calibri"/>
              </a:rPr>
              <a:t>Price_Charged and Cost_of_Trip features used to calculate profit).</a:t>
            </a:r>
            <a:endParaRPr>
              <a:solidFill>
                <a:schemeClr val="dk1"/>
              </a:solidFill>
            </a:endParaRPr>
          </a:p>
          <a:p>
            <a:pPr indent="0" lvl="0" marL="457200" rtl="0" algn="just">
              <a:spcBef>
                <a:spcPts val="0"/>
              </a:spcBef>
              <a:spcAft>
                <a:spcPts val="0"/>
              </a:spcAft>
              <a:buNone/>
            </a:pPr>
            <a:r>
              <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700">
              <a:solidFill>
                <a:schemeClr val="dk1"/>
              </a:solidFill>
              <a:latin typeface="Calibri"/>
              <a:ea typeface="Calibri"/>
              <a:cs typeface="Calibri"/>
              <a:sym typeface="Calibri"/>
            </a:endParaRPr>
          </a:p>
        </p:txBody>
      </p:sp>
      <p:sp>
        <p:nvSpPr>
          <p:cNvPr id="120" name="Google Shape;120;p15"/>
          <p:cNvSpPr txBox="1"/>
          <p:nvPr/>
        </p:nvSpPr>
        <p:spPr>
          <a:xfrm>
            <a:off x="6515525" y="4716900"/>
            <a:ext cx="531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6"/>
          <p:cNvSpPr txBox="1"/>
          <p:nvPr>
            <p:ph type="ctrTitle"/>
          </p:nvPr>
        </p:nvSpPr>
        <p:spPr>
          <a:xfrm>
            <a:off x="-1" y="-86750"/>
            <a:ext cx="5733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b="1">
              <a:solidFill>
                <a:srgbClr val="FF6600"/>
              </a:solidFill>
            </a:endParaRPr>
          </a:p>
          <a:p>
            <a:pPr indent="0" lvl="0" marL="0" rtl="0" algn="ctr">
              <a:lnSpc>
                <a:spcPct val="90000"/>
              </a:lnSpc>
              <a:spcBef>
                <a:spcPts val="0"/>
              </a:spcBef>
              <a:spcAft>
                <a:spcPts val="0"/>
              </a:spcAft>
              <a:buClr>
                <a:schemeClr val="dk1"/>
              </a:buClr>
              <a:buSzPts val="6000"/>
              <a:buFont typeface="Calibri"/>
              <a:buNone/>
            </a:pPr>
            <a:r>
              <a:t/>
            </a:r>
            <a:endParaRPr b="1">
              <a:solidFill>
                <a:srgbClr val="FF6600"/>
              </a:solidFill>
            </a:endParaRPr>
          </a:p>
          <a:p>
            <a:pPr indent="0" lvl="0" marL="0" rtl="0" algn="ctr">
              <a:lnSpc>
                <a:spcPct val="90000"/>
              </a:lnSpc>
              <a:spcBef>
                <a:spcPts val="0"/>
              </a:spcBef>
              <a:spcAft>
                <a:spcPts val="0"/>
              </a:spcAft>
              <a:buClr>
                <a:schemeClr val="dk1"/>
              </a:buClr>
              <a:buSzPts val="6000"/>
              <a:buFont typeface="Calibri"/>
              <a:buNone/>
            </a:pPr>
            <a:r>
              <a:t/>
            </a:r>
            <a:endParaRPr b="1">
              <a:solidFill>
                <a:srgbClr val="FF6600"/>
              </a:solidFill>
            </a:endParaRPr>
          </a:p>
          <a:p>
            <a:pPr indent="0" lvl="0" marL="457200" rtl="0" algn="l">
              <a:lnSpc>
                <a:spcPct val="90000"/>
              </a:lnSpc>
              <a:spcBef>
                <a:spcPts val="0"/>
              </a:spcBef>
              <a:spcAft>
                <a:spcPts val="0"/>
              </a:spcAft>
              <a:buClr>
                <a:schemeClr val="dk1"/>
              </a:buClr>
              <a:buSzPts val="6000"/>
              <a:buFont typeface="Calibri"/>
              <a:buNone/>
            </a:pPr>
            <a:r>
              <a:rPr b="1" lang="en-US">
                <a:solidFill>
                  <a:srgbClr val="FF6600"/>
                </a:solidFill>
              </a:rPr>
              <a:t>ANALYSIS OF PROFIT</a:t>
            </a:r>
            <a:endParaRPr b="1">
              <a:solidFill>
                <a:srgbClr val="FF6600"/>
              </a:solidFill>
            </a:endParaRPr>
          </a:p>
        </p:txBody>
      </p:sp>
      <p:pic>
        <p:nvPicPr>
          <p:cNvPr id="126" name="Google Shape;126;p16"/>
          <p:cNvPicPr preferRelativeResize="0"/>
          <p:nvPr/>
        </p:nvPicPr>
        <p:blipFill rotWithShape="1">
          <a:blip r:embed="rId3">
            <a:alphaModFix/>
          </a:blip>
          <a:srcRect b="0" l="0" r="0" t="0"/>
          <a:stretch/>
        </p:blipFill>
        <p:spPr>
          <a:xfrm>
            <a:off x="112200" y="5231225"/>
            <a:ext cx="1542425" cy="1626775"/>
          </a:xfrm>
          <a:prstGeom prst="rect">
            <a:avLst/>
          </a:prstGeom>
          <a:noFill/>
          <a:ln>
            <a:noFill/>
          </a:ln>
        </p:spPr>
      </p:pic>
      <p:sp>
        <p:nvSpPr>
          <p:cNvPr id="127" name="Google Shape;127;p16"/>
          <p:cNvSpPr txBox="1"/>
          <p:nvPr/>
        </p:nvSpPr>
        <p:spPr>
          <a:xfrm>
            <a:off x="7770600" y="1470875"/>
            <a:ext cx="903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28" name="Google Shape;128;p16"/>
          <p:cNvPicPr preferRelativeResize="0"/>
          <p:nvPr/>
        </p:nvPicPr>
        <p:blipFill>
          <a:blip r:embed="rId4">
            <a:alphaModFix/>
          </a:blip>
          <a:stretch>
            <a:fillRect/>
          </a:stretch>
        </p:blipFill>
        <p:spPr>
          <a:xfrm>
            <a:off x="6638816" y="909250"/>
            <a:ext cx="3743325" cy="2362200"/>
          </a:xfrm>
          <a:prstGeom prst="rect">
            <a:avLst/>
          </a:prstGeom>
          <a:noFill/>
          <a:ln>
            <a:noFill/>
          </a:ln>
        </p:spPr>
      </p:pic>
      <p:sp>
        <p:nvSpPr>
          <p:cNvPr id="129" name="Google Shape;129;p16"/>
          <p:cNvSpPr txBox="1"/>
          <p:nvPr/>
        </p:nvSpPr>
        <p:spPr>
          <a:xfrm>
            <a:off x="6358200" y="325250"/>
            <a:ext cx="5257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Calibri"/>
                <a:ea typeface="Calibri"/>
                <a:cs typeface="Calibri"/>
                <a:sym typeface="Calibri"/>
              </a:rPr>
              <a:t>TOTAL YEARLY PROFIT FOR THE PINK CAB</a:t>
            </a:r>
            <a:endParaRPr b="1" sz="2000">
              <a:latin typeface="Calibri"/>
              <a:ea typeface="Calibri"/>
              <a:cs typeface="Calibri"/>
              <a:sym typeface="Calibri"/>
            </a:endParaRPr>
          </a:p>
        </p:txBody>
      </p:sp>
      <p:sp>
        <p:nvSpPr>
          <p:cNvPr id="130" name="Google Shape;130;p16"/>
          <p:cNvSpPr txBox="1"/>
          <p:nvPr/>
        </p:nvSpPr>
        <p:spPr>
          <a:xfrm>
            <a:off x="6638838" y="4954800"/>
            <a:ext cx="489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31" name="Google Shape;131;p16"/>
          <p:cNvPicPr preferRelativeResize="0"/>
          <p:nvPr/>
        </p:nvPicPr>
        <p:blipFill>
          <a:blip r:embed="rId5">
            <a:alphaModFix/>
          </a:blip>
          <a:stretch>
            <a:fillRect/>
          </a:stretch>
        </p:blipFill>
        <p:spPr>
          <a:xfrm>
            <a:off x="6638825" y="4409050"/>
            <a:ext cx="4062372" cy="2362200"/>
          </a:xfrm>
          <a:prstGeom prst="rect">
            <a:avLst/>
          </a:prstGeom>
          <a:noFill/>
          <a:ln>
            <a:noFill/>
          </a:ln>
        </p:spPr>
      </p:pic>
      <p:sp>
        <p:nvSpPr>
          <p:cNvPr id="132" name="Google Shape;132;p16"/>
          <p:cNvSpPr txBox="1"/>
          <p:nvPr/>
        </p:nvSpPr>
        <p:spPr>
          <a:xfrm>
            <a:off x="6714750" y="3609400"/>
            <a:ext cx="45441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latin typeface="Calibri"/>
                <a:ea typeface="Calibri"/>
                <a:cs typeface="Calibri"/>
                <a:sym typeface="Calibri"/>
              </a:rPr>
              <a:t>TOTAL YEARLY PROFIT FOR THE YELLOW CAB</a:t>
            </a:r>
            <a:endParaRPr b="1" sz="20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7"/>
          <p:cNvSpPr txBox="1"/>
          <p:nvPr>
            <p:ph type="title"/>
          </p:nvPr>
        </p:nvSpPr>
        <p:spPr>
          <a:xfrm>
            <a:off x="838200" y="365125"/>
            <a:ext cx="4813800" cy="581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38" name="Google Shape;138;p17"/>
          <p:cNvSpPr txBox="1"/>
          <p:nvPr>
            <p:ph idx="1" type="body"/>
          </p:nvPr>
        </p:nvSpPr>
        <p:spPr>
          <a:xfrm>
            <a:off x="0" y="0"/>
            <a:ext cx="6091500" cy="6858000"/>
          </a:xfrm>
          <a:prstGeom prst="rect">
            <a:avLst/>
          </a:prstGeom>
          <a:solidFill>
            <a:srgbClr val="3B3B3B"/>
          </a:solidFill>
        </p:spPr>
        <p:txBody>
          <a:bodyPr anchorCtr="0" anchor="t" bIns="45700" lIns="91425" spcFirstLastPara="1" rIns="91425" wrap="square" tIns="45700">
            <a:normAutofit/>
          </a:bodyPr>
          <a:lstStyle/>
          <a:p>
            <a:pPr indent="0" lvl="0" marL="0" rtl="0" algn="l">
              <a:spcBef>
                <a:spcPts val="1000"/>
              </a:spcBef>
              <a:spcAft>
                <a:spcPts val="0"/>
              </a:spcAft>
              <a:buNone/>
            </a:pPr>
            <a:r>
              <a:t/>
            </a:r>
            <a:endParaRPr>
              <a:solidFill>
                <a:srgbClr val="FF6600"/>
              </a:solidFill>
            </a:endParaRPr>
          </a:p>
          <a:p>
            <a:pPr indent="0" lvl="0" marL="0" rtl="0" algn="l">
              <a:spcBef>
                <a:spcPts val="1000"/>
              </a:spcBef>
              <a:spcAft>
                <a:spcPts val="0"/>
              </a:spcAft>
              <a:buNone/>
            </a:pPr>
            <a:r>
              <a:t/>
            </a:r>
            <a:endParaRPr>
              <a:solidFill>
                <a:srgbClr val="FF6600"/>
              </a:solidFill>
            </a:endParaRPr>
          </a:p>
          <a:p>
            <a:pPr indent="0" lvl="0" marL="0" rtl="0" algn="l">
              <a:spcBef>
                <a:spcPts val="1000"/>
              </a:spcBef>
              <a:spcAft>
                <a:spcPts val="0"/>
              </a:spcAft>
              <a:buNone/>
            </a:pPr>
            <a:r>
              <a:t/>
            </a:r>
            <a:endParaRPr>
              <a:solidFill>
                <a:srgbClr val="FF6600"/>
              </a:solidFill>
            </a:endParaRPr>
          </a:p>
          <a:p>
            <a:pPr indent="0" lvl="0" marL="0" rtl="0" algn="l">
              <a:spcBef>
                <a:spcPts val="1000"/>
              </a:spcBef>
              <a:spcAft>
                <a:spcPts val="0"/>
              </a:spcAft>
              <a:buNone/>
            </a:pPr>
            <a:r>
              <a:t/>
            </a:r>
            <a:endParaRPr>
              <a:solidFill>
                <a:srgbClr val="FF6600"/>
              </a:solidFill>
            </a:endParaRPr>
          </a:p>
          <a:p>
            <a:pPr indent="457200" lvl="0" marL="457200" rtl="0" algn="l">
              <a:spcBef>
                <a:spcPts val="1000"/>
              </a:spcBef>
              <a:spcAft>
                <a:spcPts val="0"/>
              </a:spcAft>
              <a:buNone/>
            </a:pPr>
            <a:r>
              <a:rPr b="1" lang="en-US" sz="6000">
                <a:solidFill>
                  <a:srgbClr val="FF6600"/>
                </a:solidFill>
              </a:rPr>
              <a:t>ANALYSIS</a:t>
            </a:r>
            <a:endParaRPr b="1" sz="6000">
              <a:solidFill>
                <a:srgbClr val="FF6600"/>
              </a:solidFill>
            </a:endParaRPr>
          </a:p>
          <a:p>
            <a:pPr indent="457200" lvl="0" marL="457200" rtl="0" algn="l">
              <a:spcBef>
                <a:spcPts val="1000"/>
              </a:spcBef>
              <a:spcAft>
                <a:spcPts val="0"/>
              </a:spcAft>
              <a:buNone/>
            </a:pPr>
            <a:r>
              <a:rPr b="1" lang="en-US" sz="6000">
                <a:solidFill>
                  <a:srgbClr val="FF6600"/>
                </a:solidFill>
              </a:rPr>
              <a:t>OF CAB</a:t>
            </a:r>
            <a:endParaRPr b="1" sz="6000">
              <a:solidFill>
                <a:srgbClr val="FF6600"/>
              </a:solidFill>
            </a:endParaRPr>
          </a:p>
          <a:p>
            <a:pPr indent="457200" lvl="0" marL="457200" rtl="0" algn="l">
              <a:spcBef>
                <a:spcPts val="1000"/>
              </a:spcBef>
              <a:spcAft>
                <a:spcPts val="0"/>
              </a:spcAft>
              <a:buNone/>
            </a:pPr>
            <a:r>
              <a:rPr b="1" lang="en-US" sz="6000">
                <a:solidFill>
                  <a:srgbClr val="FF6600"/>
                </a:solidFill>
              </a:rPr>
              <a:t>LOCATIONS</a:t>
            </a:r>
            <a:endParaRPr b="1" sz="6000">
              <a:solidFill>
                <a:srgbClr val="FF6600"/>
              </a:solidFill>
            </a:endParaRPr>
          </a:p>
        </p:txBody>
      </p:sp>
      <p:sp>
        <p:nvSpPr>
          <p:cNvPr id="139" name="Google Shape;139;p17"/>
          <p:cNvSpPr txBox="1"/>
          <p:nvPr/>
        </p:nvSpPr>
        <p:spPr>
          <a:xfrm>
            <a:off x="300550" y="5331425"/>
            <a:ext cx="15600" cy="400200"/>
          </a:xfrm>
          <a:prstGeom prst="rect">
            <a:avLst/>
          </a:prstGeom>
          <a:solidFill>
            <a:srgbClr val="3B3B3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40" name="Google Shape;140;p17"/>
          <p:cNvSpPr txBox="1"/>
          <p:nvPr/>
        </p:nvSpPr>
        <p:spPr>
          <a:xfrm>
            <a:off x="190700" y="6069025"/>
            <a:ext cx="1287000" cy="400200"/>
          </a:xfrm>
          <a:prstGeom prst="rect">
            <a:avLst/>
          </a:prstGeom>
          <a:solidFill>
            <a:srgbClr val="3B3B3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41" name="Google Shape;141;p17"/>
          <p:cNvPicPr preferRelativeResize="0"/>
          <p:nvPr/>
        </p:nvPicPr>
        <p:blipFill rotWithShape="1">
          <a:blip r:embed="rId3">
            <a:alphaModFix/>
          </a:blip>
          <a:srcRect b="0" l="0" r="0" t="0"/>
          <a:stretch/>
        </p:blipFill>
        <p:spPr>
          <a:xfrm>
            <a:off x="190700" y="5412600"/>
            <a:ext cx="1470826" cy="1650650"/>
          </a:xfrm>
          <a:prstGeom prst="rect">
            <a:avLst/>
          </a:prstGeom>
          <a:noFill/>
          <a:ln>
            <a:noFill/>
          </a:ln>
        </p:spPr>
      </p:pic>
      <p:sp>
        <p:nvSpPr>
          <p:cNvPr id="142" name="Google Shape;142;p17"/>
          <p:cNvSpPr txBox="1"/>
          <p:nvPr/>
        </p:nvSpPr>
        <p:spPr>
          <a:xfrm>
            <a:off x="7425350" y="1549325"/>
            <a:ext cx="323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43" name="Google Shape;143;p17"/>
          <p:cNvSpPr txBox="1"/>
          <p:nvPr/>
        </p:nvSpPr>
        <p:spPr>
          <a:xfrm>
            <a:off x="6891775" y="293875"/>
            <a:ext cx="43314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latin typeface="Calibri"/>
                <a:ea typeface="Calibri"/>
                <a:cs typeface="Calibri"/>
                <a:sym typeface="Calibri"/>
              </a:rPr>
              <a:t>TOP STATES USING PINK CAB</a:t>
            </a:r>
            <a:endParaRPr b="1" sz="1900">
              <a:latin typeface="Calibri"/>
              <a:ea typeface="Calibri"/>
              <a:cs typeface="Calibri"/>
              <a:sym typeface="Calibri"/>
            </a:endParaRPr>
          </a:p>
        </p:txBody>
      </p:sp>
      <p:sp>
        <p:nvSpPr>
          <p:cNvPr id="144" name="Google Shape;144;p17"/>
          <p:cNvSpPr txBox="1"/>
          <p:nvPr/>
        </p:nvSpPr>
        <p:spPr>
          <a:xfrm>
            <a:off x="6970250" y="1141300"/>
            <a:ext cx="323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45" name="Google Shape;145;p17"/>
          <p:cNvPicPr preferRelativeResize="0"/>
          <p:nvPr/>
        </p:nvPicPr>
        <p:blipFill>
          <a:blip r:embed="rId4">
            <a:alphaModFix/>
          </a:blip>
          <a:stretch>
            <a:fillRect/>
          </a:stretch>
        </p:blipFill>
        <p:spPr>
          <a:xfrm>
            <a:off x="6243900" y="937300"/>
            <a:ext cx="5701150" cy="2934650"/>
          </a:xfrm>
          <a:prstGeom prst="rect">
            <a:avLst/>
          </a:prstGeom>
          <a:noFill/>
          <a:ln>
            <a:noFill/>
          </a:ln>
        </p:spPr>
      </p:pic>
      <p:sp>
        <p:nvSpPr>
          <p:cNvPr id="146" name="Google Shape;146;p17"/>
          <p:cNvSpPr txBox="1"/>
          <p:nvPr/>
        </p:nvSpPr>
        <p:spPr>
          <a:xfrm>
            <a:off x="7095800" y="5221575"/>
            <a:ext cx="433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47" name="Google Shape;147;p17"/>
          <p:cNvPicPr preferRelativeResize="0"/>
          <p:nvPr/>
        </p:nvPicPr>
        <p:blipFill>
          <a:blip r:embed="rId5">
            <a:alphaModFix/>
          </a:blip>
          <a:stretch>
            <a:fillRect/>
          </a:stretch>
        </p:blipFill>
        <p:spPr>
          <a:xfrm>
            <a:off x="6483750" y="4279975"/>
            <a:ext cx="5221825" cy="2459000"/>
          </a:xfrm>
          <a:prstGeom prst="rect">
            <a:avLst/>
          </a:prstGeom>
          <a:noFill/>
          <a:ln>
            <a:noFill/>
          </a:ln>
        </p:spPr>
      </p:pic>
      <p:sp>
        <p:nvSpPr>
          <p:cNvPr id="148" name="Google Shape;148;p17"/>
          <p:cNvSpPr txBox="1"/>
          <p:nvPr/>
        </p:nvSpPr>
        <p:spPr>
          <a:xfrm>
            <a:off x="6985925" y="3856250"/>
            <a:ext cx="4237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latin typeface="Calibri"/>
                <a:ea typeface="Calibri"/>
                <a:cs typeface="Calibri"/>
                <a:sym typeface="Calibri"/>
              </a:rPr>
              <a:t>TOP STATES USING YELLOW CAB</a:t>
            </a:r>
            <a:endParaRPr b="1" sz="17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8"/>
          <p:cNvSpPr txBox="1"/>
          <p:nvPr>
            <p:ph type="title"/>
          </p:nvPr>
        </p:nvSpPr>
        <p:spPr>
          <a:xfrm>
            <a:off x="838200" y="365125"/>
            <a:ext cx="4813800" cy="581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54" name="Google Shape;154;p18"/>
          <p:cNvSpPr txBox="1"/>
          <p:nvPr>
            <p:ph idx="1" type="body"/>
          </p:nvPr>
        </p:nvSpPr>
        <p:spPr>
          <a:xfrm>
            <a:off x="0" y="0"/>
            <a:ext cx="6091500" cy="6858000"/>
          </a:xfrm>
          <a:prstGeom prst="rect">
            <a:avLst/>
          </a:prstGeom>
          <a:solidFill>
            <a:srgbClr val="3B3B3B"/>
          </a:solidFill>
        </p:spPr>
        <p:txBody>
          <a:bodyPr anchorCtr="0" anchor="t" bIns="45700" lIns="91425" spcFirstLastPara="1" rIns="91425" wrap="square" tIns="45700">
            <a:normAutofit/>
          </a:bodyPr>
          <a:lstStyle/>
          <a:p>
            <a:pPr indent="0" lvl="0" marL="0" rtl="0" algn="l">
              <a:spcBef>
                <a:spcPts val="1000"/>
              </a:spcBef>
              <a:spcAft>
                <a:spcPts val="0"/>
              </a:spcAft>
              <a:buNone/>
            </a:pPr>
            <a:r>
              <a:t/>
            </a:r>
            <a:endParaRPr>
              <a:solidFill>
                <a:srgbClr val="FF6600"/>
              </a:solidFill>
            </a:endParaRPr>
          </a:p>
          <a:p>
            <a:pPr indent="0" lvl="0" marL="0" rtl="0" algn="l">
              <a:spcBef>
                <a:spcPts val="1000"/>
              </a:spcBef>
              <a:spcAft>
                <a:spcPts val="0"/>
              </a:spcAft>
              <a:buNone/>
            </a:pPr>
            <a:r>
              <a:t/>
            </a:r>
            <a:endParaRPr>
              <a:solidFill>
                <a:srgbClr val="FF6600"/>
              </a:solidFill>
            </a:endParaRPr>
          </a:p>
          <a:p>
            <a:pPr indent="0" lvl="0" marL="457200" rtl="0" algn="l">
              <a:spcBef>
                <a:spcPts val="1000"/>
              </a:spcBef>
              <a:spcAft>
                <a:spcPts val="0"/>
              </a:spcAft>
              <a:buNone/>
            </a:pPr>
            <a:r>
              <a:t/>
            </a:r>
            <a:endParaRPr b="1" sz="6000">
              <a:solidFill>
                <a:srgbClr val="FF6600"/>
              </a:solidFill>
            </a:endParaRPr>
          </a:p>
          <a:p>
            <a:pPr indent="0" lvl="0" marL="457200" rtl="0" algn="l">
              <a:spcBef>
                <a:spcPts val="1000"/>
              </a:spcBef>
              <a:spcAft>
                <a:spcPts val="0"/>
              </a:spcAft>
              <a:buNone/>
            </a:pPr>
            <a:r>
              <a:rPr b="1" lang="en-US" sz="6000">
                <a:solidFill>
                  <a:srgbClr val="FF6600"/>
                </a:solidFill>
              </a:rPr>
              <a:t>ANALYSIS OF TRANSACTIONS AND YEARLY PROFITS</a:t>
            </a:r>
            <a:endParaRPr b="1" sz="6000">
              <a:solidFill>
                <a:srgbClr val="FF6600"/>
              </a:solidFill>
            </a:endParaRPr>
          </a:p>
        </p:txBody>
      </p:sp>
      <p:sp>
        <p:nvSpPr>
          <p:cNvPr id="155" name="Google Shape;155;p18"/>
          <p:cNvSpPr txBox="1"/>
          <p:nvPr/>
        </p:nvSpPr>
        <p:spPr>
          <a:xfrm>
            <a:off x="300550" y="5331425"/>
            <a:ext cx="15600" cy="400200"/>
          </a:xfrm>
          <a:prstGeom prst="rect">
            <a:avLst/>
          </a:prstGeom>
          <a:solidFill>
            <a:srgbClr val="3B3B3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56" name="Google Shape;156;p18"/>
          <p:cNvSpPr txBox="1"/>
          <p:nvPr/>
        </p:nvSpPr>
        <p:spPr>
          <a:xfrm>
            <a:off x="190700" y="6069025"/>
            <a:ext cx="1287000" cy="400200"/>
          </a:xfrm>
          <a:prstGeom prst="rect">
            <a:avLst/>
          </a:prstGeom>
          <a:solidFill>
            <a:srgbClr val="3B3B3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57" name="Google Shape;157;p18"/>
          <p:cNvPicPr preferRelativeResize="0"/>
          <p:nvPr/>
        </p:nvPicPr>
        <p:blipFill rotWithShape="1">
          <a:blip r:embed="rId3">
            <a:alphaModFix/>
          </a:blip>
          <a:srcRect b="0" l="0" r="0" t="0"/>
          <a:stretch/>
        </p:blipFill>
        <p:spPr>
          <a:xfrm>
            <a:off x="190700" y="5400025"/>
            <a:ext cx="1470826" cy="1663225"/>
          </a:xfrm>
          <a:prstGeom prst="rect">
            <a:avLst/>
          </a:prstGeom>
          <a:noFill/>
          <a:ln>
            <a:noFill/>
          </a:ln>
        </p:spPr>
      </p:pic>
      <p:sp>
        <p:nvSpPr>
          <p:cNvPr id="158" name="Google Shape;158;p18"/>
          <p:cNvSpPr txBox="1"/>
          <p:nvPr/>
        </p:nvSpPr>
        <p:spPr>
          <a:xfrm>
            <a:off x="7425350" y="1549325"/>
            <a:ext cx="323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59" name="Google Shape;159;p18"/>
          <p:cNvSpPr txBox="1"/>
          <p:nvPr/>
        </p:nvSpPr>
        <p:spPr>
          <a:xfrm>
            <a:off x="6970250" y="1141300"/>
            <a:ext cx="323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60" name="Google Shape;160;p18"/>
          <p:cNvSpPr txBox="1"/>
          <p:nvPr/>
        </p:nvSpPr>
        <p:spPr>
          <a:xfrm>
            <a:off x="7095800" y="4504900"/>
            <a:ext cx="433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61" name="Google Shape;161;p18"/>
          <p:cNvSpPr txBox="1"/>
          <p:nvPr/>
        </p:nvSpPr>
        <p:spPr>
          <a:xfrm>
            <a:off x="6625900" y="3533150"/>
            <a:ext cx="4597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latin typeface="Calibri"/>
                <a:ea typeface="Calibri"/>
                <a:cs typeface="Calibri"/>
                <a:sym typeface="Calibri"/>
              </a:rPr>
              <a:t>YEARLY PROFITS ALL TIME OF CABS</a:t>
            </a:r>
            <a:endParaRPr b="1" sz="1700">
              <a:latin typeface="Calibri"/>
              <a:ea typeface="Calibri"/>
              <a:cs typeface="Calibri"/>
              <a:sym typeface="Calibri"/>
            </a:endParaRPr>
          </a:p>
        </p:txBody>
      </p:sp>
      <p:pic>
        <p:nvPicPr>
          <p:cNvPr id="162" name="Google Shape;162;p18"/>
          <p:cNvPicPr preferRelativeResize="0"/>
          <p:nvPr/>
        </p:nvPicPr>
        <p:blipFill>
          <a:blip r:embed="rId4">
            <a:alphaModFix/>
          </a:blip>
          <a:stretch>
            <a:fillRect/>
          </a:stretch>
        </p:blipFill>
        <p:spPr>
          <a:xfrm>
            <a:off x="6483750" y="1141300"/>
            <a:ext cx="3625175" cy="2259850"/>
          </a:xfrm>
          <a:prstGeom prst="rect">
            <a:avLst/>
          </a:prstGeom>
          <a:noFill/>
          <a:ln>
            <a:noFill/>
          </a:ln>
        </p:spPr>
      </p:pic>
      <p:sp>
        <p:nvSpPr>
          <p:cNvPr id="163" name="Google Shape;163;p18"/>
          <p:cNvSpPr txBox="1"/>
          <p:nvPr/>
        </p:nvSpPr>
        <p:spPr>
          <a:xfrm>
            <a:off x="6562250" y="293875"/>
            <a:ext cx="40488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latin typeface="Calibri"/>
                <a:ea typeface="Calibri"/>
                <a:cs typeface="Calibri"/>
                <a:sym typeface="Calibri"/>
              </a:rPr>
              <a:t>TOTAL NUMBER OF TRANSACTIONS FROM 2016 - 2018</a:t>
            </a:r>
            <a:endParaRPr b="1" sz="1900">
              <a:latin typeface="Calibri"/>
              <a:ea typeface="Calibri"/>
              <a:cs typeface="Calibri"/>
              <a:sym typeface="Calibri"/>
            </a:endParaRPr>
          </a:p>
        </p:txBody>
      </p:sp>
      <p:pic>
        <p:nvPicPr>
          <p:cNvPr id="164" name="Google Shape;164;p18"/>
          <p:cNvPicPr preferRelativeResize="0"/>
          <p:nvPr/>
        </p:nvPicPr>
        <p:blipFill>
          <a:blip r:embed="rId5">
            <a:alphaModFix/>
          </a:blip>
          <a:stretch>
            <a:fillRect/>
          </a:stretch>
        </p:blipFill>
        <p:spPr>
          <a:xfrm>
            <a:off x="6581200" y="3979550"/>
            <a:ext cx="4258675" cy="2376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838200" y="365125"/>
            <a:ext cx="4813800" cy="581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70" name="Google Shape;170;p19"/>
          <p:cNvSpPr txBox="1"/>
          <p:nvPr>
            <p:ph idx="1" type="body"/>
          </p:nvPr>
        </p:nvSpPr>
        <p:spPr>
          <a:xfrm>
            <a:off x="0" y="0"/>
            <a:ext cx="6091500" cy="6858000"/>
          </a:xfrm>
          <a:prstGeom prst="rect">
            <a:avLst/>
          </a:prstGeom>
          <a:solidFill>
            <a:srgbClr val="3B3B3B"/>
          </a:solidFill>
        </p:spPr>
        <p:txBody>
          <a:bodyPr anchorCtr="0" anchor="t" bIns="45700" lIns="91425" spcFirstLastPara="1" rIns="91425" wrap="square" tIns="45700">
            <a:normAutofit/>
          </a:bodyPr>
          <a:lstStyle/>
          <a:p>
            <a:pPr indent="0" lvl="0" marL="0" rtl="0" algn="l">
              <a:spcBef>
                <a:spcPts val="1000"/>
              </a:spcBef>
              <a:spcAft>
                <a:spcPts val="0"/>
              </a:spcAft>
              <a:buNone/>
            </a:pPr>
            <a:r>
              <a:t/>
            </a:r>
            <a:endParaRPr>
              <a:solidFill>
                <a:srgbClr val="FF6600"/>
              </a:solidFill>
            </a:endParaRPr>
          </a:p>
          <a:p>
            <a:pPr indent="0" lvl="0" marL="0" rtl="0" algn="l">
              <a:spcBef>
                <a:spcPts val="1000"/>
              </a:spcBef>
              <a:spcAft>
                <a:spcPts val="0"/>
              </a:spcAft>
              <a:buNone/>
            </a:pPr>
            <a:r>
              <a:t/>
            </a:r>
            <a:endParaRPr>
              <a:solidFill>
                <a:srgbClr val="FF6600"/>
              </a:solidFill>
            </a:endParaRPr>
          </a:p>
          <a:p>
            <a:pPr indent="0" lvl="0" marL="457200" rtl="0" algn="l">
              <a:spcBef>
                <a:spcPts val="1000"/>
              </a:spcBef>
              <a:spcAft>
                <a:spcPts val="0"/>
              </a:spcAft>
              <a:buNone/>
            </a:pPr>
            <a:r>
              <a:t/>
            </a:r>
            <a:endParaRPr b="1" sz="6000">
              <a:solidFill>
                <a:srgbClr val="FF6600"/>
              </a:solidFill>
            </a:endParaRPr>
          </a:p>
          <a:p>
            <a:pPr indent="0" lvl="0" marL="457200" rtl="0" algn="l">
              <a:spcBef>
                <a:spcPts val="1000"/>
              </a:spcBef>
              <a:spcAft>
                <a:spcPts val="0"/>
              </a:spcAft>
              <a:buNone/>
            </a:pPr>
            <a:r>
              <a:rPr b="1" lang="en-US" sz="6000">
                <a:solidFill>
                  <a:srgbClr val="FF6600"/>
                </a:solidFill>
              </a:rPr>
              <a:t>ANALYSIS OF TOTAL DISTANCE TRAVELLED</a:t>
            </a:r>
            <a:endParaRPr b="1" sz="6000">
              <a:solidFill>
                <a:srgbClr val="FF6600"/>
              </a:solidFill>
            </a:endParaRPr>
          </a:p>
        </p:txBody>
      </p:sp>
      <p:sp>
        <p:nvSpPr>
          <p:cNvPr id="171" name="Google Shape;171;p19"/>
          <p:cNvSpPr txBox="1"/>
          <p:nvPr/>
        </p:nvSpPr>
        <p:spPr>
          <a:xfrm>
            <a:off x="300550" y="5331425"/>
            <a:ext cx="15600" cy="400200"/>
          </a:xfrm>
          <a:prstGeom prst="rect">
            <a:avLst/>
          </a:prstGeom>
          <a:solidFill>
            <a:srgbClr val="3B3B3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72" name="Google Shape;172;p19"/>
          <p:cNvSpPr txBox="1"/>
          <p:nvPr/>
        </p:nvSpPr>
        <p:spPr>
          <a:xfrm>
            <a:off x="190700" y="6069025"/>
            <a:ext cx="1287000" cy="400200"/>
          </a:xfrm>
          <a:prstGeom prst="rect">
            <a:avLst/>
          </a:prstGeom>
          <a:solidFill>
            <a:srgbClr val="3B3B3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73" name="Google Shape;173;p19"/>
          <p:cNvPicPr preferRelativeResize="0"/>
          <p:nvPr/>
        </p:nvPicPr>
        <p:blipFill rotWithShape="1">
          <a:blip r:embed="rId3">
            <a:alphaModFix/>
          </a:blip>
          <a:srcRect b="0" l="0" r="0" t="0"/>
          <a:stretch/>
        </p:blipFill>
        <p:spPr>
          <a:xfrm>
            <a:off x="190700" y="5400025"/>
            <a:ext cx="1470826" cy="1663225"/>
          </a:xfrm>
          <a:prstGeom prst="rect">
            <a:avLst/>
          </a:prstGeom>
          <a:noFill/>
          <a:ln>
            <a:noFill/>
          </a:ln>
        </p:spPr>
      </p:pic>
      <p:sp>
        <p:nvSpPr>
          <p:cNvPr id="174" name="Google Shape;174;p19"/>
          <p:cNvSpPr txBox="1"/>
          <p:nvPr/>
        </p:nvSpPr>
        <p:spPr>
          <a:xfrm>
            <a:off x="7425350" y="1549325"/>
            <a:ext cx="323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75" name="Google Shape;175;p19"/>
          <p:cNvSpPr txBox="1"/>
          <p:nvPr/>
        </p:nvSpPr>
        <p:spPr>
          <a:xfrm>
            <a:off x="6970250" y="1141300"/>
            <a:ext cx="323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76" name="Google Shape;176;p19"/>
          <p:cNvSpPr txBox="1"/>
          <p:nvPr/>
        </p:nvSpPr>
        <p:spPr>
          <a:xfrm>
            <a:off x="7095800" y="4504900"/>
            <a:ext cx="433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77" name="Google Shape;177;p19"/>
          <p:cNvSpPr txBox="1"/>
          <p:nvPr/>
        </p:nvSpPr>
        <p:spPr>
          <a:xfrm>
            <a:off x="6483750" y="3560675"/>
            <a:ext cx="4597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
        <p:nvSpPr>
          <p:cNvPr id="178" name="Google Shape;178;p19"/>
          <p:cNvSpPr txBox="1"/>
          <p:nvPr/>
        </p:nvSpPr>
        <p:spPr>
          <a:xfrm>
            <a:off x="6562250" y="293875"/>
            <a:ext cx="40488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latin typeface="Calibri"/>
                <a:ea typeface="Calibri"/>
                <a:cs typeface="Calibri"/>
                <a:sym typeface="Calibri"/>
              </a:rPr>
              <a:t>TOTAL DISTANCE TRAVELLED FROM 2016 - 2018</a:t>
            </a:r>
            <a:endParaRPr b="1" sz="1900">
              <a:latin typeface="Calibri"/>
              <a:ea typeface="Calibri"/>
              <a:cs typeface="Calibri"/>
              <a:sym typeface="Calibri"/>
            </a:endParaRPr>
          </a:p>
        </p:txBody>
      </p:sp>
      <p:pic>
        <p:nvPicPr>
          <p:cNvPr id="179" name="Google Shape;179;p19"/>
          <p:cNvPicPr preferRelativeResize="0"/>
          <p:nvPr/>
        </p:nvPicPr>
        <p:blipFill>
          <a:blip r:embed="rId4">
            <a:alphaModFix/>
          </a:blip>
          <a:stretch>
            <a:fillRect/>
          </a:stretch>
        </p:blipFill>
        <p:spPr>
          <a:xfrm>
            <a:off x="6659550" y="1619425"/>
            <a:ext cx="3854200" cy="3261050"/>
          </a:xfrm>
          <a:prstGeom prst="rect">
            <a:avLst/>
          </a:prstGeom>
          <a:noFill/>
          <a:ln>
            <a:noFill/>
          </a:ln>
        </p:spPr>
      </p:pic>
      <p:sp>
        <p:nvSpPr>
          <p:cNvPr id="180" name="Google Shape;180;p19"/>
          <p:cNvSpPr txBox="1"/>
          <p:nvPr/>
        </p:nvSpPr>
        <p:spPr>
          <a:xfrm>
            <a:off x="6267875" y="4794100"/>
            <a:ext cx="5673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Clearly from the total Distance </a:t>
            </a:r>
            <a:r>
              <a:rPr lang="en-US">
                <a:latin typeface="Calibri"/>
                <a:ea typeface="Calibri"/>
                <a:cs typeface="Calibri"/>
                <a:sym typeface="Calibri"/>
              </a:rPr>
              <a:t>Travelled</a:t>
            </a:r>
            <a:r>
              <a:rPr lang="en-US">
                <a:latin typeface="Calibri"/>
                <a:ea typeface="Calibri"/>
                <a:cs typeface="Calibri"/>
                <a:sym typeface="Calibri"/>
              </a:rPr>
              <a:t>, we can clearly see that Customers Patronize the Yellow Cab more than the Pink Cab, Thus covering more distance for all three years combined.</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type="ctrTitle"/>
          </p:nvPr>
        </p:nvSpPr>
        <p:spPr>
          <a:xfrm>
            <a:off x="-56101" y="0"/>
            <a:ext cx="5733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Background and</a:t>
            </a:r>
            <a:r>
              <a:rPr lang="en-US">
                <a:solidFill>
                  <a:srgbClr val="FF6600"/>
                </a:solidFill>
              </a:rPr>
              <a:t> </a:t>
            </a:r>
            <a:r>
              <a:rPr b="1" lang="en-US">
                <a:solidFill>
                  <a:srgbClr val="FF6600"/>
                </a:solidFill>
              </a:rPr>
              <a:t>Agenda</a:t>
            </a:r>
            <a:endParaRPr/>
          </a:p>
        </p:txBody>
      </p:sp>
      <p:sp>
        <p:nvSpPr>
          <p:cNvPr id="186" name="Google Shape;186;p20"/>
          <p:cNvSpPr txBox="1"/>
          <p:nvPr>
            <p:ph idx="1" type="subTitle"/>
          </p:nvPr>
        </p:nvSpPr>
        <p:spPr>
          <a:xfrm>
            <a:off x="5733143" y="0"/>
            <a:ext cx="6459000" cy="68580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1000"/>
              </a:spcBef>
              <a:spcAft>
                <a:spcPts val="0"/>
              </a:spcAft>
              <a:buClr>
                <a:srgbClr val="FF6600"/>
              </a:buClr>
              <a:buSzPts val="2400"/>
              <a:buNone/>
            </a:pPr>
            <a:r>
              <a:rPr lang="en-US" sz="2800">
                <a:solidFill>
                  <a:srgbClr val="FF6600"/>
                </a:solidFill>
              </a:rPr>
              <a:t> </a:t>
            </a:r>
            <a:r>
              <a:rPr b="1" lang="en-US" sz="1550">
                <a:latin typeface="Arial"/>
                <a:ea typeface="Arial"/>
                <a:cs typeface="Arial"/>
                <a:sym typeface="Arial"/>
              </a:rPr>
              <a:t>We have evaluated both the cab companies on following points and found Yellow cab better than Pink cab: </a:t>
            </a:r>
            <a:endParaRPr b="1" sz="1550">
              <a:latin typeface="Arial"/>
              <a:ea typeface="Arial"/>
              <a:cs typeface="Arial"/>
              <a:sym typeface="Arial"/>
            </a:endParaRPr>
          </a:p>
          <a:p>
            <a:pPr indent="0" lvl="0" marL="0" rtl="0" algn="just">
              <a:lnSpc>
                <a:spcPct val="90000"/>
              </a:lnSpc>
              <a:spcBef>
                <a:spcPts val="1000"/>
              </a:spcBef>
              <a:spcAft>
                <a:spcPts val="0"/>
              </a:spcAft>
              <a:buClr>
                <a:srgbClr val="FF6600"/>
              </a:buClr>
              <a:buSzPts val="2800"/>
              <a:buNone/>
            </a:pPr>
            <a:r>
              <a:rPr b="1" lang="en-US" sz="1550">
                <a:latin typeface="Arial"/>
                <a:ea typeface="Arial"/>
                <a:cs typeface="Arial"/>
                <a:sym typeface="Arial"/>
              </a:rPr>
              <a:t>• Customer Reach : Yellow cab has higher customer reach compared to the Pink cab. We have also observed that Yellow cab is doing good in covering other cab users as compared to Pink cab.</a:t>
            </a:r>
            <a:endParaRPr b="1" sz="1550">
              <a:latin typeface="Arial"/>
              <a:ea typeface="Arial"/>
              <a:cs typeface="Arial"/>
              <a:sym typeface="Arial"/>
            </a:endParaRPr>
          </a:p>
          <a:p>
            <a:pPr indent="0" lvl="0" marL="0" rtl="0" algn="just">
              <a:lnSpc>
                <a:spcPct val="90000"/>
              </a:lnSpc>
              <a:spcBef>
                <a:spcPts val="1000"/>
              </a:spcBef>
              <a:spcAft>
                <a:spcPts val="0"/>
              </a:spcAft>
              <a:buClr>
                <a:srgbClr val="FF6600"/>
              </a:buClr>
              <a:buSzPts val="2800"/>
              <a:buNone/>
            </a:pPr>
            <a:r>
              <a:rPr b="1" lang="en-US" sz="1550">
                <a:latin typeface="Arial"/>
                <a:ea typeface="Arial"/>
                <a:cs typeface="Arial"/>
                <a:sym typeface="Arial"/>
              </a:rPr>
              <a:t> • Customer Retention: From the data we Analysed, we found that Yellow Cab has a better customer retention as compared to the Pink Cab.We also noticed some customers switching from the Pink cab to the Yellow cab. </a:t>
            </a:r>
            <a:endParaRPr b="1" sz="1550">
              <a:latin typeface="Arial"/>
              <a:ea typeface="Arial"/>
              <a:cs typeface="Arial"/>
              <a:sym typeface="Arial"/>
            </a:endParaRPr>
          </a:p>
          <a:p>
            <a:pPr indent="0" lvl="0" marL="0" rtl="0" algn="just">
              <a:lnSpc>
                <a:spcPct val="90000"/>
              </a:lnSpc>
              <a:spcBef>
                <a:spcPts val="1000"/>
              </a:spcBef>
              <a:spcAft>
                <a:spcPts val="0"/>
              </a:spcAft>
              <a:buClr>
                <a:srgbClr val="FF6600"/>
              </a:buClr>
              <a:buSzPts val="2800"/>
              <a:buNone/>
            </a:pPr>
            <a:r>
              <a:rPr b="1" lang="en-US" sz="1550">
                <a:latin typeface="Arial"/>
                <a:ea typeface="Arial"/>
                <a:cs typeface="Arial"/>
                <a:sym typeface="Arial"/>
              </a:rPr>
              <a:t>• Average Profit per KM: Yellow cab’s average profit per KM is almost three times the average profit per KM of the Pink cab. </a:t>
            </a:r>
            <a:endParaRPr b="1" sz="1550">
              <a:latin typeface="Arial"/>
              <a:ea typeface="Arial"/>
              <a:cs typeface="Arial"/>
              <a:sym typeface="Arial"/>
            </a:endParaRPr>
          </a:p>
          <a:p>
            <a:pPr indent="0" lvl="0" marL="0" rtl="0" algn="just">
              <a:lnSpc>
                <a:spcPct val="90000"/>
              </a:lnSpc>
              <a:spcBef>
                <a:spcPts val="1000"/>
              </a:spcBef>
              <a:spcAft>
                <a:spcPts val="0"/>
              </a:spcAft>
              <a:buClr>
                <a:srgbClr val="FF6600"/>
              </a:buClr>
              <a:buSzPts val="2800"/>
              <a:buNone/>
            </a:pPr>
            <a:r>
              <a:rPr b="1" lang="en-US" sz="1550">
                <a:latin typeface="Arial"/>
                <a:ea typeface="Arial"/>
                <a:cs typeface="Arial"/>
                <a:sym typeface="Arial"/>
              </a:rPr>
              <a:t>• Income wise Reach :Both the cabs are very popular in high and medium income class but here also Yellow cab is performing better than Pink cab in offering their services to all the three income class group (low, medium and high)</a:t>
            </a:r>
            <a:endParaRPr b="1" sz="1550">
              <a:latin typeface="Arial"/>
              <a:ea typeface="Arial"/>
              <a:cs typeface="Arial"/>
              <a:sym typeface="Arial"/>
            </a:endParaRPr>
          </a:p>
          <a:p>
            <a:pPr indent="0" lvl="0" marL="0" rtl="0" algn="l">
              <a:lnSpc>
                <a:spcPct val="115000"/>
              </a:lnSpc>
              <a:spcBef>
                <a:spcPts val="1100"/>
              </a:spcBef>
              <a:spcAft>
                <a:spcPts val="0"/>
              </a:spcAft>
              <a:buClr>
                <a:schemeClr val="dk1"/>
              </a:buClr>
              <a:buSzPts val="1100"/>
              <a:buFont typeface="Arial"/>
              <a:buNone/>
            </a:pPr>
            <a:r>
              <a:rPr b="1" lang="en-US" sz="1550">
                <a:latin typeface="Arial"/>
                <a:ea typeface="Arial"/>
                <a:cs typeface="Arial"/>
                <a:sym typeface="Arial"/>
              </a:rPr>
              <a:t>On the basis of above point , we will recommend Yellow cab for investment.</a:t>
            </a:r>
            <a:endParaRPr b="1" sz="1550">
              <a:latin typeface="Arial"/>
              <a:ea typeface="Arial"/>
              <a:cs typeface="Arial"/>
              <a:sym typeface="Arial"/>
            </a:endParaRPr>
          </a:p>
          <a:p>
            <a:pPr indent="0" lvl="0" marL="0" rtl="0" algn="just">
              <a:lnSpc>
                <a:spcPct val="90000"/>
              </a:lnSpc>
              <a:spcBef>
                <a:spcPts val="1000"/>
              </a:spcBef>
              <a:spcAft>
                <a:spcPts val="0"/>
              </a:spcAft>
              <a:buClr>
                <a:srgbClr val="FF6600"/>
              </a:buClr>
              <a:buSzPts val="2800"/>
              <a:buNone/>
            </a:pPr>
            <a:r>
              <a:rPr b="1" lang="en-US" sz="3300">
                <a:solidFill>
                  <a:srgbClr val="FF6600"/>
                </a:solidFill>
              </a:rPr>
              <a:t>    </a:t>
            </a:r>
            <a:endParaRPr b="1" sz="2900"/>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sz="1600"/>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187" name="Google Shape;187;p20"/>
          <p:cNvPicPr preferRelativeResize="0"/>
          <p:nvPr/>
        </p:nvPicPr>
        <p:blipFill rotWithShape="1">
          <a:blip r:embed="rId3">
            <a:alphaModFix/>
          </a:blip>
          <a:srcRect b="0" l="0" r="0" t="0"/>
          <a:stretch/>
        </p:blipFill>
        <p:spPr>
          <a:xfrm>
            <a:off x="70875" y="5192475"/>
            <a:ext cx="1583750" cy="16655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