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2" r:id="rId6"/>
    <p:sldId id="273" r:id="rId7"/>
    <p:sldId id="274" r:id="rId8"/>
    <p:sldId id="275"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800767"/>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i="0" dirty="0">
                <a:solidFill>
                  <a:srgbClr val="000000"/>
                </a:solidFill>
                <a:effectLst/>
              </a:rPr>
              <a:t>G2M insight for Cab Investment firm</a:t>
            </a:r>
          </a:p>
          <a:p>
            <a:endParaRPr lang="en-US" sz="4000" dirty="0"/>
          </a:p>
          <a:p>
            <a:r>
              <a:rPr lang="en-US" sz="3000" b="1" dirty="0"/>
              <a:t>04/13/2023</a:t>
            </a:r>
            <a:endParaRPr lang="en-US" sz="3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endParaRPr lang="en-US" sz="8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Distance travelled by yellow cab is more than pink cab.</a:t>
            </a:r>
          </a:p>
          <a:p>
            <a:pPr marL="0" indent="0">
              <a:buNone/>
            </a:pPr>
            <a:endParaRPr lang="en-US" sz="2200" dirty="0"/>
          </a:p>
        </p:txBody>
      </p:sp>
      <p:pic>
        <p:nvPicPr>
          <p:cNvPr id="11266" name="Picture 2">
            <a:extLst>
              <a:ext uri="{FF2B5EF4-FFF2-40B4-BE49-F238E27FC236}">
                <a16:creationId xmlns:a16="http://schemas.microsoft.com/office/drawing/2014/main" id="{6794310F-FF52-29DA-1850-2F010A5E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1911492"/>
            <a:ext cx="7584861" cy="494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60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Cost of trip for yellow cab is more than pink cab.</a:t>
            </a:r>
          </a:p>
          <a:p>
            <a:pPr marL="0" indent="0">
              <a:buNone/>
            </a:pPr>
            <a:endParaRPr lang="en-US" sz="2200" dirty="0"/>
          </a:p>
        </p:txBody>
      </p:sp>
      <p:pic>
        <p:nvPicPr>
          <p:cNvPr id="15362" name="Picture 2">
            <a:extLst>
              <a:ext uri="{FF2B5EF4-FFF2-40B4-BE49-F238E27FC236}">
                <a16:creationId xmlns:a16="http://schemas.microsoft.com/office/drawing/2014/main" id="{CD255A48-C736-0B64-F02D-F53A4FDD2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5749"/>
            <a:ext cx="7649949" cy="483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3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283814"/>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The profit generated by yellow cab is more than pink cab.</a:t>
            </a:r>
          </a:p>
          <a:p>
            <a:pPr marL="0" indent="0">
              <a:buNone/>
            </a:pPr>
            <a:endParaRPr lang="en-US" sz="2200" dirty="0"/>
          </a:p>
        </p:txBody>
      </p:sp>
      <p:pic>
        <p:nvPicPr>
          <p:cNvPr id="17410" name="Picture 2">
            <a:extLst>
              <a:ext uri="{FF2B5EF4-FFF2-40B4-BE49-F238E27FC236}">
                <a16:creationId xmlns:a16="http://schemas.microsoft.com/office/drawing/2014/main" id="{ACEF7D94-BD8F-2514-9508-C10745411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1828800"/>
            <a:ext cx="7576924"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97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EDA Summary and Recommendation</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572493" y="1929781"/>
            <a:ext cx="11018520" cy="4581188"/>
          </a:xfrm>
        </p:spPr>
        <p:txBody>
          <a:bodyPr anchor="t">
            <a:normAutofit fontScale="70000" lnSpcReduction="20000"/>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3100" b="0" i="0" dirty="0">
                <a:solidFill>
                  <a:srgbClr val="000000"/>
                </a:solidFill>
                <a:effectLst/>
              </a:rPr>
              <a:t>Following the analysis, we can state that the yellow company is the one in which the investment should be made, and as a result, it is the one that will make the most money and attract the most customers. The reasons for this are as follows:</a:t>
            </a:r>
          </a:p>
          <a:p>
            <a:pPr algn="l">
              <a:buFont typeface="+mj-lt"/>
              <a:buAutoNum type="arabicPeriod"/>
            </a:pPr>
            <a:r>
              <a:rPr lang="en-US" sz="3100" b="0" i="0" dirty="0">
                <a:solidFill>
                  <a:srgbClr val="000000"/>
                </a:solidFill>
                <a:effectLst/>
              </a:rPr>
              <a:t>Yellow cab is more popular in cities than pink cab.</a:t>
            </a:r>
          </a:p>
          <a:p>
            <a:pPr algn="l">
              <a:buFont typeface="+mj-lt"/>
              <a:buAutoNum type="arabicPeriod"/>
            </a:pPr>
            <a:r>
              <a:rPr lang="en-US" sz="3100" b="0" i="0" dirty="0">
                <a:solidFill>
                  <a:srgbClr val="000000"/>
                </a:solidFill>
                <a:effectLst/>
              </a:rPr>
              <a:t>People of all age use more yellow cab than pink cab.</a:t>
            </a:r>
          </a:p>
          <a:p>
            <a:pPr algn="l">
              <a:buFont typeface="+mj-lt"/>
              <a:buAutoNum type="arabicPeriod"/>
            </a:pPr>
            <a:r>
              <a:rPr lang="en-US" sz="3100" b="0" i="0" dirty="0">
                <a:solidFill>
                  <a:srgbClr val="000000"/>
                </a:solidFill>
                <a:effectLst/>
              </a:rPr>
              <a:t>Majority of the cab users take yellow can more than pink can in each city.</a:t>
            </a:r>
          </a:p>
          <a:p>
            <a:pPr algn="l">
              <a:buFont typeface="+mj-lt"/>
              <a:buAutoNum type="arabicPeriod"/>
            </a:pPr>
            <a:r>
              <a:rPr lang="en-US" sz="3100" b="0" i="0" dirty="0">
                <a:solidFill>
                  <a:srgbClr val="000000"/>
                </a:solidFill>
                <a:effectLst/>
              </a:rPr>
              <a:t>Every income group people prefer to use more yellow can than pink cab.</a:t>
            </a:r>
          </a:p>
          <a:p>
            <a:pPr algn="l">
              <a:buFont typeface="+mj-lt"/>
              <a:buAutoNum type="arabicPeriod"/>
            </a:pPr>
            <a:r>
              <a:rPr lang="en-US" sz="3100" b="0" i="0" dirty="0">
                <a:solidFill>
                  <a:srgbClr val="000000"/>
                </a:solidFill>
                <a:effectLst/>
              </a:rPr>
              <a:t>Distance travelled by yellow cab is more than pink cab.</a:t>
            </a:r>
          </a:p>
          <a:p>
            <a:pPr algn="l">
              <a:buFont typeface="+mj-lt"/>
              <a:buAutoNum type="arabicPeriod"/>
            </a:pPr>
            <a:r>
              <a:rPr lang="en-US" sz="3100" b="0" i="0" dirty="0">
                <a:solidFill>
                  <a:srgbClr val="000000"/>
                </a:solidFill>
                <a:effectLst/>
              </a:rPr>
              <a:t>Cost of trip for yellow cab is more than pink cab.</a:t>
            </a:r>
          </a:p>
          <a:p>
            <a:pPr algn="l">
              <a:buFont typeface="+mj-lt"/>
              <a:buAutoNum type="arabicPeriod"/>
            </a:pPr>
            <a:r>
              <a:rPr lang="en-US" sz="3100" b="0" i="0" dirty="0">
                <a:solidFill>
                  <a:srgbClr val="000000"/>
                </a:solidFill>
                <a:effectLst/>
              </a:rPr>
              <a:t>The profit generated by yellow cab is more than pink cab.</a:t>
            </a:r>
          </a:p>
          <a:p>
            <a:pPr algn="l">
              <a:buFont typeface="+mj-lt"/>
              <a:buAutoNum type="arabicPeriod"/>
            </a:pPr>
            <a:endParaRPr lang="en-US" sz="3100" dirty="0">
              <a:solidFill>
                <a:srgbClr val="000000"/>
              </a:solidFill>
            </a:endParaRPr>
          </a:p>
          <a:p>
            <a:pPr marL="0" indent="0">
              <a:buNone/>
            </a:pPr>
            <a:r>
              <a:rPr lang="en-US" sz="3100" b="1" i="0" dirty="0">
                <a:solidFill>
                  <a:srgbClr val="000000"/>
                </a:solidFill>
                <a:effectLst/>
              </a:rPr>
              <a:t>We strongly advise investing in the yellow cab sector based on all of these conclusions from the exploratory data study.</a:t>
            </a:r>
          </a:p>
          <a:p>
            <a:pPr marL="0" indent="0">
              <a:buNone/>
            </a:pPr>
            <a:endParaRPr lang="en-US" sz="2200" dirty="0"/>
          </a:p>
        </p:txBody>
      </p:sp>
    </p:spTree>
    <p:extLst>
      <p:ext uri="{BB962C8B-B14F-4D97-AF65-F5344CB8AC3E}">
        <p14:creationId xmlns:p14="http://schemas.microsoft.com/office/powerpoint/2010/main" val="410291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7" y="5233012"/>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243922" y="2875002"/>
            <a:ext cx="3704156" cy="1107996"/>
          </a:xfrm>
          <a:prstGeom prst="rect">
            <a:avLst/>
          </a:prstGeom>
          <a:solidFill>
            <a:srgbClr val="3B3B3B"/>
          </a:solidFill>
        </p:spPr>
        <p:txBody>
          <a:bodyPr wrap="none" rtlCol="0">
            <a:spAutoFit/>
          </a:bodyPr>
          <a:lstStyle/>
          <a:p>
            <a:r>
              <a:rPr lang="en-US" sz="6600" dirty="0">
                <a:solidFill>
                  <a:srgbClr val="FF6600"/>
                </a:solidFill>
              </a:rPr>
              <a:t>Thank You</a:t>
            </a:r>
            <a:endParaRPr lang="en-US" sz="4000" dirty="0"/>
          </a:p>
        </p:txBody>
      </p:sp>
    </p:spTree>
    <p:extLst>
      <p:ext uri="{BB962C8B-B14F-4D97-AF65-F5344CB8AC3E}">
        <p14:creationId xmlns:p14="http://schemas.microsoft.com/office/powerpoint/2010/main" val="302539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600" b="1" dirty="0">
                <a:solidFill>
                  <a:srgbClr val="FF6600"/>
                </a:solidFill>
                <a:latin typeface="+mn-lt"/>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3000" dirty="0">
                <a:solidFill>
                  <a:srgbClr val="FF6600"/>
                </a:solidFill>
              </a:rPr>
              <a:t>Executive Summary</a:t>
            </a:r>
          </a:p>
          <a:p>
            <a:pPr algn="just"/>
            <a:r>
              <a:rPr lang="en-US" sz="3000" dirty="0">
                <a:solidFill>
                  <a:srgbClr val="FF6600"/>
                </a:solidFill>
              </a:rPr>
              <a:t>         Problem Statement</a:t>
            </a:r>
          </a:p>
          <a:p>
            <a:pPr algn="just"/>
            <a:r>
              <a:rPr lang="en-US" sz="3000" dirty="0">
                <a:solidFill>
                  <a:srgbClr val="FF6600"/>
                </a:solidFill>
              </a:rPr>
              <a:t>         Approach</a:t>
            </a:r>
          </a:p>
          <a:p>
            <a:pPr algn="just"/>
            <a:r>
              <a:rPr lang="en-US" sz="3000" dirty="0">
                <a:solidFill>
                  <a:srgbClr val="FF6600"/>
                </a:solidFill>
              </a:rPr>
              <a:t>         EDA</a:t>
            </a:r>
          </a:p>
          <a:p>
            <a:pPr algn="just"/>
            <a:r>
              <a:rPr lang="en-US" sz="3000" dirty="0">
                <a:solidFill>
                  <a:srgbClr val="FF6600"/>
                </a:solidFill>
              </a:rPr>
              <a:t>         EDA Summary</a:t>
            </a:r>
          </a:p>
          <a:p>
            <a:pPr algn="just"/>
            <a:r>
              <a:rPr lang="en-US" sz="30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Executive Summary</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7ED580-B8BE-C6E7-186F-E77D9F306B46}"/>
              </a:ext>
            </a:extLst>
          </p:cNvPr>
          <p:cNvSpPr>
            <a:spLocks noGrp="1"/>
          </p:cNvSpPr>
          <p:nvPr>
            <p:ph idx="1"/>
          </p:nvPr>
        </p:nvSpPr>
        <p:spPr>
          <a:xfrm>
            <a:off x="572493" y="2071316"/>
            <a:ext cx="6713552" cy="4119172"/>
          </a:xfrm>
        </p:spPr>
        <p:txBody>
          <a:bodyPr anchor="t">
            <a:normAutofit/>
          </a:bodyPr>
          <a:lstStyle/>
          <a:p>
            <a:r>
              <a:rPr lang="en-US" sz="2400" dirty="0"/>
              <a:t>Details about two companies, Pink Cab and Yellow Cab, are provided in the Go-2-Market (G2M) dataset.</a:t>
            </a:r>
          </a:p>
          <a:p>
            <a:r>
              <a:rPr lang="en-US" sz="2400" dirty="0"/>
              <a:t>Understanding the information and developing future investment plans are the objectives of the analysis.</a:t>
            </a:r>
          </a:p>
          <a:p>
            <a:pPr marL="0" indent="0">
              <a:buNone/>
            </a:pPr>
            <a:endParaRPr lang="en-US" sz="2200" dirty="0"/>
          </a:p>
        </p:txBody>
      </p:sp>
      <p:pic>
        <p:nvPicPr>
          <p:cNvPr id="1026" name="Picture 2" descr="Yellow Taxi Fabric, Wallpaper and Home Decor | Spoonflower">
            <a:extLst>
              <a:ext uri="{FF2B5EF4-FFF2-40B4-BE49-F238E27FC236}">
                <a16:creationId xmlns:a16="http://schemas.microsoft.com/office/drawing/2014/main" id="{512C0B43-75B9-9D75-AEAF-00665F25B8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7"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5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Problem Statement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7ED580-B8BE-C6E7-186F-E77D9F306B46}"/>
              </a:ext>
            </a:extLst>
          </p:cNvPr>
          <p:cNvSpPr>
            <a:spLocks noGrp="1"/>
          </p:cNvSpPr>
          <p:nvPr>
            <p:ph idx="1"/>
          </p:nvPr>
        </p:nvSpPr>
        <p:spPr>
          <a:xfrm>
            <a:off x="572492" y="2071316"/>
            <a:ext cx="10972799" cy="4119172"/>
          </a:xfrm>
        </p:spPr>
        <p:txBody>
          <a:bodyPr anchor="t">
            <a:normAutofit/>
          </a:bodyPr>
          <a:lstStyle/>
          <a:p>
            <a:pPr marL="0" indent="0">
              <a:buNone/>
            </a:pPr>
            <a:r>
              <a:rPr lang="en-US" sz="2400" b="0" i="0" dirty="0">
                <a:solidFill>
                  <a:srgbClr val="2D3B45"/>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400" dirty="0"/>
          </a:p>
          <a:p>
            <a:pPr marL="0" indent="0">
              <a:buNone/>
            </a:pPr>
            <a:endParaRPr lang="en-US" sz="2200" dirty="0"/>
          </a:p>
        </p:txBody>
      </p:sp>
    </p:spTree>
    <p:extLst>
      <p:ext uri="{BB962C8B-B14F-4D97-AF65-F5344CB8AC3E}">
        <p14:creationId xmlns:p14="http://schemas.microsoft.com/office/powerpoint/2010/main" val="26781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473725"/>
            <a:ext cx="11018520" cy="1199229"/>
          </a:xfrm>
        </p:spPr>
        <p:txBody>
          <a:bodyPr anchor="b">
            <a:normAutofit/>
          </a:bodyPr>
          <a:lstStyle/>
          <a:p>
            <a:r>
              <a:rPr lang="en-US" sz="5000" dirty="0">
                <a:latin typeface="+mn-lt"/>
              </a:rPr>
              <a:t>Approach</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7ED580-B8BE-C6E7-186F-E77D9F306B46}"/>
              </a:ext>
            </a:extLst>
          </p:cNvPr>
          <p:cNvSpPr>
            <a:spLocks noGrp="1"/>
          </p:cNvSpPr>
          <p:nvPr>
            <p:ph idx="1"/>
          </p:nvPr>
        </p:nvSpPr>
        <p:spPr>
          <a:xfrm>
            <a:off x="572492" y="2071316"/>
            <a:ext cx="10972799" cy="4119172"/>
          </a:xfrm>
        </p:spPr>
        <p:txBody>
          <a:bodyPr anchor="t">
            <a:normAutofit lnSpcReduction="10000"/>
          </a:bodyPr>
          <a:lstStyle/>
          <a:p>
            <a:r>
              <a:rPr lang="en-US" sz="2400" dirty="0"/>
              <a:t>We collected 4 datasets namely: Cab_Data, Customer_ID, Transaction_ID, and City.</a:t>
            </a:r>
          </a:p>
          <a:p>
            <a:r>
              <a:rPr lang="en-US" sz="2400" dirty="0"/>
              <a:t>We performed an EDA to understand the relations between the data and </a:t>
            </a:r>
            <a:r>
              <a:rPr lang="en-US" sz="2400" dirty="0">
                <a:solidFill>
                  <a:srgbClr val="000000"/>
                </a:solidFill>
              </a:rPr>
              <a:t>t</a:t>
            </a:r>
            <a:r>
              <a:rPr lang="en-US" sz="2400" i="0" dirty="0">
                <a:solidFill>
                  <a:srgbClr val="000000"/>
                </a:solidFill>
                <a:effectLst/>
              </a:rPr>
              <a:t>o determine which company is a better choice for investment opportunity for XYZ.</a:t>
            </a:r>
          </a:p>
          <a:p>
            <a:r>
              <a:rPr lang="en-US" sz="2400" i="0" dirty="0">
                <a:solidFill>
                  <a:srgbClr val="000000"/>
                </a:solidFill>
                <a:effectLst/>
              </a:rPr>
              <a:t>T</a:t>
            </a:r>
            <a:r>
              <a:rPr lang="en-US" sz="2400" dirty="0">
                <a:solidFill>
                  <a:srgbClr val="000000"/>
                </a:solidFill>
              </a:rPr>
              <a:t>o better investigate, we generated few </a:t>
            </a:r>
            <a:r>
              <a:rPr lang="en-US" sz="2400" dirty="0">
                <a:effectLst/>
                <a:ea typeface="Calibri" panose="020F0502020204030204" pitchFamily="34" charset="0"/>
              </a:rPr>
              <a:t>hypotheses</a:t>
            </a:r>
            <a:r>
              <a:rPr lang="en-US" sz="1600" dirty="0">
                <a:effectLst/>
              </a:rPr>
              <a:t> </a:t>
            </a:r>
            <a:r>
              <a:rPr lang="en-US" sz="2400" dirty="0">
                <a:solidFill>
                  <a:srgbClr val="000000"/>
                </a:solidFill>
              </a:rPr>
              <a:t>:</a:t>
            </a:r>
            <a:endParaRPr lang="en-US" sz="2400" dirty="0">
              <a:solidFill>
                <a:srgbClr val="2D3B45"/>
              </a:solidFill>
            </a:endParaRPr>
          </a:p>
          <a:p>
            <a:pPr lvl="1"/>
            <a:r>
              <a:rPr lang="en-US" dirty="0">
                <a:solidFill>
                  <a:srgbClr val="2D3B45"/>
                </a:solidFill>
              </a:rPr>
              <a:t>Which cab is more popular in different cities?</a:t>
            </a:r>
          </a:p>
          <a:p>
            <a:pPr lvl="1"/>
            <a:r>
              <a:rPr lang="en-US" dirty="0">
                <a:solidFill>
                  <a:srgbClr val="2D3B45"/>
                </a:solidFill>
              </a:rPr>
              <a:t>How is the cab usage according to age?</a:t>
            </a:r>
          </a:p>
          <a:p>
            <a:pPr lvl="1"/>
            <a:r>
              <a:rPr lang="en-US" dirty="0">
                <a:solidFill>
                  <a:srgbClr val="2D3B45"/>
                </a:solidFill>
              </a:rPr>
              <a:t>Which cab will people with different income choose?</a:t>
            </a:r>
          </a:p>
          <a:p>
            <a:pPr lvl="1"/>
            <a:r>
              <a:rPr lang="en-US" dirty="0">
                <a:solidFill>
                  <a:srgbClr val="2D3B45"/>
                </a:solidFill>
              </a:rPr>
              <a:t>Which cab has travelled more distance?</a:t>
            </a:r>
          </a:p>
          <a:p>
            <a:pPr lvl="1"/>
            <a:r>
              <a:rPr lang="en-US" dirty="0">
                <a:solidFill>
                  <a:srgbClr val="2D3B45"/>
                </a:solidFill>
              </a:rPr>
              <a:t>What is the cost of trip of each cab?</a:t>
            </a:r>
          </a:p>
          <a:p>
            <a:pPr lvl="1"/>
            <a:r>
              <a:rPr lang="en-US" dirty="0">
                <a:solidFill>
                  <a:srgbClr val="2D3B45"/>
                </a:solidFill>
              </a:rPr>
              <a:t>Which cab has more profited generated?</a:t>
            </a:r>
          </a:p>
          <a:p>
            <a:pPr lvl="1"/>
            <a:r>
              <a:rPr lang="en-US" dirty="0">
                <a:solidFill>
                  <a:srgbClr val="2D3B45"/>
                </a:solidFill>
              </a:rPr>
              <a:t>What is the number of car users in different cities?</a:t>
            </a:r>
            <a:endParaRPr lang="en-US" dirty="0"/>
          </a:p>
          <a:p>
            <a:pPr marL="0" indent="0">
              <a:buNone/>
            </a:pPr>
            <a:endParaRPr lang="en-US" sz="2200" dirty="0"/>
          </a:p>
        </p:txBody>
      </p:sp>
    </p:spTree>
    <p:extLst>
      <p:ext uri="{BB962C8B-B14F-4D97-AF65-F5344CB8AC3E}">
        <p14:creationId xmlns:p14="http://schemas.microsoft.com/office/powerpoint/2010/main" val="74273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buNone/>
            </a:pPr>
            <a:r>
              <a:rPr lang="en-US" sz="2400" b="0" i="0" dirty="0">
                <a:solidFill>
                  <a:srgbClr val="000000"/>
                </a:solidFill>
                <a:effectLst/>
              </a:rPr>
              <a:t>Yellow cab is more popular in most of the cities than pink cab.</a:t>
            </a:r>
          </a:p>
          <a:p>
            <a:pPr marL="0" indent="0">
              <a:buNone/>
            </a:pPr>
            <a:endParaRPr lang="en-US" sz="2200" dirty="0"/>
          </a:p>
        </p:txBody>
      </p:sp>
      <p:pic>
        <p:nvPicPr>
          <p:cNvPr id="3076" name="Picture 4">
            <a:extLst>
              <a:ext uri="{FF2B5EF4-FFF2-40B4-BE49-F238E27FC236}">
                <a16:creationId xmlns:a16="http://schemas.microsoft.com/office/drawing/2014/main" id="{795778CD-80CB-6D66-6231-80C7404AC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75" y="1772103"/>
            <a:ext cx="7239000" cy="513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People of all age use more yellow cab than pink cab.</a:t>
            </a:r>
          </a:p>
          <a:p>
            <a:pPr marL="0" indent="0">
              <a:buNone/>
            </a:pPr>
            <a:endParaRPr lang="en-US" sz="2200" dirty="0"/>
          </a:p>
        </p:txBody>
      </p:sp>
      <p:pic>
        <p:nvPicPr>
          <p:cNvPr id="5122" name="Picture 2">
            <a:extLst>
              <a:ext uri="{FF2B5EF4-FFF2-40B4-BE49-F238E27FC236}">
                <a16:creationId xmlns:a16="http://schemas.microsoft.com/office/drawing/2014/main" id="{162E05A2-3DDE-09F2-0033-7824DE972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911492"/>
            <a:ext cx="7591211" cy="494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94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Majority of the cab users take yellow can more than pink can in each city.</a:t>
            </a:r>
          </a:p>
          <a:p>
            <a:pPr marL="0" indent="0">
              <a:buNone/>
            </a:pPr>
            <a:endParaRPr lang="en-US" sz="2200" dirty="0"/>
          </a:p>
        </p:txBody>
      </p:sp>
      <p:pic>
        <p:nvPicPr>
          <p:cNvPr id="7170" name="Picture 2">
            <a:extLst>
              <a:ext uri="{FF2B5EF4-FFF2-40B4-BE49-F238E27FC236}">
                <a16:creationId xmlns:a16="http://schemas.microsoft.com/office/drawing/2014/main" id="{98EDABE8-7031-7283-896B-AFADE2FAA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0517"/>
            <a:ext cx="7535537" cy="511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458F1-0062-756E-4BBC-3A21D12C057C}"/>
              </a:ext>
            </a:extLst>
          </p:cNvPr>
          <p:cNvSpPr>
            <a:spLocks noGrp="1"/>
          </p:cNvSpPr>
          <p:nvPr>
            <p:ph type="title"/>
          </p:nvPr>
        </p:nvSpPr>
        <p:spPr>
          <a:xfrm>
            <a:off x="572493" y="238539"/>
            <a:ext cx="11018520" cy="1434415"/>
          </a:xfrm>
        </p:spPr>
        <p:txBody>
          <a:bodyPr anchor="b">
            <a:normAutofit/>
          </a:bodyPr>
          <a:lstStyle/>
          <a:p>
            <a:r>
              <a:rPr lang="en-US" sz="5000" dirty="0">
                <a:latin typeface="+mn-lt"/>
              </a:rPr>
              <a:t>Exploratory Data Analysis</a:t>
            </a:r>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8F36B69E-36F3-852A-74DA-C15A56B668D4}"/>
              </a:ext>
            </a:extLst>
          </p:cNvPr>
          <p:cNvSpPr>
            <a:spLocks noGrp="1"/>
          </p:cNvSpPr>
          <p:nvPr>
            <p:ph idx="1"/>
          </p:nvPr>
        </p:nvSpPr>
        <p:spPr>
          <a:xfrm>
            <a:off x="7649949" y="2153602"/>
            <a:ext cx="3941064" cy="4119172"/>
          </a:xfrm>
        </p:spPr>
        <p:txBody>
          <a:bodyPr anchor="t">
            <a:normAutofit/>
          </a:bodyPr>
          <a:lstStyle/>
          <a:p>
            <a:pPr marL="0" indent="0" algn="l">
              <a:buNone/>
            </a:pPr>
            <a:endParaRPr lang="en-US" sz="1100" b="0" i="0" dirty="0">
              <a:solidFill>
                <a:srgbClr val="000000"/>
              </a:solidFill>
              <a:effectLst/>
              <a:latin typeface="Helvetica Neue" panose="02000503000000020004" pitchFamily="2" charset="0"/>
            </a:endParaRPr>
          </a:p>
          <a:p>
            <a:pPr marL="0" indent="0" algn="l">
              <a:buNone/>
            </a:pPr>
            <a:r>
              <a:rPr lang="en-US" sz="2400" b="0" i="0" dirty="0">
                <a:solidFill>
                  <a:srgbClr val="000000"/>
                </a:solidFill>
                <a:effectLst/>
              </a:rPr>
              <a:t>Every income group people prefer to use more yellow can than pink cab.</a:t>
            </a:r>
          </a:p>
          <a:p>
            <a:pPr marL="0" indent="0">
              <a:buNone/>
            </a:pPr>
            <a:endParaRPr lang="en-US" sz="2200" dirty="0"/>
          </a:p>
        </p:txBody>
      </p:sp>
      <p:pic>
        <p:nvPicPr>
          <p:cNvPr id="9218" name="Picture 2">
            <a:extLst>
              <a:ext uri="{FF2B5EF4-FFF2-40B4-BE49-F238E27FC236}">
                <a16:creationId xmlns:a16="http://schemas.microsoft.com/office/drawing/2014/main" id="{9F9D5195-C5F6-6186-4A08-2E1BB4880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22" y="1802216"/>
            <a:ext cx="7163527" cy="506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219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120</TotalTime>
  <Words>525</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Office Theme</vt:lpstr>
      <vt:lpstr>PowerPoint Presentation</vt:lpstr>
      <vt:lpstr>   Agenda</vt:lpstr>
      <vt:lpstr>Executive Summary</vt:lpstr>
      <vt:lpstr>Problem Statement</vt:lpstr>
      <vt:lpstr>Approach</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EDA Summary and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Honneshwari R</dc:creator>
  <cp:lastModifiedBy>Pooja Honneshwari R</cp:lastModifiedBy>
  <cp:revision>7</cp:revision>
  <dcterms:created xsi:type="dcterms:W3CDTF">2023-04-14T02:01:36Z</dcterms:created>
  <dcterms:modified xsi:type="dcterms:W3CDTF">2023-04-15T02:48:02Z</dcterms:modified>
</cp:coreProperties>
</file>