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71" r:id="rId4"/>
    <p:sldId id="257" r:id="rId5"/>
    <p:sldId id="258" r:id="rId6"/>
    <p:sldId id="272" r:id="rId7"/>
    <p:sldId id="259" r:id="rId8"/>
    <p:sldId id="260" r:id="rId9"/>
    <p:sldId id="261" r:id="rId10"/>
    <p:sldId id="262" r:id="rId11"/>
    <p:sldId id="273" r:id="rId12"/>
    <p:sldId id="264" r:id="rId13"/>
    <p:sldId id="274" r:id="rId14"/>
    <p:sldId id="267" r:id="rId15"/>
    <p:sldId id="265" r:id="rId16"/>
    <p:sldId id="266" r:id="rId17"/>
    <p:sldId id="268" r:id="rId18"/>
    <p:sldId id="269" r:id="rId19"/>
    <p:sldId id="270" r:id="rId20"/>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61" d="100"/>
          <a:sy n="61" d="100"/>
        </p:scale>
        <p:origin x="72" y="6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Poputaliton of the cities</a:t>
            </a:r>
          </a:p>
          <a:p>
            <a:pPr>
              <a:defRPr/>
            </a:pP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KE"/>
        </a:p>
      </c:txPr>
    </c:title>
    <c:autoTitleDeleted val="0"/>
    <c:plotArea>
      <c:layout/>
      <c:barChart>
        <c:barDir val="col"/>
        <c:grouping val="clustered"/>
        <c:varyColors val="0"/>
        <c:ser>
          <c:idx val="0"/>
          <c:order val="0"/>
          <c:tx>
            <c:strRef>
              <c:f>City!$B$1</c:f>
              <c:strCache>
                <c:ptCount val="1"/>
                <c:pt idx="0">
                  <c:v>Population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City!$A$2:$A$21</c:f>
              <c:strCache>
                <c:ptCount val="20"/>
                <c:pt idx="0">
                  <c:v>NEW YORK NY</c:v>
                </c:pt>
                <c:pt idx="1">
                  <c:v>CHICAGO IL</c:v>
                </c:pt>
                <c:pt idx="2">
                  <c:v>LOS ANGELES CA</c:v>
                </c:pt>
                <c:pt idx="3">
                  <c:v>MIAMI FL</c:v>
                </c:pt>
                <c:pt idx="4">
                  <c:v>SILICON VALLEY</c:v>
                </c:pt>
                <c:pt idx="5">
                  <c:v>ORANGE COUNTY</c:v>
                </c:pt>
                <c:pt idx="6">
                  <c:v>SAN DIEGO CA</c:v>
                </c:pt>
                <c:pt idx="7">
                  <c:v>PHOENIX AZ</c:v>
                </c:pt>
                <c:pt idx="8">
                  <c:v>DALLAS TX</c:v>
                </c:pt>
                <c:pt idx="9">
                  <c:v>ATLANTA GA</c:v>
                </c:pt>
                <c:pt idx="10">
                  <c:v>DENVER CO</c:v>
                </c:pt>
                <c:pt idx="11">
                  <c:v>AUSTIN TX</c:v>
                </c:pt>
                <c:pt idx="12">
                  <c:v>SEATTLE WA</c:v>
                </c:pt>
                <c:pt idx="13">
                  <c:v>TUCSON AZ</c:v>
                </c:pt>
                <c:pt idx="14">
                  <c:v>SAN FRANCISCO CA</c:v>
                </c:pt>
                <c:pt idx="15">
                  <c:v>SACRAMENTO CA</c:v>
                </c:pt>
                <c:pt idx="16">
                  <c:v>PITTSBURGH PA</c:v>
                </c:pt>
                <c:pt idx="17">
                  <c:v>WASHINGTON DC</c:v>
                </c:pt>
                <c:pt idx="18">
                  <c:v>NASHVILLE TN</c:v>
                </c:pt>
                <c:pt idx="19">
                  <c:v>BOSTON MA</c:v>
                </c:pt>
              </c:strCache>
            </c:strRef>
          </c:cat>
          <c:val>
            <c:numRef>
              <c:f>City!$B$2:$B$21</c:f>
              <c:numCache>
                <c:formatCode>#,##0</c:formatCode>
                <c:ptCount val="20"/>
                <c:pt idx="0">
                  <c:v>8405837</c:v>
                </c:pt>
                <c:pt idx="1">
                  <c:v>1955130</c:v>
                </c:pt>
                <c:pt idx="2">
                  <c:v>1595037</c:v>
                </c:pt>
                <c:pt idx="3">
                  <c:v>1339155</c:v>
                </c:pt>
                <c:pt idx="4">
                  <c:v>1177609</c:v>
                </c:pt>
                <c:pt idx="5">
                  <c:v>1030185</c:v>
                </c:pt>
                <c:pt idx="6">
                  <c:v>959307</c:v>
                </c:pt>
                <c:pt idx="7">
                  <c:v>943999</c:v>
                </c:pt>
                <c:pt idx="8">
                  <c:v>942908</c:v>
                </c:pt>
                <c:pt idx="9">
                  <c:v>814885</c:v>
                </c:pt>
                <c:pt idx="10">
                  <c:v>754233</c:v>
                </c:pt>
                <c:pt idx="11">
                  <c:v>698371</c:v>
                </c:pt>
                <c:pt idx="12">
                  <c:v>671238</c:v>
                </c:pt>
                <c:pt idx="13">
                  <c:v>631442</c:v>
                </c:pt>
                <c:pt idx="14">
                  <c:v>629591</c:v>
                </c:pt>
                <c:pt idx="15">
                  <c:v>545776</c:v>
                </c:pt>
                <c:pt idx="16">
                  <c:v>542085</c:v>
                </c:pt>
                <c:pt idx="17">
                  <c:v>418859</c:v>
                </c:pt>
                <c:pt idx="18">
                  <c:v>327225</c:v>
                </c:pt>
                <c:pt idx="19">
                  <c:v>248968</c:v>
                </c:pt>
              </c:numCache>
            </c:numRef>
          </c:val>
          <c:extLst>
            <c:ext xmlns:c16="http://schemas.microsoft.com/office/drawing/2014/chart" uri="{C3380CC4-5D6E-409C-BE32-E72D297353CC}">
              <c16:uniqueId val="{00000000-850F-4981-9A37-009266893BB9}"/>
            </c:ext>
          </c:extLst>
        </c:ser>
        <c:dLbls>
          <c:showLegendKey val="0"/>
          <c:showVal val="0"/>
          <c:showCatName val="0"/>
          <c:showSerName val="0"/>
          <c:showPercent val="0"/>
          <c:showBubbleSize val="0"/>
        </c:dLbls>
        <c:gapWidth val="24"/>
        <c:overlap val="-24"/>
        <c:axId val="1312206831"/>
        <c:axId val="1399947439"/>
      </c:barChart>
      <c:catAx>
        <c:axId val="1312206831"/>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cities</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crossAx val="1399947439"/>
        <c:crosses val="autoZero"/>
        <c:auto val="1"/>
        <c:lblAlgn val="ctr"/>
        <c:lblOffset val="100"/>
        <c:noMultiLvlLbl val="0"/>
      </c:catAx>
      <c:valAx>
        <c:axId val="13999474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population</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crossAx val="1312206831"/>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47625" cap="flat" cmpd="sng" algn="ctr">
      <a:solidFill>
        <a:schemeClr val="tx1">
          <a:lumMod val="15000"/>
          <a:lumOff val="85000"/>
        </a:schemeClr>
      </a:solidFill>
      <a:round/>
    </a:ln>
    <a:effectLst/>
  </c:spPr>
  <c:txPr>
    <a:bodyPr/>
    <a:lstStyle/>
    <a:p>
      <a:pPr>
        <a:defRPr/>
      </a:pPr>
      <a:endParaRPr lang="en-K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KE"/>
        </a:p>
      </c:txPr>
    </c:title>
    <c:autoTitleDeleted val="0"/>
    <c:plotArea>
      <c:layout/>
      <c:lineChart>
        <c:grouping val="standard"/>
        <c:varyColors val="0"/>
        <c:ser>
          <c:idx val="0"/>
          <c:order val="0"/>
          <c:tx>
            <c:strRef>
              <c:f>City!$C$1</c:f>
              <c:strCache>
                <c:ptCount val="1"/>
                <c:pt idx="0">
                  <c:v>Users</c:v>
                </c:pt>
              </c:strCache>
            </c:strRef>
          </c:tx>
          <c:spPr>
            <a:ln w="41275" cap="rnd">
              <a:solidFill>
                <a:schemeClr val="accent4"/>
              </a:solidFill>
              <a:round/>
            </a:ln>
            <a:effectLst/>
          </c:spPr>
          <c:marker>
            <c:symbol val="circle"/>
            <c:size val="5"/>
            <c:spPr>
              <a:solidFill>
                <a:schemeClr val="accent4">
                  <a:lumMod val="50000"/>
                </a:schemeClr>
              </a:solidFill>
              <a:ln w="9525">
                <a:solidFill>
                  <a:schemeClr val="accent4"/>
                </a:solidFill>
              </a:ln>
              <a:effectLst/>
            </c:spPr>
          </c:marker>
          <c:cat>
            <c:strRef>
              <c:f>City!$A$2:$A$21</c:f>
              <c:strCache>
                <c:ptCount val="20"/>
                <c:pt idx="0">
                  <c:v>NEW YORK NY</c:v>
                </c:pt>
                <c:pt idx="1">
                  <c:v>CHICAGO IL</c:v>
                </c:pt>
                <c:pt idx="2">
                  <c:v>LOS ANGELES CA</c:v>
                </c:pt>
                <c:pt idx="3">
                  <c:v>MIAMI FL</c:v>
                </c:pt>
                <c:pt idx="4">
                  <c:v>SILICON VALLEY</c:v>
                </c:pt>
                <c:pt idx="5">
                  <c:v>ORANGE COUNTY</c:v>
                </c:pt>
                <c:pt idx="6">
                  <c:v>SAN DIEGO CA</c:v>
                </c:pt>
                <c:pt idx="7">
                  <c:v>PHOENIX AZ</c:v>
                </c:pt>
                <c:pt idx="8">
                  <c:v>DALLAS TX</c:v>
                </c:pt>
                <c:pt idx="9">
                  <c:v>ATLANTA GA</c:v>
                </c:pt>
                <c:pt idx="10">
                  <c:v>DENVER CO</c:v>
                </c:pt>
                <c:pt idx="11">
                  <c:v>AUSTIN TX</c:v>
                </c:pt>
                <c:pt idx="12">
                  <c:v>SEATTLE WA</c:v>
                </c:pt>
                <c:pt idx="13">
                  <c:v>TUCSON AZ</c:v>
                </c:pt>
                <c:pt idx="14">
                  <c:v>SAN FRANCISCO CA</c:v>
                </c:pt>
                <c:pt idx="15">
                  <c:v>SACRAMENTO CA</c:v>
                </c:pt>
                <c:pt idx="16">
                  <c:v>PITTSBURGH PA</c:v>
                </c:pt>
                <c:pt idx="17">
                  <c:v>WASHINGTON DC</c:v>
                </c:pt>
                <c:pt idx="18">
                  <c:v>NASHVILLE TN</c:v>
                </c:pt>
                <c:pt idx="19">
                  <c:v>BOSTON MA</c:v>
                </c:pt>
              </c:strCache>
            </c:strRef>
          </c:cat>
          <c:val>
            <c:numRef>
              <c:f>City!$C$2:$C$21</c:f>
              <c:numCache>
                <c:formatCode>#,##0</c:formatCode>
                <c:ptCount val="20"/>
                <c:pt idx="0">
                  <c:v>302149</c:v>
                </c:pt>
                <c:pt idx="1">
                  <c:v>164468</c:v>
                </c:pt>
                <c:pt idx="2">
                  <c:v>144132</c:v>
                </c:pt>
                <c:pt idx="3">
                  <c:v>17675</c:v>
                </c:pt>
                <c:pt idx="4">
                  <c:v>27247</c:v>
                </c:pt>
                <c:pt idx="5">
                  <c:v>12994</c:v>
                </c:pt>
                <c:pt idx="6">
                  <c:v>69995</c:v>
                </c:pt>
                <c:pt idx="7">
                  <c:v>6133</c:v>
                </c:pt>
                <c:pt idx="8">
                  <c:v>22157</c:v>
                </c:pt>
                <c:pt idx="9">
                  <c:v>24701</c:v>
                </c:pt>
                <c:pt idx="10">
                  <c:v>12421</c:v>
                </c:pt>
                <c:pt idx="11">
                  <c:v>14978</c:v>
                </c:pt>
                <c:pt idx="12">
                  <c:v>25063</c:v>
                </c:pt>
                <c:pt idx="13">
                  <c:v>5712</c:v>
                </c:pt>
                <c:pt idx="14">
                  <c:v>213609</c:v>
                </c:pt>
                <c:pt idx="15">
                  <c:v>7044</c:v>
                </c:pt>
                <c:pt idx="16">
                  <c:v>3643</c:v>
                </c:pt>
                <c:pt idx="17">
                  <c:v>127001</c:v>
                </c:pt>
                <c:pt idx="18">
                  <c:v>9270</c:v>
                </c:pt>
                <c:pt idx="19">
                  <c:v>80021</c:v>
                </c:pt>
              </c:numCache>
            </c:numRef>
          </c:val>
          <c:smooth val="0"/>
          <c:extLst>
            <c:ext xmlns:c16="http://schemas.microsoft.com/office/drawing/2014/chart" uri="{C3380CC4-5D6E-409C-BE32-E72D297353CC}">
              <c16:uniqueId val="{00000000-A9D1-452A-8956-E7D092D175C7}"/>
            </c:ext>
          </c:extLst>
        </c:ser>
        <c:dLbls>
          <c:showLegendKey val="0"/>
          <c:showVal val="0"/>
          <c:showCatName val="0"/>
          <c:showSerName val="0"/>
          <c:showPercent val="0"/>
          <c:showBubbleSize val="0"/>
        </c:dLbls>
        <c:marker val="1"/>
        <c:smooth val="0"/>
        <c:axId val="1536023855"/>
        <c:axId val="1319317887"/>
      </c:lineChart>
      <c:catAx>
        <c:axId val="153602385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K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crossAx val="1319317887"/>
        <c:crosses val="autoZero"/>
        <c:auto val="1"/>
        <c:lblAlgn val="ctr"/>
        <c:lblOffset val="100"/>
        <c:noMultiLvlLbl val="0"/>
      </c:catAx>
      <c:valAx>
        <c:axId val="131931788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User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KE"/>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crossAx val="15360238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K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9E9D1-223F-07E6-E415-307A4D14C0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4043F660-8362-A696-C071-DC59BF0CC7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2BC51601-5FA6-59A2-F589-FC45778A8C14}"/>
              </a:ext>
            </a:extLst>
          </p:cNvPr>
          <p:cNvSpPr>
            <a:spLocks noGrp="1"/>
          </p:cNvSpPr>
          <p:nvPr>
            <p:ph type="dt" sz="half" idx="10"/>
          </p:nvPr>
        </p:nvSpPr>
        <p:spPr/>
        <p:txBody>
          <a:bodyPr/>
          <a:lstStyle/>
          <a:p>
            <a:fld id="{A6366E3F-7025-4FC3-8F82-44B31406DC02}" type="datetimeFigureOut">
              <a:rPr lang="en-KE" smtClean="0"/>
              <a:t>14/05/2024</a:t>
            </a:fld>
            <a:endParaRPr lang="en-KE"/>
          </a:p>
        </p:txBody>
      </p:sp>
      <p:sp>
        <p:nvSpPr>
          <p:cNvPr id="5" name="Footer Placeholder 4">
            <a:extLst>
              <a:ext uri="{FF2B5EF4-FFF2-40B4-BE49-F238E27FC236}">
                <a16:creationId xmlns:a16="http://schemas.microsoft.com/office/drawing/2014/main" id="{908F9115-1EE0-6291-B17F-DFBF53D3B9C8}"/>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6A1DEA54-DDD8-9E13-62A7-FEA7DE25AB35}"/>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1886914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31409-6613-147D-9418-68B6A3139FA4}"/>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834FDABD-C163-2F3C-F601-0F3D8EE04D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BFA0F6F1-0B49-5682-55D9-D8298F8E8679}"/>
              </a:ext>
            </a:extLst>
          </p:cNvPr>
          <p:cNvSpPr>
            <a:spLocks noGrp="1"/>
          </p:cNvSpPr>
          <p:nvPr>
            <p:ph type="dt" sz="half" idx="10"/>
          </p:nvPr>
        </p:nvSpPr>
        <p:spPr/>
        <p:txBody>
          <a:bodyPr/>
          <a:lstStyle/>
          <a:p>
            <a:fld id="{A6366E3F-7025-4FC3-8F82-44B31406DC02}" type="datetimeFigureOut">
              <a:rPr lang="en-KE" smtClean="0"/>
              <a:t>14/05/2024</a:t>
            </a:fld>
            <a:endParaRPr lang="en-KE"/>
          </a:p>
        </p:txBody>
      </p:sp>
      <p:sp>
        <p:nvSpPr>
          <p:cNvPr id="5" name="Footer Placeholder 4">
            <a:extLst>
              <a:ext uri="{FF2B5EF4-FFF2-40B4-BE49-F238E27FC236}">
                <a16:creationId xmlns:a16="http://schemas.microsoft.com/office/drawing/2014/main" id="{CBDEEFED-8435-43C7-F77C-F4FDF72E1F6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33DF5E50-3D08-8135-0BF9-657BDF46F79C}"/>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250417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7D3E3B-E484-8484-85AA-AF72D952FB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145B77D0-6C8A-2360-4AF1-38826B5E05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D2F27590-910D-990B-D638-836919F30ACD}"/>
              </a:ext>
            </a:extLst>
          </p:cNvPr>
          <p:cNvSpPr>
            <a:spLocks noGrp="1"/>
          </p:cNvSpPr>
          <p:nvPr>
            <p:ph type="dt" sz="half" idx="10"/>
          </p:nvPr>
        </p:nvSpPr>
        <p:spPr/>
        <p:txBody>
          <a:bodyPr/>
          <a:lstStyle/>
          <a:p>
            <a:fld id="{A6366E3F-7025-4FC3-8F82-44B31406DC02}" type="datetimeFigureOut">
              <a:rPr lang="en-KE" smtClean="0"/>
              <a:t>14/05/2024</a:t>
            </a:fld>
            <a:endParaRPr lang="en-KE"/>
          </a:p>
        </p:txBody>
      </p:sp>
      <p:sp>
        <p:nvSpPr>
          <p:cNvPr id="5" name="Footer Placeholder 4">
            <a:extLst>
              <a:ext uri="{FF2B5EF4-FFF2-40B4-BE49-F238E27FC236}">
                <a16:creationId xmlns:a16="http://schemas.microsoft.com/office/drawing/2014/main" id="{B069186E-DFC2-2297-0BF0-CEE0EB0CC4A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07C76772-A6FE-8EC9-20C7-0B7D8849C98F}"/>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3077452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7EA5E-1CC3-7697-9C76-AF98F5400FD8}"/>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BD9C6BE1-B974-A601-60CA-5AC3697494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31DD2BF7-786F-24AB-68E9-6DA589B003C2}"/>
              </a:ext>
            </a:extLst>
          </p:cNvPr>
          <p:cNvSpPr>
            <a:spLocks noGrp="1"/>
          </p:cNvSpPr>
          <p:nvPr>
            <p:ph type="dt" sz="half" idx="10"/>
          </p:nvPr>
        </p:nvSpPr>
        <p:spPr/>
        <p:txBody>
          <a:bodyPr/>
          <a:lstStyle/>
          <a:p>
            <a:fld id="{A6366E3F-7025-4FC3-8F82-44B31406DC02}" type="datetimeFigureOut">
              <a:rPr lang="en-KE" smtClean="0"/>
              <a:t>14/05/2024</a:t>
            </a:fld>
            <a:endParaRPr lang="en-KE"/>
          </a:p>
        </p:txBody>
      </p:sp>
      <p:sp>
        <p:nvSpPr>
          <p:cNvPr id="5" name="Footer Placeholder 4">
            <a:extLst>
              <a:ext uri="{FF2B5EF4-FFF2-40B4-BE49-F238E27FC236}">
                <a16:creationId xmlns:a16="http://schemas.microsoft.com/office/drawing/2014/main" id="{B858D7F5-A963-F190-24A5-904A9AEEA0E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C1F8136F-FBB1-9ED7-6681-A1EF164A650A}"/>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1467252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D8BC5-5A68-C0B7-D559-943A8CA60D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31AD0789-45DC-E8CD-7DBC-D17F27761A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6AC440-8B5F-E7EF-14A5-619A27799600}"/>
              </a:ext>
            </a:extLst>
          </p:cNvPr>
          <p:cNvSpPr>
            <a:spLocks noGrp="1"/>
          </p:cNvSpPr>
          <p:nvPr>
            <p:ph type="dt" sz="half" idx="10"/>
          </p:nvPr>
        </p:nvSpPr>
        <p:spPr/>
        <p:txBody>
          <a:bodyPr/>
          <a:lstStyle/>
          <a:p>
            <a:fld id="{A6366E3F-7025-4FC3-8F82-44B31406DC02}" type="datetimeFigureOut">
              <a:rPr lang="en-KE" smtClean="0"/>
              <a:t>14/05/2024</a:t>
            </a:fld>
            <a:endParaRPr lang="en-KE"/>
          </a:p>
        </p:txBody>
      </p:sp>
      <p:sp>
        <p:nvSpPr>
          <p:cNvPr id="5" name="Footer Placeholder 4">
            <a:extLst>
              <a:ext uri="{FF2B5EF4-FFF2-40B4-BE49-F238E27FC236}">
                <a16:creationId xmlns:a16="http://schemas.microsoft.com/office/drawing/2014/main" id="{8E66173E-C6E1-A334-0BA9-C3810B5E5B3D}"/>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DB0D841F-46AE-ECF5-A589-D747B7F5940E}"/>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3982023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E666-84E9-2007-412E-5A0DB9DA8C7A}"/>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F519143B-390A-5476-5804-34E3B97A32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943539A0-C32B-AF03-EB10-755E5E3209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E345364A-DE9A-645D-D669-F9E7A2929DB8}"/>
              </a:ext>
            </a:extLst>
          </p:cNvPr>
          <p:cNvSpPr>
            <a:spLocks noGrp="1"/>
          </p:cNvSpPr>
          <p:nvPr>
            <p:ph type="dt" sz="half" idx="10"/>
          </p:nvPr>
        </p:nvSpPr>
        <p:spPr/>
        <p:txBody>
          <a:bodyPr/>
          <a:lstStyle/>
          <a:p>
            <a:fld id="{A6366E3F-7025-4FC3-8F82-44B31406DC02}" type="datetimeFigureOut">
              <a:rPr lang="en-KE" smtClean="0"/>
              <a:t>14/05/2024</a:t>
            </a:fld>
            <a:endParaRPr lang="en-KE"/>
          </a:p>
        </p:txBody>
      </p:sp>
      <p:sp>
        <p:nvSpPr>
          <p:cNvPr id="6" name="Footer Placeholder 5">
            <a:extLst>
              <a:ext uri="{FF2B5EF4-FFF2-40B4-BE49-F238E27FC236}">
                <a16:creationId xmlns:a16="http://schemas.microsoft.com/office/drawing/2014/main" id="{DC169049-59A5-E55E-7CF5-10DA95640C9D}"/>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A8A83FEE-9ED4-EEB4-6AD3-591C15F17AF5}"/>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188326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F79ED-4772-1B6B-8C41-9F0CF14C5E39}"/>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72B4D94F-4201-2F38-BB33-1967F9FC6A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331AA1-C758-FF54-BD26-E31FA66DB9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0C1368CF-84DA-1260-4D31-2AC62DBFF6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FEDDF9-EBA6-72F8-172D-4DDE18BC22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5A696AB3-7FCD-33DE-1AC4-06D7AAA16137}"/>
              </a:ext>
            </a:extLst>
          </p:cNvPr>
          <p:cNvSpPr>
            <a:spLocks noGrp="1"/>
          </p:cNvSpPr>
          <p:nvPr>
            <p:ph type="dt" sz="half" idx="10"/>
          </p:nvPr>
        </p:nvSpPr>
        <p:spPr/>
        <p:txBody>
          <a:bodyPr/>
          <a:lstStyle/>
          <a:p>
            <a:fld id="{A6366E3F-7025-4FC3-8F82-44B31406DC02}" type="datetimeFigureOut">
              <a:rPr lang="en-KE" smtClean="0"/>
              <a:t>14/05/2024</a:t>
            </a:fld>
            <a:endParaRPr lang="en-KE"/>
          </a:p>
        </p:txBody>
      </p:sp>
      <p:sp>
        <p:nvSpPr>
          <p:cNvPr id="8" name="Footer Placeholder 7">
            <a:extLst>
              <a:ext uri="{FF2B5EF4-FFF2-40B4-BE49-F238E27FC236}">
                <a16:creationId xmlns:a16="http://schemas.microsoft.com/office/drawing/2014/main" id="{845992AB-1247-5EAE-C40E-8A071973F2B2}"/>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ECD1A8A0-0640-116F-C527-5119A2B35D63}"/>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4243297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96C7C-02C2-72C6-A1D1-7A0DA65D78B5}"/>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9E5B6994-807B-7FC2-47C9-3DEE88C41B89}"/>
              </a:ext>
            </a:extLst>
          </p:cNvPr>
          <p:cNvSpPr>
            <a:spLocks noGrp="1"/>
          </p:cNvSpPr>
          <p:nvPr>
            <p:ph type="dt" sz="half" idx="10"/>
          </p:nvPr>
        </p:nvSpPr>
        <p:spPr/>
        <p:txBody>
          <a:bodyPr/>
          <a:lstStyle/>
          <a:p>
            <a:fld id="{A6366E3F-7025-4FC3-8F82-44B31406DC02}" type="datetimeFigureOut">
              <a:rPr lang="en-KE" smtClean="0"/>
              <a:t>14/05/2024</a:t>
            </a:fld>
            <a:endParaRPr lang="en-KE"/>
          </a:p>
        </p:txBody>
      </p:sp>
      <p:sp>
        <p:nvSpPr>
          <p:cNvPr id="4" name="Footer Placeholder 3">
            <a:extLst>
              <a:ext uri="{FF2B5EF4-FFF2-40B4-BE49-F238E27FC236}">
                <a16:creationId xmlns:a16="http://schemas.microsoft.com/office/drawing/2014/main" id="{990CE50D-DEC3-6338-77DA-681A508687E7}"/>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2B2589B4-3D5F-2123-0DCD-50D981733F94}"/>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1009847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BF9A57-17B7-1DDE-B2EC-0D0E6DB23B26}"/>
              </a:ext>
            </a:extLst>
          </p:cNvPr>
          <p:cNvSpPr>
            <a:spLocks noGrp="1"/>
          </p:cNvSpPr>
          <p:nvPr>
            <p:ph type="dt" sz="half" idx="10"/>
          </p:nvPr>
        </p:nvSpPr>
        <p:spPr/>
        <p:txBody>
          <a:bodyPr/>
          <a:lstStyle/>
          <a:p>
            <a:fld id="{A6366E3F-7025-4FC3-8F82-44B31406DC02}" type="datetimeFigureOut">
              <a:rPr lang="en-KE" smtClean="0"/>
              <a:t>14/05/2024</a:t>
            </a:fld>
            <a:endParaRPr lang="en-KE"/>
          </a:p>
        </p:txBody>
      </p:sp>
      <p:sp>
        <p:nvSpPr>
          <p:cNvPr id="3" name="Footer Placeholder 2">
            <a:extLst>
              <a:ext uri="{FF2B5EF4-FFF2-40B4-BE49-F238E27FC236}">
                <a16:creationId xmlns:a16="http://schemas.microsoft.com/office/drawing/2014/main" id="{7AE5619B-3DA7-34ED-6DEA-79F90AD86278}"/>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0F6E2AFF-086E-FAF8-FEDD-8E49A3B69731}"/>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32617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8B098-5EB4-EA64-81CD-46E0D74FAB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587F15FC-B6C1-63E6-51FB-95592439E8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CDF8B9F9-900A-726C-113E-E4B648DDAF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CCCD7F-33CB-0B63-59CD-85116B86D793}"/>
              </a:ext>
            </a:extLst>
          </p:cNvPr>
          <p:cNvSpPr>
            <a:spLocks noGrp="1"/>
          </p:cNvSpPr>
          <p:nvPr>
            <p:ph type="dt" sz="half" idx="10"/>
          </p:nvPr>
        </p:nvSpPr>
        <p:spPr/>
        <p:txBody>
          <a:bodyPr/>
          <a:lstStyle/>
          <a:p>
            <a:fld id="{A6366E3F-7025-4FC3-8F82-44B31406DC02}" type="datetimeFigureOut">
              <a:rPr lang="en-KE" smtClean="0"/>
              <a:t>14/05/2024</a:t>
            </a:fld>
            <a:endParaRPr lang="en-KE"/>
          </a:p>
        </p:txBody>
      </p:sp>
      <p:sp>
        <p:nvSpPr>
          <p:cNvPr id="6" name="Footer Placeholder 5">
            <a:extLst>
              <a:ext uri="{FF2B5EF4-FFF2-40B4-BE49-F238E27FC236}">
                <a16:creationId xmlns:a16="http://schemas.microsoft.com/office/drawing/2014/main" id="{67FE6A6D-41E9-9A02-DE7D-812DE0AC9D45}"/>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0D495095-0E94-73F3-F1F1-F654C2D79F43}"/>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3009767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A723-6E75-DEC8-716B-FE903EE712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9C11153B-1F36-1315-6CE1-9AAA355C01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9BD97171-D3C1-6A61-F79E-FC409BF5C8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DDD5CD-62C3-13D5-90C0-9B8EAD9F2F0A}"/>
              </a:ext>
            </a:extLst>
          </p:cNvPr>
          <p:cNvSpPr>
            <a:spLocks noGrp="1"/>
          </p:cNvSpPr>
          <p:nvPr>
            <p:ph type="dt" sz="half" idx="10"/>
          </p:nvPr>
        </p:nvSpPr>
        <p:spPr/>
        <p:txBody>
          <a:bodyPr/>
          <a:lstStyle/>
          <a:p>
            <a:fld id="{A6366E3F-7025-4FC3-8F82-44B31406DC02}" type="datetimeFigureOut">
              <a:rPr lang="en-KE" smtClean="0"/>
              <a:t>14/05/2024</a:t>
            </a:fld>
            <a:endParaRPr lang="en-KE"/>
          </a:p>
        </p:txBody>
      </p:sp>
      <p:sp>
        <p:nvSpPr>
          <p:cNvPr id="6" name="Footer Placeholder 5">
            <a:extLst>
              <a:ext uri="{FF2B5EF4-FFF2-40B4-BE49-F238E27FC236}">
                <a16:creationId xmlns:a16="http://schemas.microsoft.com/office/drawing/2014/main" id="{92FF074B-8E12-FF53-BE64-705FA928B80D}"/>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62BA2439-B387-A6C0-99A2-056EC38E9A58}"/>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678417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F41332-0B12-150E-F327-95B01652F7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6E5C69C6-3B0D-8C09-F3AF-AAE2D7CB3F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71CAB8EF-F476-5E5E-20B2-16196BD8CF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366E3F-7025-4FC3-8F82-44B31406DC02}" type="datetimeFigureOut">
              <a:rPr lang="en-KE" smtClean="0"/>
              <a:t>14/05/2024</a:t>
            </a:fld>
            <a:endParaRPr lang="en-KE"/>
          </a:p>
        </p:txBody>
      </p:sp>
      <p:sp>
        <p:nvSpPr>
          <p:cNvPr id="5" name="Footer Placeholder 4">
            <a:extLst>
              <a:ext uri="{FF2B5EF4-FFF2-40B4-BE49-F238E27FC236}">
                <a16:creationId xmlns:a16="http://schemas.microsoft.com/office/drawing/2014/main" id="{74E48CE5-9F54-F864-A848-F40D3D5FD9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48665225-DB43-F71A-BB0F-DE86DCBB33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FAEB92-935B-4A17-9E16-37CC2A96AE54}" type="slidenum">
              <a:rPr lang="en-KE" smtClean="0"/>
              <a:t>‹#›</a:t>
            </a:fld>
            <a:endParaRPr lang="en-KE"/>
          </a:p>
        </p:txBody>
      </p:sp>
    </p:spTree>
    <p:extLst>
      <p:ext uri="{BB962C8B-B14F-4D97-AF65-F5344CB8AC3E}">
        <p14:creationId xmlns:p14="http://schemas.microsoft.com/office/powerpoint/2010/main" val="3304969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Close-up of hopscotch on a sidewalk">
            <a:extLst>
              <a:ext uri="{FF2B5EF4-FFF2-40B4-BE49-F238E27FC236}">
                <a16:creationId xmlns:a16="http://schemas.microsoft.com/office/drawing/2014/main" id="{D61D0F7C-5B4A-B86B-689B-091659929ACE}"/>
              </a:ext>
            </a:extLst>
          </p:cNvPr>
          <p:cNvPicPr>
            <a:picLocks noChangeAspect="1"/>
          </p:cNvPicPr>
          <p:nvPr/>
        </p:nvPicPr>
        <p:blipFill rotWithShape="1">
          <a:blip r:embed="rId2"/>
          <a:srcRect t="8211" r="23298" b="880"/>
          <a:stretch/>
        </p:blipFill>
        <p:spPr>
          <a:xfrm>
            <a:off x="3523488" y="10"/>
            <a:ext cx="8668512" cy="6857990"/>
          </a:xfrm>
          <a:prstGeom prst="rect">
            <a:avLst/>
          </a:prstGeom>
        </p:spPr>
      </p:pic>
      <p:sp>
        <p:nvSpPr>
          <p:cNvPr id="22" name="Rectangle 2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7A4C0B-F61C-45FE-0796-EB4AB404752D}"/>
              </a:ext>
            </a:extLst>
          </p:cNvPr>
          <p:cNvSpPr>
            <a:spLocks noGrp="1"/>
          </p:cNvSpPr>
          <p:nvPr>
            <p:ph type="ctrTitle"/>
          </p:nvPr>
        </p:nvSpPr>
        <p:spPr>
          <a:xfrm>
            <a:off x="477981" y="1122363"/>
            <a:ext cx="4023360" cy="3204134"/>
          </a:xfrm>
        </p:spPr>
        <p:txBody>
          <a:bodyPr anchor="b">
            <a:normAutofit/>
          </a:bodyPr>
          <a:lstStyle/>
          <a:p>
            <a:pPr algn="l"/>
            <a:r>
              <a:rPr lang="en-US" sz="4400" b="0" i="0" dirty="0">
                <a:effectLst/>
                <a:latin typeface="Lato Extended"/>
              </a:rPr>
              <a:t>G2M insight for Cab Investment firm</a:t>
            </a:r>
            <a:br>
              <a:rPr lang="en-US" sz="4400" b="0" i="0" dirty="0">
                <a:effectLst/>
                <a:latin typeface="Lato Extended"/>
              </a:rPr>
            </a:br>
            <a:endParaRPr lang="en-KE" sz="4400" dirty="0"/>
          </a:p>
        </p:txBody>
      </p:sp>
      <p:sp>
        <p:nvSpPr>
          <p:cNvPr id="3" name="Subtitle 2">
            <a:extLst>
              <a:ext uri="{FF2B5EF4-FFF2-40B4-BE49-F238E27FC236}">
                <a16:creationId xmlns:a16="http://schemas.microsoft.com/office/drawing/2014/main" id="{83DB3E28-BFC4-9412-41F5-377684CADE33}"/>
              </a:ext>
            </a:extLst>
          </p:cNvPr>
          <p:cNvSpPr>
            <a:spLocks noGrp="1"/>
          </p:cNvSpPr>
          <p:nvPr>
            <p:ph type="subTitle" idx="1"/>
          </p:nvPr>
        </p:nvSpPr>
        <p:spPr>
          <a:xfrm>
            <a:off x="477980" y="4872922"/>
            <a:ext cx="4023359" cy="1743031"/>
          </a:xfrm>
        </p:spPr>
        <p:txBody>
          <a:bodyPr>
            <a:normAutofit lnSpcReduction="10000"/>
          </a:bodyPr>
          <a:lstStyle/>
          <a:p>
            <a:pPr algn="l"/>
            <a:r>
              <a:rPr lang="en-US" sz="3600" dirty="0"/>
              <a:t>Mark Kimutai Kitur</a:t>
            </a:r>
          </a:p>
          <a:p>
            <a:pPr algn="l"/>
            <a:r>
              <a:rPr lang="en-US" sz="3600" dirty="0"/>
              <a:t>08/05/2024</a:t>
            </a:r>
          </a:p>
          <a:p>
            <a:pPr algn="l"/>
            <a:r>
              <a:rPr lang="en-US" sz="3600" dirty="0"/>
              <a:t>LISUM33</a:t>
            </a:r>
            <a:endParaRPr lang="en-KE" sz="3600" dirty="0"/>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722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F2C1-7214-1F0E-C106-2CF1F8584584}"/>
              </a:ext>
            </a:extLst>
          </p:cNvPr>
          <p:cNvSpPr>
            <a:spLocks noGrp="1"/>
          </p:cNvSpPr>
          <p:nvPr>
            <p:ph type="title"/>
          </p:nvPr>
        </p:nvSpPr>
        <p:spPr/>
        <p:txBody>
          <a:bodyPr/>
          <a:lstStyle/>
          <a:p>
            <a:r>
              <a:rPr lang="en-US" dirty="0">
                <a:latin typeface="Abadi" panose="020B0604020104020204" pitchFamily="34" charset="0"/>
              </a:rPr>
              <a:t>People below 40 years earn less income </a:t>
            </a:r>
            <a:endParaRPr lang="en-KE" dirty="0">
              <a:latin typeface="Abadi" panose="020B0604020104020204" pitchFamily="34" charset="0"/>
            </a:endParaRPr>
          </a:p>
        </p:txBody>
      </p:sp>
      <p:pic>
        <p:nvPicPr>
          <p:cNvPr id="6" name="Content Placeholder 5" descr="A graph of age vs income&#10;&#10;Description automatically generated">
            <a:extLst>
              <a:ext uri="{FF2B5EF4-FFF2-40B4-BE49-F238E27FC236}">
                <a16:creationId xmlns:a16="http://schemas.microsoft.com/office/drawing/2014/main" id="{591737C7-3E2F-584B-F0D2-4A4D57EF1B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76374" y="1343973"/>
            <a:ext cx="5385827" cy="4160528"/>
          </a:xfrm>
        </p:spPr>
      </p:pic>
      <p:sp>
        <p:nvSpPr>
          <p:cNvPr id="4" name="Text Placeholder 3">
            <a:extLst>
              <a:ext uri="{FF2B5EF4-FFF2-40B4-BE49-F238E27FC236}">
                <a16:creationId xmlns:a16="http://schemas.microsoft.com/office/drawing/2014/main" id="{89C988BC-9B8D-AD50-5051-416BF630423A}"/>
              </a:ext>
            </a:extLst>
          </p:cNvPr>
          <p:cNvSpPr>
            <a:spLocks noGrp="1"/>
          </p:cNvSpPr>
          <p:nvPr>
            <p:ph type="body" sz="half" idx="2"/>
          </p:nvPr>
        </p:nvSpPr>
        <p:spPr/>
        <p:txBody>
          <a:bodyPr/>
          <a:lstStyle/>
          <a:p>
            <a:pPr marL="285750" indent="-285750">
              <a:buFont typeface="Wingdings" panose="05000000000000000000" pitchFamily="2" charset="2"/>
              <a:buChar char="§"/>
            </a:pPr>
            <a:r>
              <a:rPr lang="en-US" dirty="0"/>
              <a:t>Less expensive products should be manufactured to improve stocking.</a:t>
            </a:r>
            <a:endParaRPr lang="en-KE" dirty="0"/>
          </a:p>
        </p:txBody>
      </p:sp>
    </p:spTree>
    <p:extLst>
      <p:ext uri="{BB962C8B-B14F-4D97-AF65-F5344CB8AC3E}">
        <p14:creationId xmlns:p14="http://schemas.microsoft.com/office/powerpoint/2010/main" val="2414125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5">
            <a:extLst>
              <a:ext uri="{FF2B5EF4-FFF2-40B4-BE49-F238E27FC236}">
                <a16:creationId xmlns:a16="http://schemas.microsoft.com/office/drawing/2014/main" id="{BF6FBA63-94FB-051F-3291-CCEC9DC1BFA4}"/>
              </a:ext>
            </a:extLst>
          </p:cNvPr>
          <p:cNvGraphicFramePr>
            <a:graphicFrameLocks noGrp="1"/>
          </p:cNvGraphicFramePr>
          <p:nvPr>
            <p:extLst>
              <p:ext uri="{D42A27DB-BD31-4B8C-83A1-F6EECF244321}">
                <p14:modId xmlns:p14="http://schemas.microsoft.com/office/powerpoint/2010/main" val="2772968872"/>
              </p:ext>
            </p:extLst>
          </p:nvPr>
        </p:nvGraphicFramePr>
        <p:xfrm>
          <a:off x="2107565" y="1953767"/>
          <a:ext cx="7976871" cy="2950464"/>
        </p:xfrm>
        <a:graphic>
          <a:graphicData uri="http://schemas.openxmlformats.org/drawingml/2006/table">
            <a:tbl>
              <a:tblPr firstRow="1" bandRow="1">
                <a:tableStyleId>{5C22544A-7EE6-4342-B048-85BDC9FD1C3A}</a:tableStyleId>
              </a:tblPr>
              <a:tblGrid>
                <a:gridCol w="5792894">
                  <a:extLst>
                    <a:ext uri="{9D8B030D-6E8A-4147-A177-3AD203B41FA5}">
                      <a16:colId xmlns:a16="http://schemas.microsoft.com/office/drawing/2014/main" val="1310152373"/>
                    </a:ext>
                  </a:extLst>
                </a:gridCol>
                <a:gridCol w="2183977">
                  <a:extLst>
                    <a:ext uri="{9D8B030D-6E8A-4147-A177-3AD203B41FA5}">
                      <a16:colId xmlns:a16="http://schemas.microsoft.com/office/drawing/2014/main" val="3602471781"/>
                    </a:ext>
                  </a:extLst>
                </a:gridCol>
              </a:tblGrid>
              <a:tr h="737616">
                <a:tc>
                  <a:txBody>
                    <a:bodyPr/>
                    <a:lstStyle/>
                    <a:p>
                      <a:r>
                        <a:rPr lang="en-US" sz="3300"/>
                        <a:t>Total number of observation</a:t>
                      </a:r>
                      <a:endParaRPr lang="en-KE" sz="3300"/>
                    </a:p>
                  </a:txBody>
                  <a:tcPr marL="167640" marR="167640" marT="83820" marB="83820"/>
                </a:tc>
                <a:tc>
                  <a:txBody>
                    <a:bodyPr/>
                    <a:lstStyle/>
                    <a:p>
                      <a:r>
                        <a:rPr lang="en-US" sz="3300"/>
                        <a:t>440098</a:t>
                      </a:r>
                      <a:endParaRPr lang="en-KE" sz="3300"/>
                    </a:p>
                  </a:txBody>
                  <a:tcPr marL="167640" marR="167640" marT="83820" marB="83820"/>
                </a:tc>
                <a:extLst>
                  <a:ext uri="{0D108BD9-81ED-4DB2-BD59-A6C34878D82A}">
                    <a16:rowId xmlns:a16="http://schemas.microsoft.com/office/drawing/2014/main" val="258419646"/>
                  </a:ext>
                </a:extLst>
              </a:tr>
              <a:tr h="737616">
                <a:tc>
                  <a:txBody>
                    <a:bodyPr/>
                    <a:lstStyle/>
                    <a:p>
                      <a:r>
                        <a:rPr lang="en-US" sz="3300"/>
                        <a:t>Total number of features</a:t>
                      </a:r>
                      <a:endParaRPr lang="en-KE" sz="3300"/>
                    </a:p>
                  </a:txBody>
                  <a:tcPr marL="167640" marR="167640" marT="83820" marB="83820"/>
                </a:tc>
                <a:tc>
                  <a:txBody>
                    <a:bodyPr/>
                    <a:lstStyle/>
                    <a:p>
                      <a:r>
                        <a:rPr lang="en-US" sz="3300"/>
                        <a:t>3</a:t>
                      </a:r>
                      <a:endParaRPr lang="en-KE" sz="3300"/>
                    </a:p>
                  </a:txBody>
                  <a:tcPr marL="167640" marR="167640" marT="83820" marB="83820"/>
                </a:tc>
                <a:extLst>
                  <a:ext uri="{0D108BD9-81ED-4DB2-BD59-A6C34878D82A}">
                    <a16:rowId xmlns:a16="http://schemas.microsoft.com/office/drawing/2014/main" val="925194469"/>
                  </a:ext>
                </a:extLst>
              </a:tr>
              <a:tr h="737616">
                <a:tc>
                  <a:txBody>
                    <a:bodyPr/>
                    <a:lstStyle/>
                    <a:p>
                      <a:r>
                        <a:rPr lang="en-US" sz="3300"/>
                        <a:t>Base format of the file</a:t>
                      </a:r>
                      <a:endParaRPr lang="en-KE" sz="3300"/>
                    </a:p>
                  </a:txBody>
                  <a:tcPr marL="167640" marR="167640" marT="83820" marB="83820"/>
                </a:tc>
                <a:tc>
                  <a:txBody>
                    <a:bodyPr/>
                    <a:lstStyle/>
                    <a:p>
                      <a:r>
                        <a:rPr lang="en-US" sz="3300"/>
                        <a:t>.csv</a:t>
                      </a:r>
                      <a:endParaRPr lang="en-KE" sz="3300"/>
                    </a:p>
                  </a:txBody>
                  <a:tcPr marL="167640" marR="167640" marT="83820" marB="83820"/>
                </a:tc>
                <a:extLst>
                  <a:ext uri="{0D108BD9-81ED-4DB2-BD59-A6C34878D82A}">
                    <a16:rowId xmlns:a16="http://schemas.microsoft.com/office/drawing/2014/main" val="3384269822"/>
                  </a:ext>
                </a:extLst>
              </a:tr>
              <a:tr h="737616">
                <a:tc>
                  <a:txBody>
                    <a:bodyPr/>
                    <a:lstStyle/>
                    <a:p>
                      <a:r>
                        <a:rPr lang="en-US" sz="3300"/>
                        <a:t>Size of the data</a:t>
                      </a:r>
                      <a:endParaRPr lang="en-KE" sz="3300"/>
                    </a:p>
                  </a:txBody>
                  <a:tcPr marL="167640" marR="167640" marT="83820" marB="83820"/>
                </a:tc>
                <a:tc>
                  <a:txBody>
                    <a:bodyPr/>
                    <a:lstStyle/>
                    <a:p>
                      <a:r>
                        <a:rPr lang="en-US" sz="3300"/>
                        <a:t>8788 KB</a:t>
                      </a:r>
                      <a:endParaRPr lang="en-KE" sz="3300"/>
                    </a:p>
                  </a:txBody>
                  <a:tcPr marL="167640" marR="167640" marT="83820" marB="83820"/>
                </a:tc>
                <a:extLst>
                  <a:ext uri="{0D108BD9-81ED-4DB2-BD59-A6C34878D82A}">
                    <a16:rowId xmlns:a16="http://schemas.microsoft.com/office/drawing/2014/main" val="2003230526"/>
                  </a:ext>
                </a:extLst>
              </a:tr>
            </a:tbl>
          </a:graphicData>
        </a:graphic>
      </p:graphicFrame>
    </p:spTree>
    <p:extLst>
      <p:ext uri="{BB962C8B-B14F-4D97-AF65-F5344CB8AC3E}">
        <p14:creationId xmlns:p14="http://schemas.microsoft.com/office/powerpoint/2010/main" val="3025197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80612-D09B-CEB2-39BB-22AAB735A30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Preferred Payment mode</a:t>
            </a:r>
          </a:p>
        </p:txBody>
      </p:sp>
      <p:pic>
        <p:nvPicPr>
          <p:cNvPr id="6" name="Content Placeholder 5" descr="A green bar graph with white text&#10;&#10;Description automatically generated">
            <a:extLst>
              <a:ext uri="{FF2B5EF4-FFF2-40B4-BE49-F238E27FC236}">
                <a16:creationId xmlns:a16="http://schemas.microsoft.com/office/drawing/2014/main" id="{1053CF8D-4D7D-181B-73D9-9AEAD633F1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2415" y="643466"/>
            <a:ext cx="6770502" cy="5568739"/>
          </a:xfrm>
          <a:prstGeom prst="rect">
            <a:avLst/>
          </a:prstGeom>
        </p:spPr>
      </p:pic>
    </p:spTree>
    <p:extLst>
      <p:ext uri="{BB962C8B-B14F-4D97-AF65-F5344CB8AC3E}">
        <p14:creationId xmlns:p14="http://schemas.microsoft.com/office/powerpoint/2010/main" val="2859396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5">
            <a:extLst>
              <a:ext uri="{FF2B5EF4-FFF2-40B4-BE49-F238E27FC236}">
                <a16:creationId xmlns:a16="http://schemas.microsoft.com/office/drawing/2014/main" id="{16397911-A60D-4983-60D6-96237228DD02}"/>
              </a:ext>
            </a:extLst>
          </p:cNvPr>
          <p:cNvGraphicFramePr>
            <a:graphicFrameLocks noGrp="1"/>
          </p:cNvGraphicFramePr>
          <p:nvPr>
            <p:extLst>
              <p:ext uri="{D42A27DB-BD31-4B8C-83A1-F6EECF244321}">
                <p14:modId xmlns:p14="http://schemas.microsoft.com/office/powerpoint/2010/main" val="2481394370"/>
              </p:ext>
            </p:extLst>
          </p:nvPr>
        </p:nvGraphicFramePr>
        <p:xfrm>
          <a:off x="1991148" y="1953767"/>
          <a:ext cx="8209704" cy="2950464"/>
        </p:xfrm>
        <a:graphic>
          <a:graphicData uri="http://schemas.openxmlformats.org/drawingml/2006/table">
            <a:tbl>
              <a:tblPr firstRow="1" bandRow="1">
                <a:tableStyleId>{5C22544A-7EE6-4342-B048-85BDC9FD1C3A}</a:tableStyleId>
              </a:tblPr>
              <a:tblGrid>
                <a:gridCol w="5792894">
                  <a:extLst>
                    <a:ext uri="{9D8B030D-6E8A-4147-A177-3AD203B41FA5}">
                      <a16:colId xmlns:a16="http://schemas.microsoft.com/office/drawing/2014/main" val="1310152373"/>
                    </a:ext>
                  </a:extLst>
                </a:gridCol>
                <a:gridCol w="2416810">
                  <a:extLst>
                    <a:ext uri="{9D8B030D-6E8A-4147-A177-3AD203B41FA5}">
                      <a16:colId xmlns:a16="http://schemas.microsoft.com/office/drawing/2014/main" val="3602471781"/>
                    </a:ext>
                  </a:extLst>
                </a:gridCol>
              </a:tblGrid>
              <a:tr h="737616">
                <a:tc>
                  <a:txBody>
                    <a:bodyPr/>
                    <a:lstStyle/>
                    <a:p>
                      <a:r>
                        <a:rPr lang="en-US" sz="3300"/>
                        <a:t>Total number of observation</a:t>
                      </a:r>
                      <a:endParaRPr lang="en-KE" sz="3300"/>
                    </a:p>
                  </a:txBody>
                  <a:tcPr marL="167640" marR="167640" marT="83820" marB="83820"/>
                </a:tc>
                <a:tc>
                  <a:txBody>
                    <a:bodyPr/>
                    <a:lstStyle/>
                    <a:p>
                      <a:r>
                        <a:rPr lang="en-US" sz="3300"/>
                        <a:t>20000</a:t>
                      </a:r>
                      <a:endParaRPr lang="en-KE" sz="3300"/>
                    </a:p>
                  </a:txBody>
                  <a:tcPr marL="167640" marR="167640" marT="83820" marB="83820"/>
                </a:tc>
                <a:extLst>
                  <a:ext uri="{0D108BD9-81ED-4DB2-BD59-A6C34878D82A}">
                    <a16:rowId xmlns:a16="http://schemas.microsoft.com/office/drawing/2014/main" val="258419646"/>
                  </a:ext>
                </a:extLst>
              </a:tr>
              <a:tr h="737616">
                <a:tc>
                  <a:txBody>
                    <a:bodyPr/>
                    <a:lstStyle/>
                    <a:p>
                      <a:r>
                        <a:rPr lang="en-US" sz="3300"/>
                        <a:t>Total number of features</a:t>
                      </a:r>
                      <a:endParaRPr lang="en-KE" sz="3300"/>
                    </a:p>
                  </a:txBody>
                  <a:tcPr marL="167640" marR="167640" marT="83820" marB="83820"/>
                </a:tc>
                <a:tc>
                  <a:txBody>
                    <a:bodyPr/>
                    <a:lstStyle/>
                    <a:p>
                      <a:r>
                        <a:rPr lang="en-US" sz="3300"/>
                        <a:t>8</a:t>
                      </a:r>
                      <a:endParaRPr lang="en-KE" sz="3300"/>
                    </a:p>
                  </a:txBody>
                  <a:tcPr marL="167640" marR="167640" marT="83820" marB="83820"/>
                </a:tc>
                <a:extLst>
                  <a:ext uri="{0D108BD9-81ED-4DB2-BD59-A6C34878D82A}">
                    <a16:rowId xmlns:a16="http://schemas.microsoft.com/office/drawing/2014/main" val="925194469"/>
                  </a:ext>
                </a:extLst>
              </a:tr>
              <a:tr h="737616">
                <a:tc>
                  <a:txBody>
                    <a:bodyPr/>
                    <a:lstStyle/>
                    <a:p>
                      <a:r>
                        <a:rPr lang="en-US" sz="3300"/>
                        <a:t>Base format of the file</a:t>
                      </a:r>
                      <a:endParaRPr lang="en-KE" sz="3300"/>
                    </a:p>
                  </a:txBody>
                  <a:tcPr marL="167640" marR="167640" marT="83820" marB="83820"/>
                </a:tc>
                <a:tc>
                  <a:txBody>
                    <a:bodyPr/>
                    <a:lstStyle/>
                    <a:p>
                      <a:r>
                        <a:rPr lang="en-US" sz="3300"/>
                        <a:t>.csv</a:t>
                      </a:r>
                      <a:endParaRPr lang="en-KE" sz="3300"/>
                    </a:p>
                  </a:txBody>
                  <a:tcPr marL="167640" marR="167640" marT="83820" marB="83820"/>
                </a:tc>
                <a:extLst>
                  <a:ext uri="{0D108BD9-81ED-4DB2-BD59-A6C34878D82A}">
                    <a16:rowId xmlns:a16="http://schemas.microsoft.com/office/drawing/2014/main" val="3384269822"/>
                  </a:ext>
                </a:extLst>
              </a:tr>
              <a:tr h="737616">
                <a:tc>
                  <a:txBody>
                    <a:bodyPr/>
                    <a:lstStyle/>
                    <a:p>
                      <a:r>
                        <a:rPr lang="en-US" sz="3300"/>
                        <a:t>Size of the data</a:t>
                      </a:r>
                      <a:endParaRPr lang="en-KE" sz="3300"/>
                    </a:p>
                  </a:txBody>
                  <a:tcPr marL="167640" marR="167640" marT="83820" marB="83820"/>
                </a:tc>
                <a:tc>
                  <a:txBody>
                    <a:bodyPr/>
                    <a:lstStyle/>
                    <a:p>
                      <a:r>
                        <a:rPr lang="en-US" sz="3300"/>
                        <a:t>20663 KB</a:t>
                      </a:r>
                      <a:endParaRPr lang="en-KE" sz="3300"/>
                    </a:p>
                  </a:txBody>
                  <a:tcPr marL="167640" marR="167640" marT="83820" marB="83820"/>
                </a:tc>
                <a:extLst>
                  <a:ext uri="{0D108BD9-81ED-4DB2-BD59-A6C34878D82A}">
                    <a16:rowId xmlns:a16="http://schemas.microsoft.com/office/drawing/2014/main" val="2003230526"/>
                  </a:ext>
                </a:extLst>
              </a:tr>
            </a:tbl>
          </a:graphicData>
        </a:graphic>
      </p:graphicFrame>
    </p:spTree>
    <p:extLst>
      <p:ext uri="{BB962C8B-B14F-4D97-AF65-F5344CB8AC3E}">
        <p14:creationId xmlns:p14="http://schemas.microsoft.com/office/powerpoint/2010/main" val="3404148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22" name="Rectangle 21">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4" name="Rectangle 23">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56B290F-AF0A-805A-0476-F05CE1364E3C}"/>
              </a:ext>
            </a:extLst>
          </p:cNvPr>
          <p:cNvSpPr>
            <a:spLocks noGrp="1"/>
          </p:cNvSpPr>
          <p:nvPr>
            <p:ph type="title"/>
          </p:nvPr>
        </p:nvSpPr>
        <p:spPr>
          <a:xfrm>
            <a:off x="755484" y="739835"/>
            <a:ext cx="3702580" cy="1616203"/>
          </a:xfrm>
        </p:spPr>
        <p:txBody>
          <a:bodyPr anchor="b">
            <a:normAutofit/>
          </a:bodyPr>
          <a:lstStyle/>
          <a:p>
            <a:r>
              <a:rPr lang="en-US" sz="3200">
                <a:solidFill>
                  <a:srgbClr val="FFFFFF"/>
                </a:solidFill>
              </a:rPr>
              <a:t>Correlations </a:t>
            </a:r>
            <a:endParaRPr lang="en-KE" sz="3200">
              <a:solidFill>
                <a:srgbClr val="FFFFFF"/>
              </a:solidFill>
            </a:endParaRPr>
          </a:p>
        </p:txBody>
      </p:sp>
      <p:sp>
        <p:nvSpPr>
          <p:cNvPr id="11" name="Content Placeholder 10">
            <a:extLst>
              <a:ext uri="{FF2B5EF4-FFF2-40B4-BE49-F238E27FC236}">
                <a16:creationId xmlns:a16="http://schemas.microsoft.com/office/drawing/2014/main" id="{C565CFF9-BE3D-09EB-A0A9-5D1DBE602BBA}"/>
              </a:ext>
            </a:extLst>
          </p:cNvPr>
          <p:cNvSpPr>
            <a:spLocks noGrp="1"/>
          </p:cNvSpPr>
          <p:nvPr>
            <p:ph idx="1"/>
          </p:nvPr>
        </p:nvSpPr>
        <p:spPr>
          <a:xfrm>
            <a:off x="755484" y="2459116"/>
            <a:ext cx="3702579" cy="3524823"/>
          </a:xfrm>
        </p:spPr>
        <p:txBody>
          <a:bodyPr>
            <a:normAutofit/>
          </a:bodyPr>
          <a:lstStyle/>
          <a:p>
            <a:r>
              <a:rPr lang="en-US" sz="2000" dirty="0">
                <a:solidFill>
                  <a:srgbClr val="FFFFFF"/>
                </a:solidFill>
              </a:rPr>
              <a:t>1 (brightest) means high correlation whole 0 (darkest) means low correlation.</a:t>
            </a:r>
          </a:p>
        </p:txBody>
      </p:sp>
      <p:pic>
        <p:nvPicPr>
          <p:cNvPr id="4" name="Picture 3" descr="A graph of different colored squares&#10;&#10;Description automatically generated">
            <a:extLst>
              <a:ext uri="{FF2B5EF4-FFF2-40B4-BE49-F238E27FC236}">
                <a16:creationId xmlns:a16="http://schemas.microsoft.com/office/drawing/2014/main" id="{4319AAD2-7244-C362-1060-2E68DBF7CB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556202"/>
            <a:ext cx="5468123" cy="4736601"/>
          </a:xfrm>
          <a:prstGeom prst="rect">
            <a:avLst/>
          </a:prstGeom>
        </p:spPr>
      </p:pic>
    </p:spTree>
    <p:extLst>
      <p:ext uri="{BB962C8B-B14F-4D97-AF65-F5344CB8AC3E}">
        <p14:creationId xmlns:p14="http://schemas.microsoft.com/office/powerpoint/2010/main" val="2876339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EFF01C-A97E-3C4B-F05C-2E0EDD1DDD9F}"/>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Cost of travel</a:t>
            </a:r>
          </a:p>
        </p:txBody>
      </p:sp>
      <p:sp>
        <p:nvSpPr>
          <p:cNvPr id="4" name="Text Placeholder 3">
            <a:extLst>
              <a:ext uri="{FF2B5EF4-FFF2-40B4-BE49-F238E27FC236}">
                <a16:creationId xmlns:a16="http://schemas.microsoft.com/office/drawing/2014/main" id="{8AF2D9C3-0E9C-9ED8-3857-B1B678362F9B}"/>
              </a:ext>
            </a:extLst>
          </p:cNvPr>
          <p:cNvSpPr>
            <a:spLocks noGrp="1"/>
          </p:cNvSpPr>
          <p:nvPr>
            <p:ph type="body" sz="half" idx="2"/>
          </p:nvPr>
        </p:nvSpPr>
        <p:spPr>
          <a:xfrm>
            <a:off x="638882" y="4631161"/>
            <a:ext cx="3571810" cy="1559327"/>
          </a:xfrm>
        </p:spPr>
        <p:txBody>
          <a:bodyPr vert="horz" lIns="91440" tIns="45720" rIns="91440" bIns="45720" rtlCol="0">
            <a:normAutofit/>
          </a:bodyPr>
          <a:lstStyle/>
          <a:p>
            <a:r>
              <a:rPr lang="en-US" sz="2400" kern="1200">
                <a:solidFill>
                  <a:schemeClr val="tx1"/>
                </a:solidFill>
                <a:latin typeface="+mn-lt"/>
                <a:ea typeface="+mn-ea"/>
                <a:cs typeface="+mn-cs"/>
              </a:rPr>
              <a:t>Pink  cab is almost even.</a:t>
            </a:r>
          </a:p>
        </p:txBody>
      </p:sp>
      <p:sp>
        <p:nvSpPr>
          <p:cNvPr id="2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graph of different cities&#10;&#10;Description automatically generated">
            <a:extLst>
              <a:ext uri="{FF2B5EF4-FFF2-40B4-BE49-F238E27FC236}">
                <a16:creationId xmlns:a16="http://schemas.microsoft.com/office/drawing/2014/main" id="{655E280E-FBBD-58D7-135E-216252D90A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038559"/>
            <a:ext cx="6172200" cy="4771356"/>
          </a:xfrm>
        </p:spPr>
      </p:pic>
    </p:spTree>
    <p:extLst>
      <p:ext uri="{BB962C8B-B14F-4D97-AF65-F5344CB8AC3E}">
        <p14:creationId xmlns:p14="http://schemas.microsoft.com/office/powerpoint/2010/main" val="1310582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2A397E7-BF60-45B2-84C7-B074B76C3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graph of different cities&#10;&#10;Description automatically generated">
            <a:extLst>
              <a:ext uri="{FF2B5EF4-FFF2-40B4-BE49-F238E27FC236}">
                <a16:creationId xmlns:a16="http://schemas.microsoft.com/office/drawing/2014/main" id="{CD3953D3-F790-FE4E-C662-D32652FE82F4}"/>
              </a:ext>
            </a:extLst>
          </p:cNvPr>
          <p:cNvPicPr>
            <a:picLocks noGrp="1" noChangeAspect="1"/>
          </p:cNvPicPr>
          <p:nvPr>
            <p:ph idx="1"/>
          </p:nvPr>
        </p:nvPicPr>
        <p:blipFill rotWithShape="1">
          <a:blip r:embed="rId2">
            <a:alphaModFix/>
            <a:extLst>
              <a:ext uri="{28A0092B-C50C-407E-A947-70E740481C1C}">
                <a14:useLocalDpi xmlns:a14="http://schemas.microsoft.com/office/drawing/2010/main" val="0"/>
              </a:ext>
            </a:extLst>
          </a:blip>
          <a:srcRect r="8905" b="2"/>
          <a:stretch/>
        </p:blipFill>
        <p:spPr>
          <a:xfrm>
            <a:off x="4283902" y="10"/>
            <a:ext cx="7908098" cy="6857992"/>
          </a:xfrm>
          <a:prstGeom prst="rect">
            <a:avLst/>
          </a:prstGeom>
        </p:spPr>
      </p:pic>
      <p:sp>
        <p:nvSpPr>
          <p:cNvPr id="2" name="Title 1">
            <a:extLst>
              <a:ext uri="{FF2B5EF4-FFF2-40B4-BE49-F238E27FC236}">
                <a16:creationId xmlns:a16="http://schemas.microsoft.com/office/drawing/2014/main" id="{3162B026-FF73-E6F6-1903-080296A0C15E}"/>
              </a:ext>
            </a:extLst>
          </p:cNvPr>
          <p:cNvSpPr>
            <a:spLocks noGrp="1"/>
          </p:cNvSpPr>
          <p:nvPr>
            <p:ph type="title"/>
          </p:nvPr>
        </p:nvSpPr>
        <p:spPr>
          <a:xfrm>
            <a:off x="728663" y="1115219"/>
            <a:ext cx="5505449" cy="2387600"/>
          </a:xfrm>
        </p:spPr>
        <p:txBody>
          <a:bodyPr vert="horz" lIns="91440" tIns="45720" rIns="91440" bIns="45720" rtlCol="0" anchor="b">
            <a:normAutofit/>
          </a:bodyPr>
          <a:lstStyle/>
          <a:p>
            <a:r>
              <a:rPr lang="en-US" sz="5000">
                <a:solidFill>
                  <a:schemeClr val="bg1"/>
                </a:solidFill>
              </a:rPr>
              <a:t>Price per city</a:t>
            </a:r>
          </a:p>
        </p:txBody>
      </p:sp>
      <p:sp>
        <p:nvSpPr>
          <p:cNvPr id="4" name="Text Placeholder 3">
            <a:extLst>
              <a:ext uri="{FF2B5EF4-FFF2-40B4-BE49-F238E27FC236}">
                <a16:creationId xmlns:a16="http://schemas.microsoft.com/office/drawing/2014/main" id="{0BDA2187-E79E-0BD2-D56D-EE2DFA5F41AC}"/>
              </a:ext>
            </a:extLst>
          </p:cNvPr>
          <p:cNvSpPr>
            <a:spLocks noGrp="1"/>
          </p:cNvSpPr>
          <p:nvPr>
            <p:ph type="body" sz="half" idx="2"/>
          </p:nvPr>
        </p:nvSpPr>
        <p:spPr>
          <a:xfrm>
            <a:off x="728663" y="3902075"/>
            <a:ext cx="3259677" cy="1655762"/>
          </a:xfrm>
        </p:spPr>
        <p:txBody>
          <a:bodyPr vert="horz" lIns="91440" tIns="45720" rIns="91440" bIns="45720" rtlCol="0">
            <a:normAutofit/>
          </a:bodyPr>
          <a:lstStyle/>
          <a:p>
            <a:r>
              <a:rPr lang="en-US" sz="2000" dirty="0">
                <a:solidFill>
                  <a:schemeClr val="bg1"/>
                </a:solidFill>
              </a:rPr>
              <a:t>New York looks expensive while Pittisburgh PA seems very cheap compared to the rest.</a:t>
            </a:r>
          </a:p>
        </p:txBody>
      </p:sp>
      <p:cxnSp>
        <p:nvCxnSpPr>
          <p:cNvPr id="26" name="Straight Connector 25">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8585" y="3681408"/>
            <a:ext cx="1193482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862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2">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blue and orange bars&#10;&#10;Description automatically generated">
            <a:extLst>
              <a:ext uri="{FF2B5EF4-FFF2-40B4-BE49-F238E27FC236}">
                <a16:creationId xmlns:a16="http://schemas.microsoft.com/office/drawing/2014/main" id="{B536EA4E-AF7D-CF67-6B97-C5913C00A1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75" y="1236195"/>
            <a:ext cx="6589537" cy="4382042"/>
          </a:xfrm>
          <a:prstGeom prst="rect">
            <a:avLst/>
          </a:prstGeom>
        </p:spPr>
      </p:pic>
      <p:sp>
        <p:nvSpPr>
          <p:cNvPr id="32" name="Right Triangle 24">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6">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CDF9DD-3D68-6A71-3388-8AF4C3F8A07F}"/>
              </a:ext>
            </a:extLst>
          </p:cNvPr>
          <p:cNvSpPr>
            <a:spLocks noGrp="1"/>
          </p:cNvSpPr>
          <p:nvPr>
            <p:ph type="title"/>
          </p:nvPr>
        </p:nvSpPr>
        <p:spPr>
          <a:xfrm>
            <a:off x="8052497" y="1056640"/>
            <a:ext cx="3197660" cy="3125746"/>
          </a:xfrm>
        </p:spPr>
        <p:txBody>
          <a:bodyPr vert="horz" lIns="91440" tIns="45720" rIns="91440" bIns="45720" rtlCol="0" anchor="b">
            <a:normAutofit/>
          </a:bodyPr>
          <a:lstStyle/>
          <a:p>
            <a:r>
              <a:rPr lang="en-US" sz="6700" kern="1200">
                <a:solidFill>
                  <a:schemeClr val="tx1"/>
                </a:solidFill>
                <a:latin typeface="+mj-lt"/>
                <a:ea typeface="+mj-ea"/>
                <a:cs typeface="+mj-cs"/>
              </a:rPr>
              <a:t>Number of visits per year</a:t>
            </a:r>
          </a:p>
        </p:txBody>
      </p:sp>
      <p:sp>
        <p:nvSpPr>
          <p:cNvPr id="9" name="Content Placeholder 8">
            <a:extLst>
              <a:ext uri="{FF2B5EF4-FFF2-40B4-BE49-F238E27FC236}">
                <a16:creationId xmlns:a16="http://schemas.microsoft.com/office/drawing/2014/main" id="{EEBFAC95-5A7A-10D6-59DB-3696D24D6287}"/>
              </a:ext>
            </a:extLst>
          </p:cNvPr>
          <p:cNvSpPr>
            <a:spLocks noGrp="1"/>
          </p:cNvSpPr>
          <p:nvPr>
            <p:ph idx="1"/>
          </p:nvPr>
        </p:nvSpPr>
        <p:spPr>
          <a:xfrm>
            <a:off x="8052496" y="4301656"/>
            <a:ext cx="2705619" cy="762618"/>
          </a:xfrm>
        </p:spPr>
        <p:txBody>
          <a:bodyPr vert="horz" lIns="91440" tIns="45720" rIns="91440" bIns="45720" rtlCol="0" anchor="t">
            <a:normAutofit/>
          </a:bodyPr>
          <a:lstStyle/>
          <a:p>
            <a:pPr marL="0" indent="0">
              <a:buNone/>
            </a:pPr>
            <a:r>
              <a:rPr lang="en-US" sz="1700" kern="1200" dirty="0">
                <a:solidFill>
                  <a:schemeClr val="tx1"/>
                </a:solidFill>
                <a:latin typeface="+mn-lt"/>
                <a:ea typeface="+mn-ea"/>
                <a:cs typeface="+mn-cs"/>
              </a:rPr>
              <a:t>Fairly stable although it’s very low for company Pink</a:t>
            </a:r>
          </a:p>
        </p:txBody>
      </p:sp>
    </p:spTree>
    <p:extLst>
      <p:ext uri="{BB962C8B-B14F-4D97-AF65-F5344CB8AC3E}">
        <p14:creationId xmlns:p14="http://schemas.microsoft.com/office/powerpoint/2010/main" val="1751709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06654A-0830-C2A1-C798-730349DFAD31}"/>
              </a:ext>
            </a:extLst>
          </p:cNvPr>
          <p:cNvSpPr>
            <a:spLocks noGrp="1"/>
          </p:cNvSpPr>
          <p:nvPr>
            <p:ph type="title"/>
          </p:nvPr>
        </p:nvSpPr>
        <p:spPr>
          <a:xfrm>
            <a:off x="630936" y="640080"/>
            <a:ext cx="4818888" cy="1481328"/>
          </a:xfrm>
        </p:spPr>
        <p:txBody>
          <a:bodyPr anchor="b">
            <a:normAutofit/>
          </a:bodyPr>
          <a:lstStyle/>
          <a:p>
            <a:r>
              <a:rPr lang="en-US" sz="5000"/>
              <a:t>Price charged per year</a:t>
            </a:r>
            <a:endParaRPr lang="en-KE" sz="5000"/>
          </a:p>
        </p:txBody>
      </p:sp>
      <p:sp>
        <p:nvSpPr>
          <p:cNvPr id="25"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16D742B1-4597-788F-FB90-DFABE84FDA1D}"/>
              </a:ext>
            </a:extLst>
          </p:cNvPr>
          <p:cNvSpPr>
            <a:spLocks noGrp="1"/>
          </p:cNvSpPr>
          <p:nvPr>
            <p:ph idx="1"/>
          </p:nvPr>
        </p:nvSpPr>
        <p:spPr>
          <a:xfrm>
            <a:off x="630936" y="2660904"/>
            <a:ext cx="4818888" cy="3547872"/>
          </a:xfrm>
        </p:spPr>
        <p:txBody>
          <a:bodyPr anchor="t">
            <a:normAutofit/>
          </a:bodyPr>
          <a:lstStyle/>
          <a:p>
            <a:r>
              <a:rPr lang="en-US" sz="2200" dirty="0"/>
              <a:t>It’s really stable but low for Yellow Cab.</a:t>
            </a:r>
          </a:p>
          <a:p>
            <a:r>
              <a:rPr lang="en-US" sz="2200" dirty="0"/>
              <a:t>That’s why they have highest number of visits per year.</a:t>
            </a:r>
          </a:p>
        </p:txBody>
      </p:sp>
      <p:pic>
        <p:nvPicPr>
          <p:cNvPr id="5" name="Content Placeholder 4" descr="A graph of different colored bars&#10;&#10;Description automatically generated">
            <a:extLst>
              <a:ext uri="{FF2B5EF4-FFF2-40B4-BE49-F238E27FC236}">
                <a16:creationId xmlns:a16="http://schemas.microsoft.com/office/drawing/2014/main" id="{FAB7288B-FC92-9139-6196-2FAF9DD1B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723072"/>
            <a:ext cx="5458968" cy="3411855"/>
          </a:xfrm>
          <a:prstGeom prst="rect">
            <a:avLst/>
          </a:prstGeom>
        </p:spPr>
      </p:pic>
    </p:spTree>
    <p:extLst>
      <p:ext uri="{BB962C8B-B14F-4D97-AF65-F5344CB8AC3E}">
        <p14:creationId xmlns:p14="http://schemas.microsoft.com/office/powerpoint/2010/main" val="915808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5286-A966-CF1E-FA7A-80B38CE53897}"/>
              </a:ext>
            </a:extLst>
          </p:cNvPr>
          <p:cNvSpPr>
            <a:spLocks noGrp="1"/>
          </p:cNvSpPr>
          <p:nvPr>
            <p:ph type="title"/>
          </p:nvPr>
        </p:nvSpPr>
        <p:spPr/>
        <p:txBody>
          <a:bodyPr/>
          <a:lstStyle/>
          <a:p>
            <a:r>
              <a:rPr lang="en-US" dirty="0"/>
              <a:t>Recommendations</a:t>
            </a:r>
            <a:endParaRPr lang="en-KE" dirty="0"/>
          </a:p>
        </p:txBody>
      </p:sp>
      <p:sp>
        <p:nvSpPr>
          <p:cNvPr id="3" name="Content Placeholder 2">
            <a:extLst>
              <a:ext uri="{FF2B5EF4-FFF2-40B4-BE49-F238E27FC236}">
                <a16:creationId xmlns:a16="http://schemas.microsoft.com/office/drawing/2014/main" id="{BEB4B3BD-CCE1-104C-E739-1EF033733AA9}"/>
              </a:ext>
            </a:extLst>
          </p:cNvPr>
          <p:cNvSpPr>
            <a:spLocks noGrp="1"/>
          </p:cNvSpPr>
          <p:nvPr>
            <p:ph idx="1"/>
          </p:nvPr>
        </p:nvSpPr>
        <p:spPr/>
        <p:txBody>
          <a:bodyPr/>
          <a:lstStyle/>
          <a:p>
            <a:r>
              <a:rPr lang="en-US" dirty="0"/>
              <a:t>Customers mostly prefer cashless transactions.</a:t>
            </a:r>
          </a:p>
          <a:p>
            <a:r>
              <a:rPr lang="en-US" dirty="0"/>
              <a:t>Lowering the price attracts more customers.</a:t>
            </a:r>
          </a:p>
          <a:p>
            <a:r>
              <a:rPr lang="en-US" sz="2800" kern="1200" dirty="0">
                <a:solidFill>
                  <a:schemeClr val="tx1"/>
                </a:solidFill>
                <a:latin typeface="+mn-lt"/>
                <a:ea typeface="+mn-ea"/>
                <a:cs typeface="+mn-cs"/>
              </a:rPr>
              <a:t>Cities like Phoenix AZ, Tucson, Nashville and Pittsburgh PA have the lowest number of users hence there should huge advertisements implemented. </a:t>
            </a:r>
          </a:p>
          <a:p>
            <a:r>
              <a:rPr lang="en-US" dirty="0"/>
              <a:t>Less expensive products should be manufactured to improve stocking.</a:t>
            </a:r>
          </a:p>
          <a:p>
            <a:r>
              <a:rPr lang="en-US" dirty="0"/>
              <a:t>There should be more sensitization among the aged and products to be designed in a way that suits them.</a:t>
            </a:r>
            <a:endParaRPr lang="en-KE" dirty="0"/>
          </a:p>
          <a:p>
            <a:endParaRPr lang="en-US" dirty="0"/>
          </a:p>
          <a:p>
            <a:endParaRPr lang="en-KE" dirty="0"/>
          </a:p>
        </p:txBody>
      </p:sp>
    </p:spTree>
    <p:extLst>
      <p:ext uri="{BB962C8B-B14F-4D97-AF65-F5344CB8AC3E}">
        <p14:creationId xmlns:p14="http://schemas.microsoft.com/office/powerpoint/2010/main" val="27022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ata concept">
            <a:extLst>
              <a:ext uri="{FF2B5EF4-FFF2-40B4-BE49-F238E27FC236}">
                <a16:creationId xmlns:a16="http://schemas.microsoft.com/office/drawing/2014/main" id="{44BC605E-3C93-7716-F0CE-05A6FD3172B8}"/>
              </a:ext>
            </a:extLst>
          </p:cNvPr>
          <p:cNvPicPr>
            <a:picLocks noChangeAspect="1"/>
          </p:cNvPicPr>
          <p:nvPr/>
        </p:nvPicPr>
        <p:blipFill rotWithShape="1">
          <a:blip r:embed="rId2"/>
          <a:srcRect l="6967" r="33866"/>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A6DA0C-920A-1842-55B5-364A3CB7E143}"/>
              </a:ext>
            </a:extLst>
          </p:cNvPr>
          <p:cNvSpPr>
            <a:spLocks noGrp="1"/>
          </p:cNvSpPr>
          <p:nvPr>
            <p:ph type="title"/>
          </p:nvPr>
        </p:nvSpPr>
        <p:spPr>
          <a:xfrm>
            <a:off x="6115317" y="405685"/>
            <a:ext cx="5464968" cy="1559301"/>
          </a:xfrm>
        </p:spPr>
        <p:txBody>
          <a:bodyPr>
            <a:normAutofit/>
          </a:bodyPr>
          <a:lstStyle/>
          <a:p>
            <a:r>
              <a:rPr lang="en-US" sz="4000">
                <a:latin typeface="Aptos Black" panose="020F0502020204030204" pitchFamily="34" charset="0"/>
              </a:rPr>
              <a:t>Introduction</a:t>
            </a:r>
            <a:endParaRPr lang="en-KE" sz="4000">
              <a:latin typeface="Aptos Black" panose="020F0502020204030204" pitchFamily="34" charset="0"/>
            </a:endParaRPr>
          </a:p>
        </p:txBody>
      </p:sp>
      <p:sp>
        <p:nvSpPr>
          <p:cNvPr id="3" name="Content Placeholder 2">
            <a:extLst>
              <a:ext uri="{FF2B5EF4-FFF2-40B4-BE49-F238E27FC236}">
                <a16:creationId xmlns:a16="http://schemas.microsoft.com/office/drawing/2014/main" id="{F53BCC48-9A3E-914E-BC0E-0A0363D3F64D}"/>
              </a:ext>
            </a:extLst>
          </p:cNvPr>
          <p:cNvSpPr>
            <a:spLocks noGrp="1"/>
          </p:cNvSpPr>
          <p:nvPr>
            <p:ph idx="1"/>
          </p:nvPr>
        </p:nvSpPr>
        <p:spPr>
          <a:xfrm>
            <a:off x="6115317" y="2743200"/>
            <a:ext cx="5247340" cy="3496878"/>
          </a:xfrm>
        </p:spPr>
        <p:txBody>
          <a:bodyPr anchor="ctr">
            <a:normAutofit/>
          </a:bodyPr>
          <a:lstStyle/>
          <a:p>
            <a:r>
              <a:rPr lang="en-US" sz="2000" b="0" i="0">
                <a:effectLst/>
                <a:latin typeface="Lato Extended"/>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endParaRPr lang="en-KE" sz="2000"/>
          </a:p>
        </p:txBody>
      </p:sp>
    </p:spTree>
    <p:extLst>
      <p:ext uri="{BB962C8B-B14F-4D97-AF65-F5344CB8AC3E}">
        <p14:creationId xmlns:p14="http://schemas.microsoft.com/office/powerpoint/2010/main" val="386998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5">
            <a:extLst>
              <a:ext uri="{FF2B5EF4-FFF2-40B4-BE49-F238E27FC236}">
                <a16:creationId xmlns:a16="http://schemas.microsoft.com/office/drawing/2014/main" id="{77CCFEA0-96E4-3A5F-6A01-70E05D26D254}"/>
              </a:ext>
            </a:extLst>
          </p:cNvPr>
          <p:cNvGraphicFramePr>
            <a:graphicFrameLocks noGrp="1"/>
          </p:cNvGraphicFramePr>
          <p:nvPr>
            <p:extLst>
              <p:ext uri="{D42A27DB-BD31-4B8C-83A1-F6EECF244321}">
                <p14:modId xmlns:p14="http://schemas.microsoft.com/office/powerpoint/2010/main" val="899707355"/>
              </p:ext>
            </p:extLst>
          </p:nvPr>
        </p:nvGraphicFramePr>
        <p:xfrm>
          <a:off x="2782782" y="1450847"/>
          <a:ext cx="6626437" cy="3956304"/>
        </p:xfrm>
        <a:graphic>
          <a:graphicData uri="http://schemas.openxmlformats.org/drawingml/2006/table">
            <a:tbl>
              <a:tblPr firstRow="1" bandRow="1">
                <a:tableStyleId>{9D7B26C5-4107-4FEC-AEDC-1716B250A1EF}</a:tableStyleId>
              </a:tblPr>
              <a:tblGrid>
                <a:gridCol w="5140960">
                  <a:extLst>
                    <a:ext uri="{9D8B030D-6E8A-4147-A177-3AD203B41FA5}">
                      <a16:colId xmlns:a16="http://schemas.microsoft.com/office/drawing/2014/main" val="1635227183"/>
                    </a:ext>
                  </a:extLst>
                </a:gridCol>
                <a:gridCol w="1485477">
                  <a:extLst>
                    <a:ext uri="{9D8B030D-6E8A-4147-A177-3AD203B41FA5}">
                      <a16:colId xmlns:a16="http://schemas.microsoft.com/office/drawing/2014/main" val="2531034078"/>
                    </a:ext>
                  </a:extLst>
                </a:gridCol>
              </a:tblGrid>
              <a:tr h="1240536">
                <a:tc>
                  <a:txBody>
                    <a:bodyPr/>
                    <a:lstStyle/>
                    <a:p>
                      <a:r>
                        <a:rPr lang="en-US" sz="3300"/>
                        <a:t>Total number of observations</a:t>
                      </a:r>
                      <a:endParaRPr lang="en-KE" sz="3300"/>
                    </a:p>
                  </a:txBody>
                  <a:tcPr marL="167640" marR="167640" marT="83820" marB="83820"/>
                </a:tc>
                <a:tc>
                  <a:txBody>
                    <a:bodyPr/>
                    <a:lstStyle/>
                    <a:p>
                      <a:r>
                        <a:rPr lang="en-US" sz="3300"/>
                        <a:t>19</a:t>
                      </a:r>
                      <a:endParaRPr lang="en-KE" sz="3300"/>
                    </a:p>
                  </a:txBody>
                  <a:tcPr marL="167640" marR="167640" marT="83820" marB="83820"/>
                </a:tc>
                <a:extLst>
                  <a:ext uri="{0D108BD9-81ED-4DB2-BD59-A6C34878D82A}">
                    <a16:rowId xmlns:a16="http://schemas.microsoft.com/office/drawing/2014/main" val="305848549"/>
                  </a:ext>
                </a:extLst>
              </a:tr>
              <a:tr h="1240536">
                <a:tc>
                  <a:txBody>
                    <a:bodyPr/>
                    <a:lstStyle/>
                    <a:p>
                      <a:r>
                        <a:rPr lang="en-US" sz="3300"/>
                        <a:t>Total number of features</a:t>
                      </a:r>
                    </a:p>
                    <a:p>
                      <a:endParaRPr lang="en-KE" sz="3300"/>
                    </a:p>
                  </a:txBody>
                  <a:tcPr marL="167640" marR="167640" marT="83820" marB="83820"/>
                </a:tc>
                <a:tc>
                  <a:txBody>
                    <a:bodyPr/>
                    <a:lstStyle/>
                    <a:p>
                      <a:r>
                        <a:rPr lang="en-US" sz="3300"/>
                        <a:t>3</a:t>
                      </a:r>
                      <a:endParaRPr lang="en-KE" sz="3300"/>
                    </a:p>
                  </a:txBody>
                  <a:tcPr marL="167640" marR="167640" marT="83820" marB="83820"/>
                </a:tc>
                <a:extLst>
                  <a:ext uri="{0D108BD9-81ED-4DB2-BD59-A6C34878D82A}">
                    <a16:rowId xmlns:a16="http://schemas.microsoft.com/office/drawing/2014/main" val="1899834461"/>
                  </a:ext>
                </a:extLst>
              </a:tr>
              <a:tr h="737616">
                <a:tc>
                  <a:txBody>
                    <a:bodyPr/>
                    <a:lstStyle/>
                    <a:p>
                      <a:r>
                        <a:rPr lang="en-US" sz="3300"/>
                        <a:t>Base format of the file</a:t>
                      </a:r>
                      <a:endParaRPr lang="en-KE" sz="3300"/>
                    </a:p>
                  </a:txBody>
                  <a:tcPr marL="167640" marR="167640" marT="83820" marB="83820"/>
                </a:tc>
                <a:tc>
                  <a:txBody>
                    <a:bodyPr/>
                    <a:lstStyle/>
                    <a:p>
                      <a:r>
                        <a:rPr lang="en-US" sz="3300"/>
                        <a:t>.csv</a:t>
                      </a:r>
                      <a:endParaRPr lang="en-KE" sz="3300"/>
                    </a:p>
                  </a:txBody>
                  <a:tcPr marL="167640" marR="167640" marT="83820" marB="83820"/>
                </a:tc>
                <a:extLst>
                  <a:ext uri="{0D108BD9-81ED-4DB2-BD59-A6C34878D82A}">
                    <a16:rowId xmlns:a16="http://schemas.microsoft.com/office/drawing/2014/main" val="2513969505"/>
                  </a:ext>
                </a:extLst>
              </a:tr>
              <a:tr h="737616">
                <a:tc>
                  <a:txBody>
                    <a:bodyPr/>
                    <a:lstStyle/>
                    <a:p>
                      <a:r>
                        <a:rPr lang="en-US" sz="3300"/>
                        <a:t>Size of the file</a:t>
                      </a:r>
                      <a:endParaRPr lang="en-KE" sz="3300"/>
                    </a:p>
                  </a:txBody>
                  <a:tcPr marL="167640" marR="167640" marT="83820" marB="83820"/>
                </a:tc>
                <a:tc>
                  <a:txBody>
                    <a:bodyPr/>
                    <a:lstStyle/>
                    <a:p>
                      <a:r>
                        <a:rPr lang="en-US" sz="3300"/>
                        <a:t>1 KB</a:t>
                      </a:r>
                      <a:endParaRPr lang="en-KE" sz="3300"/>
                    </a:p>
                  </a:txBody>
                  <a:tcPr marL="167640" marR="167640" marT="83820" marB="83820"/>
                </a:tc>
                <a:extLst>
                  <a:ext uri="{0D108BD9-81ED-4DB2-BD59-A6C34878D82A}">
                    <a16:rowId xmlns:a16="http://schemas.microsoft.com/office/drawing/2014/main" val="462037397"/>
                  </a:ext>
                </a:extLst>
              </a:tr>
            </a:tbl>
          </a:graphicData>
        </a:graphic>
      </p:graphicFrame>
    </p:spTree>
    <p:extLst>
      <p:ext uri="{BB962C8B-B14F-4D97-AF65-F5344CB8AC3E}">
        <p14:creationId xmlns:p14="http://schemas.microsoft.com/office/powerpoint/2010/main" val="3895547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Freeform: Shape 37">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Freeform: Shape 39">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itle 9">
            <a:extLst>
              <a:ext uri="{FF2B5EF4-FFF2-40B4-BE49-F238E27FC236}">
                <a16:creationId xmlns:a16="http://schemas.microsoft.com/office/drawing/2014/main" id="{2AC624B6-4B01-14E8-0966-140421A165B4}"/>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kern="1200">
                <a:solidFill>
                  <a:schemeClr val="tx1"/>
                </a:solidFill>
                <a:latin typeface="+mj-lt"/>
                <a:ea typeface="+mj-ea"/>
                <a:cs typeface="+mj-cs"/>
              </a:rPr>
              <a:t>This graph shows population of cities</a:t>
            </a:r>
          </a:p>
        </p:txBody>
      </p:sp>
      <p:sp>
        <p:nvSpPr>
          <p:cNvPr id="42" name="Rectangle 4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4" name="Rectangle 4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 Placeholder 10">
            <a:extLst>
              <a:ext uri="{FF2B5EF4-FFF2-40B4-BE49-F238E27FC236}">
                <a16:creationId xmlns:a16="http://schemas.microsoft.com/office/drawing/2014/main" id="{8136CE97-FE9E-8B75-4DAF-00376FBCDB16}"/>
              </a:ext>
            </a:extLst>
          </p:cNvPr>
          <p:cNvSpPr>
            <a:spLocks/>
          </p:cNvSpPr>
          <p:nvPr/>
        </p:nvSpPr>
        <p:spPr>
          <a:xfrm>
            <a:off x="371094" y="2718054"/>
            <a:ext cx="3438906" cy="3207258"/>
          </a:xfrm>
          <a:prstGeom prst="rect">
            <a:avLst/>
          </a:prstGeom>
        </p:spPr>
        <p:txBody>
          <a:bodyPr vert="horz" lIns="91440" tIns="45720" rIns="91440" bIns="45720" rtlCol="0" anchor="t">
            <a:normAutofit/>
          </a:bodyPr>
          <a:lstStyle/>
          <a:p>
            <a:pPr marL="242888" indent="-228600">
              <a:lnSpc>
                <a:spcPct val="90000"/>
              </a:lnSpc>
              <a:spcAft>
                <a:spcPts val="600"/>
              </a:spcAft>
              <a:buFont typeface="Arial" panose="020B0604020202020204" pitchFamily="34" charset="0"/>
              <a:buChar char="•"/>
            </a:pPr>
            <a:r>
              <a:rPr lang="en-US" sz="1700" dirty="0"/>
              <a:t>From the graph we can conclude that New York city has the highest population. This means NY has the largest possible  market. </a:t>
            </a:r>
          </a:p>
          <a:p>
            <a:pPr marL="242888" indent="-228600">
              <a:lnSpc>
                <a:spcPct val="90000"/>
              </a:lnSpc>
              <a:spcAft>
                <a:spcPts val="600"/>
              </a:spcAft>
              <a:buFont typeface="Arial" panose="020B0604020202020204" pitchFamily="34" charset="0"/>
              <a:buChar char="•"/>
            </a:pPr>
            <a:r>
              <a:rPr lang="en-US" sz="1700" dirty="0"/>
              <a:t>NY also requires a lot of service providing facilities due to its large scale.</a:t>
            </a:r>
          </a:p>
        </p:txBody>
      </p:sp>
      <p:graphicFrame>
        <p:nvGraphicFramePr>
          <p:cNvPr id="9" name="Content Placeholder 8">
            <a:extLst>
              <a:ext uri="{FF2B5EF4-FFF2-40B4-BE49-F238E27FC236}">
                <a16:creationId xmlns:a16="http://schemas.microsoft.com/office/drawing/2014/main" id="{79112522-743B-4F4B-8464-52407F42BC7A}"/>
              </a:ext>
            </a:extLst>
          </p:cNvPr>
          <p:cNvGraphicFramePr>
            <a:graphicFrameLocks/>
          </p:cNvGraphicFramePr>
          <p:nvPr>
            <p:extLst>
              <p:ext uri="{D42A27DB-BD31-4B8C-83A1-F6EECF244321}">
                <p14:modId xmlns:p14="http://schemas.microsoft.com/office/powerpoint/2010/main" val="629919950"/>
              </p:ext>
            </p:extLst>
          </p:nvPr>
        </p:nvGraphicFramePr>
        <p:xfrm>
          <a:off x="4901184" y="841248"/>
          <a:ext cx="6922008" cy="52760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45801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2EEEA3-314D-1E4C-5FAE-A9987CDAB8BA}"/>
              </a:ext>
            </a:extLst>
          </p:cNvPr>
          <p:cNvSpPr>
            <a:spLocks noGrp="1"/>
          </p:cNvSpPr>
          <p:nvPr>
            <p:ph type="title"/>
          </p:nvPr>
        </p:nvSpPr>
        <p:spPr>
          <a:xfrm>
            <a:off x="841248" y="334644"/>
            <a:ext cx="10509504" cy="1076914"/>
          </a:xfrm>
        </p:spPr>
        <p:txBody>
          <a:bodyPr vert="horz" lIns="91440" tIns="45720" rIns="91440" bIns="45720" rtlCol="0" anchor="ctr">
            <a:normAutofit/>
          </a:bodyPr>
          <a:lstStyle/>
          <a:p>
            <a:r>
              <a:rPr lang="en-US" sz="4000" kern="1200" dirty="0">
                <a:solidFill>
                  <a:schemeClr val="tx1"/>
                </a:solidFill>
                <a:latin typeface="+mj-lt"/>
                <a:ea typeface="+mj-ea"/>
                <a:cs typeface="+mj-cs"/>
              </a:rPr>
              <a:t>Relationship between users and cities</a:t>
            </a:r>
          </a:p>
        </p:txBody>
      </p:sp>
      <p:sp>
        <p:nvSpPr>
          <p:cNvPr id="12" name="Rectangle 11">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CEA93B2C-B16C-A432-9732-250DF35151FF}"/>
              </a:ext>
            </a:extLst>
          </p:cNvPr>
          <p:cNvSpPr>
            <a:spLocks/>
          </p:cNvSpPr>
          <p:nvPr/>
        </p:nvSpPr>
        <p:spPr>
          <a:xfrm>
            <a:off x="1206445" y="2731466"/>
            <a:ext cx="3653412" cy="3541318"/>
          </a:xfrm>
          <a:prstGeom prst="rect">
            <a:avLst/>
          </a:prstGeom>
        </p:spPr>
        <p:txBody>
          <a:bodyPr/>
          <a:lstStyle/>
          <a:p>
            <a:pPr marL="262890" indent="-262890" defTabSz="841248">
              <a:spcAft>
                <a:spcPts val="600"/>
              </a:spcAft>
              <a:buFont typeface="Wingdings" panose="05000000000000000000" pitchFamily="2" charset="2"/>
              <a:buChar char="§"/>
            </a:pPr>
            <a:r>
              <a:rPr lang="en-US" sz="1656" kern="1200" dirty="0">
                <a:solidFill>
                  <a:schemeClr val="tx1"/>
                </a:solidFill>
                <a:latin typeface="+mn-lt"/>
                <a:ea typeface="+mn-ea"/>
                <a:cs typeface="+mn-cs"/>
              </a:rPr>
              <a:t>From the graph we can conclude that New York, San Francisco and Washington DC have the most users.</a:t>
            </a:r>
          </a:p>
          <a:p>
            <a:pPr marL="262890" indent="-262890" defTabSz="841248">
              <a:spcAft>
                <a:spcPts val="600"/>
              </a:spcAft>
              <a:buFont typeface="Wingdings" panose="05000000000000000000" pitchFamily="2" charset="2"/>
              <a:buChar char="§"/>
            </a:pPr>
            <a:r>
              <a:rPr lang="en-US" sz="1656" kern="1200" dirty="0">
                <a:solidFill>
                  <a:schemeClr val="tx1"/>
                </a:solidFill>
                <a:latin typeface="+mn-lt"/>
                <a:ea typeface="+mn-ea"/>
                <a:cs typeface="+mn-cs"/>
              </a:rPr>
              <a:t>These cities require more facilities to counter large number of users.</a:t>
            </a:r>
          </a:p>
          <a:p>
            <a:pPr marL="262890" indent="-262890" defTabSz="841248">
              <a:spcAft>
                <a:spcPts val="600"/>
              </a:spcAft>
              <a:buFont typeface="Wingdings" panose="05000000000000000000" pitchFamily="2" charset="2"/>
              <a:buChar char="§"/>
            </a:pPr>
            <a:r>
              <a:rPr lang="en-US" sz="1656" kern="1200" dirty="0">
                <a:solidFill>
                  <a:schemeClr val="tx1"/>
                </a:solidFill>
                <a:latin typeface="+mn-lt"/>
                <a:ea typeface="+mn-ea"/>
                <a:cs typeface="+mn-cs"/>
              </a:rPr>
              <a:t>Cities like Phoenix AZ, Tucson, Nashville and Pittsburgh PA have the lowest number of users hence there should huge advertisements implemented. </a:t>
            </a:r>
            <a:endParaRPr lang="en-KE" dirty="0"/>
          </a:p>
        </p:txBody>
      </p:sp>
      <p:graphicFrame>
        <p:nvGraphicFramePr>
          <p:cNvPr id="5" name="Content Placeholder 4">
            <a:extLst>
              <a:ext uri="{FF2B5EF4-FFF2-40B4-BE49-F238E27FC236}">
                <a16:creationId xmlns:a16="http://schemas.microsoft.com/office/drawing/2014/main" id="{E7A8DBCD-F031-8CCD-C205-5D2E6DFB1B1A}"/>
              </a:ext>
            </a:extLst>
          </p:cNvPr>
          <p:cNvGraphicFramePr>
            <a:graphicFrameLocks/>
          </p:cNvGraphicFramePr>
          <p:nvPr>
            <p:extLst>
              <p:ext uri="{D42A27DB-BD31-4B8C-83A1-F6EECF244321}">
                <p14:modId xmlns:p14="http://schemas.microsoft.com/office/powerpoint/2010/main" val="164144437"/>
              </p:ext>
            </p:extLst>
          </p:nvPr>
        </p:nvGraphicFramePr>
        <p:xfrm>
          <a:off x="5241866" y="1737360"/>
          <a:ext cx="5734545" cy="45280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95932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5">
            <a:extLst>
              <a:ext uri="{FF2B5EF4-FFF2-40B4-BE49-F238E27FC236}">
                <a16:creationId xmlns:a16="http://schemas.microsoft.com/office/drawing/2014/main" id="{CC062BA9-FDF4-19E4-F217-FCDAE4169FD5}"/>
              </a:ext>
            </a:extLst>
          </p:cNvPr>
          <p:cNvGraphicFramePr>
            <a:graphicFrameLocks noGrp="1"/>
          </p:cNvGraphicFramePr>
          <p:nvPr>
            <p:extLst>
              <p:ext uri="{D42A27DB-BD31-4B8C-83A1-F6EECF244321}">
                <p14:modId xmlns:p14="http://schemas.microsoft.com/office/powerpoint/2010/main" val="432856487"/>
              </p:ext>
            </p:extLst>
          </p:nvPr>
        </p:nvGraphicFramePr>
        <p:xfrm>
          <a:off x="1611542" y="1362836"/>
          <a:ext cx="8968916" cy="4132326"/>
        </p:xfrm>
        <a:graphic>
          <a:graphicData uri="http://schemas.openxmlformats.org/drawingml/2006/table">
            <a:tbl>
              <a:tblPr firstRow="1" bandRow="1">
                <a:noFill/>
                <a:tableStyleId>{5C22544A-7EE6-4342-B048-85BDC9FD1C3A}</a:tableStyleId>
              </a:tblPr>
              <a:tblGrid>
                <a:gridCol w="7200314">
                  <a:extLst>
                    <a:ext uri="{9D8B030D-6E8A-4147-A177-3AD203B41FA5}">
                      <a16:colId xmlns:a16="http://schemas.microsoft.com/office/drawing/2014/main" val="1310152373"/>
                    </a:ext>
                  </a:extLst>
                </a:gridCol>
                <a:gridCol w="1768602">
                  <a:extLst>
                    <a:ext uri="{9D8B030D-6E8A-4147-A177-3AD203B41FA5}">
                      <a16:colId xmlns:a16="http://schemas.microsoft.com/office/drawing/2014/main" val="3602471781"/>
                    </a:ext>
                  </a:extLst>
                </a:gridCol>
              </a:tblGrid>
              <a:tr h="1190244">
                <a:tc>
                  <a:txBody>
                    <a:bodyPr/>
                    <a:lstStyle/>
                    <a:p>
                      <a:r>
                        <a:rPr lang="en-US" sz="3900" b="1" cap="none" spc="0">
                          <a:solidFill>
                            <a:schemeClr val="bg1"/>
                          </a:solidFill>
                        </a:rPr>
                        <a:t>Total number of observation</a:t>
                      </a:r>
                      <a:endParaRPr lang="en-KE" sz="3900" b="1" cap="none" spc="0">
                        <a:solidFill>
                          <a:schemeClr val="bg1"/>
                        </a:solidFill>
                      </a:endParaRPr>
                    </a:p>
                  </a:txBody>
                  <a:tcPr marL="176022" marR="125730" marT="251460" marB="251460" anchor="ctr">
                    <a:lnL w="12700" cmpd="sng">
                      <a:noFill/>
                    </a:lnL>
                    <a:lnR w="12700" cmpd="sng">
                      <a:noFill/>
                    </a:lnR>
                    <a:lnT w="19050" cap="flat" cmpd="sng" algn="ctr">
                      <a:noFill/>
                      <a:prstDash val="solid"/>
                    </a:lnT>
                    <a:lnB w="38100" cmpd="sng">
                      <a:noFill/>
                    </a:lnB>
                    <a:solidFill>
                      <a:schemeClr val="tx1"/>
                    </a:solidFill>
                  </a:tcPr>
                </a:tc>
                <a:tc>
                  <a:txBody>
                    <a:bodyPr/>
                    <a:lstStyle/>
                    <a:p>
                      <a:r>
                        <a:rPr lang="en-US" sz="3900" b="1" cap="none" spc="0" dirty="0">
                          <a:solidFill>
                            <a:schemeClr val="bg1"/>
                          </a:solidFill>
                        </a:rPr>
                        <a:t>2040</a:t>
                      </a:r>
                      <a:endParaRPr lang="en-KE" sz="3900" b="1" cap="none" spc="0" dirty="0">
                        <a:solidFill>
                          <a:schemeClr val="bg1"/>
                        </a:solidFill>
                      </a:endParaRPr>
                    </a:p>
                  </a:txBody>
                  <a:tcPr marL="176022" marR="125730" marT="251460" marB="251460"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258419646"/>
                  </a:ext>
                </a:extLst>
              </a:tr>
              <a:tr h="980694">
                <a:tc>
                  <a:txBody>
                    <a:bodyPr/>
                    <a:lstStyle/>
                    <a:p>
                      <a:r>
                        <a:rPr lang="en-US" sz="3300" cap="none" spc="0" dirty="0">
                          <a:solidFill>
                            <a:schemeClr val="tx1"/>
                          </a:solidFill>
                        </a:rPr>
                        <a:t>Total number of features</a:t>
                      </a:r>
                      <a:endParaRPr lang="en-KE" sz="3300" cap="none" spc="0" dirty="0">
                        <a:solidFill>
                          <a:schemeClr val="tx1"/>
                        </a:solidFill>
                      </a:endParaRPr>
                    </a:p>
                  </a:txBody>
                  <a:tcPr marL="176022" marR="125730" marT="125730" marB="251460">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r>
                        <a:rPr lang="en-US" sz="3300" cap="none" spc="0" dirty="0">
                          <a:solidFill>
                            <a:schemeClr val="tx1"/>
                          </a:solidFill>
                        </a:rPr>
                        <a:t>4</a:t>
                      </a:r>
                      <a:endParaRPr lang="en-KE" sz="3300" cap="none" spc="0" dirty="0">
                        <a:solidFill>
                          <a:schemeClr val="tx1"/>
                        </a:solidFill>
                      </a:endParaRPr>
                    </a:p>
                  </a:txBody>
                  <a:tcPr marL="176022" marR="125730" marT="125730" marB="251460">
                    <a:lnL w="12700" cmpd="sng">
                      <a:noFill/>
                      <a:prstDash val="solid"/>
                    </a:lnL>
                    <a:lnR w="12700" cmpd="sng">
                      <a:noFill/>
                      <a:prstDash val="solid"/>
                    </a:lnR>
                    <a:lnT w="38100" cmpd="sng">
                      <a:noFill/>
                    </a:lnT>
                    <a:lnB w="12700" cap="flat" cmpd="sng" algn="ctr">
                      <a:solidFill>
                        <a:schemeClr val="tx1"/>
                      </a:solidFill>
                      <a:prstDash val="solid"/>
                    </a:lnB>
                    <a:noFill/>
                  </a:tcPr>
                </a:tc>
                <a:extLst>
                  <a:ext uri="{0D108BD9-81ED-4DB2-BD59-A6C34878D82A}">
                    <a16:rowId xmlns:a16="http://schemas.microsoft.com/office/drawing/2014/main" val="925194469"/>
                  </a:ext>
                </a:extLst>
              </a:tr>
              <a:tr h="980694">
                <a:tc>
                  <a:txBody>
                    <a:bodyPr/>
                    <a:lstStyle/>
                    <a:p>
                      <a:r>
                        <a:rPr lang="en-US" sz="3300" cap="none" spc="0" dirty="0">
                          <a:solidFill>
                            <a:schemeClr val="tx1"/>
                          </a:solidFill>
                        </a:rPr>
                        <a:t>Base format of the file</a:t>
                      </a:r>
                      <a:endParaRPr lang="en-KE" sz="3300" cap="none" spc="0" dirty="0">
                        <a:solidFill>
                          <a:schemeClr val="tx1"/>
                        </a:solidFill>
                      </a:endParaRPr>
                    </a:p>
                  </a:txBody>
                  <a:tcPr marL="176022" marR="125730" marT="125730" marB="251460">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r>
                        <a:rPr lang="en-US" sz="3300" cap="none" spc="0" dirty="0">
                          <a:solidFill>
                            <a:schemeClr val="tx1"/>
                          </a:solidFill>
                        </a:rPr>
                        <a:t>.csv</a:t>
                      </a:r>
                      <a:endParaRPr lang="en-KE" sz="3300" cap="none" spc="0" dirty="0">
                        <a:solidFill>
                          <a:schemeClr val="tx1"/>
                        </a:solidFill>
                      </a:endParaRPr>
                    </a:p>
                  </a:txBody>
                  <a:tcPr marL="176022" marR="125730" marT="125730" marB="251460">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384269822"/>
                  </a:ext>
                </a:extLst>
              </a:tr>
              <a:tr h="980694">
                <a:tc>
                  <a:txBody>
                    <a:bodyPr/>
                    <a:lstStyle/>
                    <a:p>
                      <a:r>
                        <a:rPr lang="en-US" sz="3300" cap="none" spc="0">
                          <a:solidFill>
                            <a:schemeClr val="tx1"/>
                          </a:solidFill>
                        </a:rPr>
                        <a:t>Size of the data</a:t>
                      </a:r>
                      <a:endParaRPr lang="en-KE" sz="3300" cap="none" spc="0">
                        <a:solidFill>
                          <a:schemeClr val="tx1"/>
                        </a:solidFill>
                      </a:endParaRPr>
                    </a:p>
                  </a:txBody>
                  <a:tcPr marL="176022" marR="125730" marT="125730" marB="251460">
                    <a:lnL w="12700" cmpd="sng">
                      <a:noFill/>
                      <a:prstDash val="solid"/>
                    </a:lnL>
                    <a:lnR w="12700" cmpd="sng">
                      <a:noFill/>
                      <a:prstDash val="solid"/>
                    </a:lnR>
                    <a:lnT w="12700" cmpd="sng">
                      <a:noFill/>
                      <a:prstDash val="solid"/>
                    </a:lnT>
                    <a:lnB w="12700" cmpd="sng">
                      <a:noFill/>
                      <a:prstDash val="solid"/>
                    </a:lnB>
                    <a:noFill/>
                  </a:tcPr>
                </a:tc>
                <a:tc>
                  <a:txBody>
                    <a:bodyPr/>
                    <a:lstStyle/>
                    <a:p>
                      <a:r>
                        <a:rPr lang="en-US" sz="3300" cap="none" spc="0" dirty="0">
                          <a:solidFill>
                            <a:schemeClr val="tx1"/>
                          </a:solidFill>
                        </a:rPr>
                        <a:t>1200KB</a:t>
                      </a:r>
                      <a:endParaRPr lang="en-KE" sz="3300" cap="none" spc="0" dirty="0">
                        <a:solidFill>
                          <a:schemeClr val="tx1"/>
                        </a:solidFill>
                      </a:endParaRPr>
                    </a:p>
                  </a:txBody>
                  <a:tcPr marL="176022" marR="125730" marT="125730" marB="25146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003230526"/>
                  </a:ext>
                </a:extLst>
              </a:tr>
            </a:tbl>
          </a:graphicData>
        </a:graphic>
      </p:graphicFrame>
    </p:spTree>
    <p:extLst>
      <p:ext uri="{BB962C8B-B14F-4D97-AF65-F5344CB8AC3E}">
        <p14:creationId xmlns:p14="http://schemas.microsoft.com/office/powerpoint/2010/main" val="2744971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B99E7-4804-C581-E52F-4A7941180EAD}"/>
              </a:ext>
            </a:extLst>
          </p:cNvPr>
          <p:cNvSpPr>
            <a:spLocks noGrp="1"/>
          </p:cNvSpPr>
          <p:nvPr>
            <p:ph type="title"/>
          </p:nvPr>
        </p:nvSpPr>
        <p:spPr>
          <a:xfrm>
            <a:off x="876693" y="622858"/>
            <a:ext cx="3549649" cy="1616203"/>
          </a:xfrm>
        </p:spPr>
        <p:txBody>
          <a:bodyPr vert="horz" lIns="91440" tIns="45720" rIns="91440" bIns="45720" rtlCol="0" anchor="b">
            <a:normAutofit/>
          </a:bodyPr>
          <a:lstStyle/>
          <a:p>
            <a:r>
              <a:rPr lang="en-US"/>
              <a:t>Age distribution</a:t>
            </a:r>
            <a:br>
              <a:rPr lang="en-US"/>
            </a:br>
            <a:endParaRPr lang="en-US"/>
          </a:p>
        </p:txBody>
      </p:sp>
      <p:sp>
        <p:nvSpPr>
          <p:cNvPr id="4" name="Text Placeholder 3">
            <a:extLst>
              <a:ext uri="{FF2B5EF4-FFF2-40B4-BE49-F238E27FC236}">
                <a16:creationId xmlns:a16="http://schemas.microsoft.com/office/drawing/2014/main" id="{60E59C74-5710-799C-7D5B-9F7F1FC08295}"/>
              </a:ext>
            </a:extLst>
          </p:cNvPr>
          <p:cNvSpPr>
            <a:spLocks noGrp="1"/>
          </p:cNvSpPr>
          <p:nvPr>
            <p:ph type="body" sz="half" idx="2"/>
          </p:nvPr>
        </p:nvSpPr>
        <p:spPr>
          <a:xfrm>
            <a:off x="876693" y="2533476"/>
            <a:ext cx="3346964" cy="3447832"/>
          </a:xfrm>
        </p:spPr>
        <p:txBody>
          <a:bodyPr vert="horz" lIns="91440" tIns="45720" rIns="91440" bIns="45720" rtlCol="0" anchor="t">
            <a:normAutofit/>
          </a:bodyPr>
          <a:lstStyle/>
          <a:p>
            <a:pPr marL="285750" indent="-228600">
              <a:buFont typeface="Arial" panose="020B0604020202020204" pitchFamily="34" charset="0"/>
              <a:buChar char="•"/>
            </a:pPr>
            <a:r>
              <a:rPr lang="en-US" sz="2000" dirty="0"/>
              <a:t>Most users are age between 20-42 with less being  the aged.</a:t>
            </a:r>
          </a:p>
          <a:p>
            <a:pPr marL="285750" indent="-228600">
              <a:buFont typeface="Arial" panose="020B0604020202020204" pitchFamily="34" charset="0"/>
              <a:buChar char="•"/>
            </a:pPr>
            <a:r>
              <a:rPr lang="en-US" sz="2000" dirty="0"/>
              <a:t>Aged people are not interested with our goods!</a:t>
            </a:r>
          </a:p>
        </p:txBody>
      </p:sp>
      <p:pic>
        <p:nvPicPr>
          <p:cNvPr id="6" name="Content Placeholder 5" descr="A graph of age distribution&#10;&#10;Description automatically generated">
            <a:extLst>
              <a:ext uri="{FF2B5EF4-FFF2-40B4-BE49-F238E27FC236}">
                <a16:creationId xmlns:a16="http://schemas.microsoft.com/office/drawing/2014/main" id="{E2F6C1B7-9F37-F841-E9BA-88D7B1F4424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8074" b="-1"/>
          <a:stretch/>
        </p:blipFill>
        <p:spPr>
          <a:xfrm>
            <a:off x="5089243" y="877413"/>
            <a:ext cx="6222628" cy="5043096"/>
          </a:xfrm>
          <a:prstGeom prst="rect">
            <a:avLst/>
          </a:prstGeom>
        </p:spPr>
      </p:pic>
      <p:grpSp>
        <p:nvGrpSpPr>
          <p:cNvPr id="30" name="Group 29">
            <a:extLst>
              <a:ext uri="{FF2B5EF4-FFF2-40B4-BE49-F238E27FC236}">
                <a16:creationId xmlns:a16="http://schemas.microsoft.com/office/drawing/2014/main" id="{3AFCAD34-1AFC-BC1A-F6B2-C34C63912E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89243" y="5858828"/>
            <a:ext cx="6226463" cy="123363"/>
            <a:chOff x="7015162" y="5858828"/>
            <a:chExt cx="4300544" cy="123363"/>
          </a:xfrm>
        </p:grpSpPr>
        <p:sp>
          <p:nvSpPr>
            <p:cNvPr id="31" name="Rectangle 30">
              <a:extLst>
                <a:ext uri="{FF2B5EF4-FFF2-40B4-BE49-F238E27FC236}">
                  <a16:creationId xmlns:a16="http://schemas.microsoft.com/office/drawing/2014/main" id="{1129F4A2-3705-CF87-3DDA-AF9CE9389B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03753" y="3770237"/>
              <a:ext cx="123362" cy="4300544"/>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91B1028-FC76-5583-3A1F-5815A7DCF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09789" y="4876274"/>
              <a:ext cx="123362" cy="2088471"/>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56522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6FD7672-78BE-4D6F-A711-2CDB79B52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ight Triangle 14">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6C7B15-1F36-0221-A967-EDF1856DA62A}"/>
              </a:ext>
            </a:extLst>
          </p:cNvPr>
          <p:cNvSpPr>
            <a:spLocks noGrp="1"/>
          </p:cNvSpPr>
          <p:nvPr>
            <p:ph type="title"/>
          </p:nvPr>
        </p:nvSpPr>
        <p:spPr>
          <a:xfrm>
            <a:off x="8029293" y="806364"/>
            <a:ext cx="3354636" cy="2847413"/>
          </a:xfrm>
        </p:spPr>
        <p:txBody>
          <a:bodyPr vert="horz" lIns="91440" tIns="45720" rIns="91440" bIns="45720" rtlCol="0" anchor="b">
            <a:normAutofit/>
          </a:bodyPr>
          <a:lstStyle/>
          <a:p>
            <a:r>
              <a:rPr lang="en-US" sz="6000" kern="1200">
                <a:solidFill>
                  <a:schemeClr val="tx1"/>
                </a:solidFill>
                <a:latin typeface="+mj-lt"/>
                <a:ea typeface="+mj-ea"/>
                <a:cs typeface="+mj-cs"/>
              </a:rPr>
              <a:t>Men’s monthly income</a:t>
            </a:r>
          </a:p>
        </p:txBody>
      </p:sp>
      <p:sp>
        <p:nvSpPr>
          <p:cNvPr id="4" name="Text Placeholder 3">
            <a:extLst>
              <a:ext uri="{FF2B5EF4-FFF2-40B4-BE49-F238E27FC236}">
                <a16:creationId xmlns:a16="http://schemas.microsoft.com/office/drawing/2014/main" id="{11A7FA50-CA05-1055-5BC4-B2289B1B4FC7}"/>
              </a:ext>
            </a:extLst>
          </p:cNvPr>
          <p:cNvSpPr>
            <a:spLocks noGrp="1"/>
          </p:cNvSpPr>
          <p:nvPr>
            <p:ph type="body" sz="half" idx="2"/>
          </p:nvPr>
        </p:nvSpPr>
        <p:spPr>
          <a:xfrm>
            <a:off x="8029293" y="3703250"/>
            <a:ext cx="2435507" cy="1122750"/>
          </a:xfrm>
        </p:spPr>
        <p:txBody>
          <a:bodyPr vert="horz" lIns="91440" tIns="45720" rIns="91440" bIns="45720" rtlCol="0" anchor="t">
            <a:normAutofit/>
          </a:bodyPr>
          <a:lstStyle/>
          <a:p>
            <a:r>
              <a:rPr lang="en-US" sz="2000" kern="1200" dirty="0">
                <a:solidFill>
                  <a:schemeClr val="tx1"/>
                </a:solidFill>
                <a:latin typeface="+mn-lt"/>
                <a:ea typeface="+mn-ea"/>
                <a:cs typeface="+mn-cs"/>
              </a:rPr>
              <a:t>Most men earn income below $25000.</a:t>
            </a:r>
          </a:p>
        </p:txBody>
      </p:sp>
      <p:pic>
        <p:nvPicPr>
          <p:cNvPr id="6" name="Content Placeholder 5" descr="A graph of a distribution of men monthly income&#10;&#10;Description automatically generated">
            <a:extLst>
              <a:ext uri="{FF2B5EF4-FFF2-40B4-BE49-F238E27FC236}">
                <a16:creationId xmlns:a16="http://schemas.microsoft.com/office/drawing/2014/main" id="{6972DBD2-4FCE-60DB-579F-FDF78C7F50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7886" y="1266742"/>
            <a:ext cx="4361980" cy="4306998"/>
          </a:xfrm>
          <a:prstGeom prst="rect">
            <a:avLst/>
          </a:prstGeom>
        </p:spPr>
      </p:pic>
    </p:spTree>
    <p:extLst>
      <p:ext uri="{BB962C8B-B14F-4D97-AF65-F5344CB8AC3E}">
        <p14:creationId xmlns:p14="http://schemas.microsoft.com/office/powerpoint/2010/main" val="621509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CBA832-9B2B-362B-14D1-BBA3D2240E09}"/>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kern="1200">
                <a:solidFill>
                  <a:schemeClr val="tx1"/>
                </a:solidFill>
                <a:latin typeface="+mj-lt"/>
                <a:ea typeface="+mj-ea"/>
                <a:cs typeface="+mj-cs"/>
              </a:rPr>
              <a:t>Women monthly income</a:t>
            </a:r>
          </a:p>
        </p:txBody>
      </p:sp>
      <p:sp>
        <p:nvSpPr>
          <p:cNvPr id="17" name="Rectangle 1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7AB5FF00-1B9B-6C68-B360-FE8B9107EA24}"/>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pPr marL="285750" indent="-228600">
              <a:buFont typeface="Arial" panose="020B0604020202020204" pitchFamily="34" charset="0"/>
              <a:buChar char="•"/>
            </a:pPr>
            <a:r>
              <a:rPr lang="en-US" sz="1700" dirty="0"/>
              <a:t>There is less difference compared to men’s  income.</a:t>
            </a:r>
          </a:p>
          <a:p>
            <a:pPr marL="285750" indent="-228600">
              <a:buFont typeface="Arial" panose="020B0604020202020204" pitchFamily="34" charset="0"/>
              <a:buChar char="•"/>
            </a:pPr>
            <a:r>
              <a:rPr lang="en-US" sz="1700" dirty="0"/>
              <a:t>Although, men  tend to earn more.</a:t>
            </a:r>
          </a:p>
          <a:p>
            <a:pPr marL="285750" indent="-228600">
              <a:buFont typeface="Arial" panose="020B0604020202020204" pitchFamily="34" charset="0"/>
              <a:buChar char="•"/>
            </a:pPr>
            <a:endParaRPr lang="en-US" sz="1700" dirty="0"/>
          </a:p>
        </p:txBody>
      </p:sp>
      <p:pic>
        <p:nvPicPr>
          <p:cNvPr id="6" name="Content Placeholder 5" descr="A graph of a number of people&#10;&#10;Description automatically generated">
            <a:extLst>
              <a:ext uri="{FF2B5EF4-FFF2-40B4-BE49-F238E27FC236}">
                <a16:creationId xmlns:a16="http://schemas.microsoft.com/office/drawing/2014/main" id="{1870DF69-D4EE-0EF2-B5DB-9C437D54D7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1623" y="841248"/>
            <a:ext cx="6721130" cy="5276088"/>
          </a:xfrm>
          <a:prstGeom prst="rect">
            <a:avLst/>
          </a:prstGeom>
        </p:spPr>
      </p:pic>
    </p:spTree>
    <p:extLst>
      <p:ext uri="{BB962C8B-B14F-4D97-AF65-F5344CB8AC3E}">
        <p14:creationId xmlns:p14="http://schemas.microsoft.com/office/powerpoint/2010/main" val="3601859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503</Words>
  <Application>Microsoft Office PowerPoint</Application>
  <PresentationFormat>Widescreen</PresentationFormat>
  <Paragraphs>79</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Abadi</vt:lpstr>
      <vt:lpstr>Aptos Black</vt:lpstr>
      <vt:lpstr>Arial</vt:lpstr>
      <vt:lpstr>Calibri</vt:lpstr>
      <vt:lpstr>Calibri Light</vt:lpstr>
      <vt:lpstr>Lato Extended</vt:lpstr>
      <vt:lpstr>Wingdings</vt:lpstr>
      <vt:lpstr>Office Theme</vt:lpstr>
      <vt:lpstr>G2M insight for Cab Investment firm </vt:lpstr>
      <vt:lpstr>Introduction</vt:lpstr>
      <vt:lpstr>PowerPoint Presentation</vt:lpstr>
      <vt:lpstr>This graph shows population of cities</vt:lpstr>
      <vt:lpstr>Relationship between users and cities</vt:lpstr>
      <vt:lpstr>PowerPoint Presentation</vt:lpstr>
      <vt:lpstr>Age distribution </vt:lpstr>
      <vt:lpstr>Men’s monthly income</vt:lpstr>
      <vt:lpstr>Women monthly income</vt:lpstr>
      <vt:lpstr>People below 40 years earn less income </vt:lpstr>
      <vt:lpstr>PowerPoint Presentation</vt:lpstr>
      <vt:lpstr>Preferred Payment mode</vt:lpstr>
      <vt:lpstr>PowerPoint Presentation</vt:lpstr>
      <vt:lpstr>Correlations </vt:lpstr>
      <vt:lpstr>Cost of travel</vt:lpstr>
      <vt:lpstr>Price per city</vt:lpstr>
      <vt:lpstr>Number of visits per year</vt:lpstr>
      <vt:lpstr>Price charged per year</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G2M insight for Cab Investment firm </dc:title>
  <dc:creator>kimu</dc:creator>
  <cp:lastModifiedBy>kimu mark</cp:lastModifiedBy>
  <cp:revision>10</cp:revision>
  <dcterms:created xsi:type="dcterms:W3CDTF">2024-05-07T07:50:02Z</dcterms:created>
  <dcterms:modified xsi:type="dcterms:W3CDTF">2024-05-14T07:37:02Z</dcterms:modified>
</cp:coreProperties>
</file>