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2" r:id="rId5"/>
    <p:sldId id="270" r:id="rId6"/>
    <p:sldId id="271" r:id="rId7"/>
    <p:sldId id="273" r:id="rId8"/>
    <p:sldId id="274" r:id="rId9"/>
    <p:sldId id="27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70"/>
  </p:normalViewPr>
  <p:slideViewPr>
    <p:cSldViewPr snapToGrid="0">
      <p:cViewPr varScale="1">
        <p:scale>
          <a:sx n="123" d="100"/>
          <a:sy n="123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&lt;G2M Data&gt;</a:t>
            </a:r>
          </a:p>
          <a:p>
            <a:endParaRPr lang="en-US" sz="4000" dirty="0"/>
          </a:p>
          <a:p>
            <a:r>
              <a:rPr lang="en-US" sz="2800" b="1" dirty="0"/>
              <a:t>&lt;</a:t>
            </a:r>
            <a:r>
              <a:rPr lang="en-US" sz="2800" b="1"/>
              <a:t>21 October 2022&gt;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5C10-0F09-E1F5-D10D-1D590980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6600"/>
                </a:solidFill>
                <a:latin typeface="Times" pitchFamily="2" charset="0"/>
              </a:rPr>
              <a:t>Executive Summary and Problem Statement</a:t>
            </a:r>
            <a:br>
              <a:rPr lang="en-US" sz="4400" dirty="0">
                <a:solidFill>
                  <a:srgbClr val="FF6600"/>
                </a:solidFill>
                <a:latin typeface="Times" pitchFamily="2" charset="0"/>
              </a:rPr>
            </a:br>
            <a:endParaRPr lang="en-US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B3E6-2611-67E9-6127-789A2F72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64"/>
            <a:ext cx="10394373" cy="5106699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" pitchFamily="2" charset="0"/>
              </a:rPr>
              <a:t>The G2M dataset gives the details about two companies (Pink cab and Yellow cab).</a:t>
            </a:r>
          </a:p>
          <a:p>
            <a:r>
              <a:rPr lang="en-US" sz="2500" dirty="0">
                <a:latin typeface="Times" pitchFamily="2" charset="0"/>
              </a:rPr>
              <a:t>The goal of this presentation is to understand the data and plan future strategies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E5DDF-13D1-912E-1C01-FE480B5B4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193" y="4196536"/>
            <a:ext cx="2520891" cy="159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A103E-34F2-FF3C-2197-9A88EC713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815" y="4196536"/>
            <a:ext cx="2375632" cy="15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0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3908-C0A5-907E-D09E-D7D9EDB6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6600"/>
                </a:solidFill>
                <a:latin typeface="Times" pitchFamily="2" charset="0"/>
              </a:rPr>
              <a:t>Dataset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1689F-5663-A82A-94C2-6DE7FAEAF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07" y="1825625"/>
            <a:ext cx="9635785" cy="4351338"/>
          </a:xfrm>
        </p:spPr>
      </p:pic>
    </p:spTree>
    <p:extLst>
      <p:ext uri="{BB962C8B-B14F-4D97-AF65-F5344CB8AC3E}">
        <p14:creationId xmlns:p14="http://schemas.microsoft.com/office/powerpoint/2010/main" val="204208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20AE-577D-F7EF-A865-F6D4ED53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" pitchFamily="2" charset="0"/>
              </a:rPr>
              <a:t>EDA 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E9E9815-9DA4-AFBD-387D-EEE0C7620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32748"/>
              </p:ext>
            </p:extLst>
          </p:nvPr>
        </p:nvGraphicFramePr>
        <p:xfrm>
          <a:off x="5649190" y="820638"/>
          <a:ext cx="4242955" cy="5672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447">
                  <a:extLst>
                    <a:ext uri="{9D8B030D-6E8A-4147-A177-3AD203B41FA5}">
                      <a16:colId xmlns:a16="http://schemas.microsoft.com/office/drawing/2014/main" val="2881949034"/>
                    </a:ext>
                  </a:extLst>
                </a:gridCol>
                <a:gridCol w="953508">
                  <a:extLst>
                    <a:ext uri="{9D8B030D-6E8A-4147-A177-3AD203B41FA5}">
                      <a16:colId xmlns:a16="http://schemas.microsoft.com/office/drawing/2014/main" val="3909610459"/>
                    </a:ext>
                  </a:extLst>
                </a:gridCol>
              </a:tblGrid>
              <a:tr h="45886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Unique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30682"/>
                  </a:ext>
                </a:extLst>
              </a:tr>
              <a:tr h="262208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Transaction 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359392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66915"/>
                  </a:ext>
                </a:extLst>
              </a:tr>
              <a:tr h="262208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Date of Travel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1095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68776"/>
                  </a:ext>
                </a:extLst>
              </a:tr>
              <a:tr h="262208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Company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34601"/>
                  </a:ext>
                </a:extLst>
              </a:tr>
              <a:tr h="262208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City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10152"/>
                  </a:ext>
                </a:extLst>
              </a:tr>
              <a:tr h="262208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KM Travelled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874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69142"/>
                  </a:ext>
                </a:extLst>
              </a:tr>
              <a:tr h="262208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Price Charged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99176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112455"/>
                  </a:ext>
                </a:extLst>
              </a:tr>
              <a:tr h="262208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Cost of Trip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16291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98234"/>
                  </a:ext>
                </a:extLst>
              </a:tr>
              <a:tr h="312862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Customer 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46148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71954"/>
                  </a:ext>
                </a:extLst>
              </a:tr>
              <a:tr h="268168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Payment Mode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6795"/>
                  </a:ext>
                </a:extLst>
              </a:tr>
              <a:tr h="262208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816939"/>
                  </a:ext>
                </a:extLst>
              </a:tr>
              <a:tr h="262208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687167"/>
                  </a:ext>
                </a:extLst>
              </a:tr>
              <a:tr h="262208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Income (USD/Month)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22725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01088"/>
                  </a:ext>
                </a:extLst>
              </a:tr>
              <a:tr h="643037">
                <a:tc>
                  <a:txBody>
                    <a:bodyPr/>
                    <a:lstStyle/>
                    <a:p>
                      <a:r>
                        <a:rPr lang="en-CA" sz="1800" dirty="0">
                          <a:latin typeface="Times" pitchFamily="2" charset="0"/>
                        </a:rPr>
                        <a:t>Population and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Times" pitchFamily="2" charset="0"/>
                        </a:rPr>
                        <a:t>19</a:t>
                      </a:r>
                      <a:endParaRPr lang="en-US" sz="1800" dirty="0">
                        <a:latin typeface="Times" pitchFamily="2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088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B4E389-7A91-6881-D6A8-6C474B6FA444}"/>
              </a:ext>
            </a:extLst>
          </p:cNvPr>
          <p:cNvSpPr txBox="1"/>
          <p:nvPr/>
        </p:nvSpPr>
        <p:spPr>
          <a:xfrm>
            <a:off x="914398" y="1350817"/>
            <a:ext cx="4644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The table 1 gives the columns present in the master dataset and the unique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Transaction ID is unique for each transaction.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Companies – two companies being investigated</a:t>
            </a:r>
            <a:br>
              <a:rPr lang="en-US" dirty="0">
                <a:latin typeface="Times" pitchFamily="2" charset="0"/>
              </a:rPr>
            </a:br>
            <a:r>
              <a:rPr lang="en-US" dirty="0">
                <a:latin typeface="Times" pitchFamily="2" charset="0"/>
              </a:rPr>
              <a:t>- Pink Cab</a:t>
            </a:r>
            <a:br>
              <a:rPr lang="en-US" dirty="0">
                <a:latin typeface="Times" pitchFamily="2" charset="0"/>
              </a:rPr>
            </a:br>
            <a:r>
              <a:rPr lang="en-US" dirty="0">
                <a:latin typeface="Times" pitchFamily="2" charset="0"/>
              </a:rPr>
              <a:t>-Yellow Cab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Payment mode – two payment modes being studies</a:t>
            </a:r>
          </a:p>
          <a:p>
            <a:r>
              <a:rPr lang="en-US" dirty="0">
                <a:latin typeface="Times" pitchFamily="2" charset="0"/>
              </a:rPr>
              <a:t>     - Cash</a:t>
            </a:r>
          </a:p>
          <a:p>
            <a:r>
              <a:rPr lang="en-US" dirty="0">
                <a:latin typeface="Times" pitchFamily="2" charset="0"/>
              </a:rPr>
              <a:t>     - Card</a:t>
            </a:r>
          </a:p>
          <a:p>
            <a:endParaRPr lang="en-US" dirty="0">
              <a:latin typeface="Times" pitchFamily="2" charset="0"/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FB8D2B94-C218-1AD9-36C9-EC77AD07766A}"/>
              </a:ext>
            </a:extLst>
          </p:cNvPr>
          <p:cNvSpPr/>
          <p:nvPr/>
        </p:nvSpPr>
        <p:spPr>
          <a:xfrm>
            <a:off x="707034" y="5362591"/>
            <a:ext cx="363230" cy="9233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93E96F-5AC5-9C17-7E40-8F3EB7FDE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9" y="5729394"/>
            <a:ext cx="2223202" cy="6408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D7FC6C-DE60-6402-3079-80871F87F192}"/>
              </a:ext>
            </a:extLst>
          </p:cNvPr>
          <p:cNvSpPr txBox="1"/>
          <p:nvPr/>
        </p:nvSpPr>
        <p:spPr>
          <a:xfrm>
            <a:off x="1103149" y="4933860"/>
            <a:ext cx="17647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" pitchFamily="2" charset="0"/>
              </a:rPr>
              <a:t>Shape of dataset </a:t>
            </a:r>
            <a:br>
              <a:rPr lang="en-US" sz="1500" b="1" dirty="0">
                <a:latin typeface="Times" pitchFamily="2" charset="0"/>
              </a:rPr>
            </a:br>
            <a:r>
              <a:rPr lang="en-US" sz="1500" dirty="0">
                <a:latin typeface="Times" pitchFamily="2" charset="0"/>
              </a:rPr>
              <a:t>Rows : 359392</a:t>
            </a:r>
            <a:br>
              <a:rPr lang="en-US" sz="1500" dirty="0">
                <a:latin typeface="Times" pitchFamily="2" charset="0"/>
              </a:rPr>
            </a:br>
            <a:r>
              <a:rPr lang="en-US" sz="1500" dirty="0">
                <a:latin typeface="Times" pitchFamily="2" charset="0"/>
              </a:rPr>
              <a:t>Columns : 14</a:t>
            </a:r>
          </a:p>
        </p:txBody>
      </p:sp>
    </p:spTree>
    <p:extLst>
      <p:ext uri="{BB962C8B-B14F-4D97-AF65-F5344CB8AC3E}">
        <p14:creationId xmlns:p14="http://schemas.microsoft.com/office/powerpoint/2010/main" val="20422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7B05-4E0F-8217-4A45-3C170A0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" pitchFamily="2" charset="0"/>
              </a:rPr>
              <a:t>EDA (Continued)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8C1DA-2D89-19AC-94BC-F1077BB3D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83" y="1475317"/>
            <a:ext cx="5635336" cy="45667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95EDB-3128-6D15-CBBE-3EF0D71F1571}"/>
              </a:ext>
            </a:extLst>
          </p:cNvPr>
          <p:cNvSpPr txBox="1"/>
          <p:nvPr/>
        </p:nvSpPr>
        <p:spPr>
          <a:xfrm>
            <a:off x="1007918" y="1475317"/>
            <a:ext cx="4727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The graph gives the distribution of number of transactions per city.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As we can see, the popularity of yellow cabs is more than or comparable to pink cabs in all the cities.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The cities NASHVILLE TN, SARCAMENTO CA, SAN DIEGO CA have pink cabs more than yellow cabs.</a:t>
            </a:r>
          </a:p>
          <a:p>
            <a:pPr algn="just"/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0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B6D1-9947-A6BD-E488-88637DE6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" pitchFamily="2" charset="0"/>
              </a:rPr>
              <a:t>EDA (Continued)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6E972-9993-CF0E-1942-FA5169885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0" y="2084754"/>
            <a:ext cx="5915518" cy="44081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B6E00B-966B-A1EB-1DC7-1C7EB95DB899}"/>
              </a:ext>
            </a:extLst>
          </p:cNvPr>
          <p:cNvSpPr txBox="1"/>
          <p:nvPr/>
        </p:nvSpPr>
        <p:spPr>
          <a:xfrm>
            <a:off x="838199" y="1465117"/>
            <a:ext cx="4814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BOSTON MA has the highest population and NEW YORK NY has the lowest population.</a:t>
            </a:r>
          </a:p>
          <a:p>
            <a:endParaRPr lang="en-US" dirty="0">
              <a:latin typeface="Time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12F21E-0B7A-C2EC-0267-290DD969F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57" y="2228514"/>
            <a:ext cx="5985266" cy="44081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4F523B-6310-5464-60A0-CF22DA207C8D}"/>
              </a:ext>
            </a:extLst>
          </p:cNvPr>
          <p:cNvSpPr txBox="1"/>
          <p:nvPr/>
        </p:nvSpPr>
        <p:spPr>
          <a:xfrm>
            <a:off x="6539348" y="1465118"/>
            <a:ext cx="501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BOSTON MA has the highest users and NEW YORK NY has the lowest number of users</a:t>
            </a:r>
          </a:p>
        </p:txBody>
      </p:sp>
    </p:spTree>
    <p:extLst>
      <p:ext uri="{BB962C8B-B14F-4D97-AF65-F5344CB8AC3E}">
        <p14:creationId xmlns:p14="http://schemas.microsoft.com/office/powerpoint/2010/main" val="64685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ED8D-877E-3F98-6C12-24A194E5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" pitchFamily="2" charset="0"/>
              </a:rPr>
              <a:t>EDA 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DE99-CE66-C834-B833-5BEBFFF0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" pitchFamily="2" charset="0"/>
              </a:rPr>
              <a:t>Most of the users travel greater than 30 KMs.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828621-054F-E288-019C-72FF88ED6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80067"/>
              </p:ext>
            </p:extLst>
          </p:nvPr>
        </p:nvGraphicFramePr>
        <p:xfrm>
          <a:off x="3278909" y="2584915"/>
          <a:ext cx="4992256" cy="325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128">
                  <a:extLst>
                    <a:ext uri="{9D8B030D-6E8A-4147-A177-3AD203B41FA5}">
                      <a16:colId xmlns:a16="http://schemas.microsoft.com/office/drawing/2014/main" val="2821629322"/>
                    </a:ext>
                  </a:extLst>
                </a:gridCol>
                <a:gridCol w="2496128">
                  <a:extLst>
                    <a:ext uri="{9D8B030D-6E8A-4147-A177-3AD203B41FA5}">
                      <a16:colId xmlns:a16="http://schemas.microsoft.com/office/drawing/2014/main" val="4665943"/>
                    </a:ext>
                  </a:extLst>
                </a:gridCol>
              </a:tblGrid>
              <a:tr h="40482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KM Travelled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5405"/>
                  </a:ext>
                </a:extLst>
              </a:tr>
              <a:tr h="40482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33.60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1536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58444"/>
                  </a:ext>
                </a:extLst>
              </a:tr>
              <a:tr h="40482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24.00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1080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81184"/>
                  </a:ext>
                </a:extLst>
              </a:tr>
              <a:tr h="40482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22.80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1075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4369"/>
                  </a:ext>
                </a:extLst>
              </a:tr>
              <a:tr h="42435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35.70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1069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27556"/>
                  </a:ext>
                </a:extLst>
              </a:tr>
              <a:tr h="40482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16.80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1065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45931"/>
                  </a:ext>
                </a:extLst>
              </a:tr>
              <a:tr h="40482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37.44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1062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1280"/>
                  </a:ext>
                </a:extLst>
              </a:tr>
              <a:tr h="40482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39.60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" pitchFamily="2" charset="0"/>
                        </a:rPr>
                        <a:t>1056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97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ACDA-716A-E810-92AA-6217C058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" pitchFamily="2" charset="0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F44C-99D3-6CF0-E51B-34785A25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" pitchFamily="2" charset="0"/>
              </a:rPr>
              <a:t>Users travelling greater than 30 Km drive most of the sales. They can be incentivized to encourage usage.</a:t>
            </a:r>
          </a:p>
          <a:p>
            <a:r>
              <a:rPr lang="en-US" sz="1800" dirty="0">
                <a:latin typeface="Times" pitchFamily="2" charset="0"/>
              </a:rPr>
              <a:t>The cities with lower populations have high taxi usage.</a:t>
            </a:r>
          </a:p>
          <a:p>
            <a:pPr algn="just"/>
            <a:r>
              <a:rPr lang="en-US" sz="1800" dirty="0">
                <a:latin typeface="Times" pitchFamily="2" charset="0"/>
              </a:rPr>
              <a:t>The cities NASHVILLE TN, SARCAMENTO CA, SAN DIEGO CA have pink cabs more than yellow cabs.</a:t>
            </a:r>
          </a:p>
          <a:p>
            <a:pPr algn="just"/>
            <a:r>
              <a:rPr lang="en-US" sz="1800" dirty="0">
                <a:latin typeface="Times" pitchFamily="2" charset="0"/>
              </a:rPr>
              <a:t>In these cities, yellow cabs can run some advertisements to make themselves </a:t>
            </a:r>
            <a:r>
              <a:rPr lang="en-US" sz="1800">
                <a:latin typeface="Times" pitchFamily="2" charset="0"/>
              </a:rPr>
              <a:t>more popular. </a:t>
            </a:r>
            <a:endParaRPr lang="en-US" sz="1800" dirty="0">
              <a:latin typeface="Times" pitchFamily="2" charset="0"/>
            </a:endParaRPr>
          </a:p>
          <a:p>
            <a:endParaRPr lang="en-US" sz="1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0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371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Office Theme</vt:lpstr>
      <vt:lpstr>PowerPoint Presentation</vt:lpstr>
      <vt:lpstr>   Agenda</vt:lpstr>
      <vt:lpstr>Executive Summary and Problem Statement </vt:lpstr>
      <vt:lpstr>Dataset</vt:lpstr>
      <vt:lpstr>EDA </vt:lpstr>
      <vt:lpstr>EDA (Continued)</vt:lpstr>
      <vt:lpstr>EDA (Continued)</vt:lpstr>
      <vt:lpstr>EDA (Continued)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Vatsala Vatsala</dc:creator>
  <cp:lastModifiedBy>Vatsala Vatsala</cp:lastModifiedBy>
  <cp:revision>36</cp:revision>
  <dcterms:created xsi:type="dcterms:W3CDTF">2022-10-22T19:59:25Z</dcterms:created>
  <dcterms:modified xsi:type="dcterms:W3CDTF">2022-10-22T21:27:50Z</dcterms:modified>
</cp:coreProperties>
</file>