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
      <p:font typeface="Montserrat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EA515F-EDF0-4201-8344-CA3F70462E24}">
  <a:tblStyle styleId="{FCEA515F-EDF0-4201-8344-CA3F70462E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Medium-regular.fntdata"/><Relationship Id="rId30" Type="http://schemas.openxmlformats.org/officeDocument/2006/relationships/font" Target="fonts/Lato-boldItalic.fntdata"/><Relationship Id="rId11" Type="http://schemas.openxmlformats.org/officeDocument/2006/relationships/slide" Target="slides/slide5.xml"/><Relationship Id="rId33" Type="http://schemas.openxmlformats.org/officeDocument/2006/relationships/font" Target="fonts/MontserratMedium-italic.fntdata"/><Relationship Id="rId10" Type="http://schemas.openxmlformats.org/officeDocument/2006/relationships/slide" Target="slides/slide4.xml"/><Relationship Id="rId32" Type="http://schemas.openxmlformats.org/officeDocument/2006/relationships/font" Target="fonts/MontserratMedium-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ontserratMedium-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51942ff9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51942ff9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5aeae66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5aeae66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5aeae661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5aeae66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5aeae66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5aeae66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5aeae66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5aeae66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5aeae661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5aeae661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f043286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f043286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de1eb258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de1eb258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de1eb258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de1eb258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de1eb258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de1eb258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de1eb258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de1eb258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de1eb258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de1eb258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43bb223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43bb223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de1eb258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de1eb258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43bb2230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43bb223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87150" y="983475"/>
            <a:ext cx="5862300" cy="21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Depression Risk Indicators Via Active Music Listening For Before and During COVID-19 Pandemic </a:t>
            </a:r>
            <a:endParaRPr sz="3200"/>
          </a:p>
        </p:txBody>
      </p:sp>
      <p:sp>
        <p:nvSpPr>
          <p:cNvPr id="135" name="Google Shape;135;p13"/>
          <p:cNvSpPr txBox="1"/>
          <p:nvPr>
            <p:ph idx="1" type="subTitle"/>
          </p:nvPr>
        </p:nvSpPr>
        <p:spPr>
          <a:xfrm>
            <a:off x="5726025" y="3176375"/>
            <a:ext cx="31977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Montserrat Medium"/>
                <a:ea typeface="Montserrat Medium"/>
                <a:cs typeface="Montserrat Medium"/>
                <a:sym typeface="Montserrat Medium"/>
              </a:rPr>
              <a:t>By</a:t>
            </a:r>
            <a:endParaRPr sz="1400">
              <a:latin typeface="Montserrat Medium"/>
              <a:ea typeface="Montserrat Medium"/>
              <a:cs typeface="Montserrat Medium"/>
              <a:sym typeface="Montserrat Medium"/>
            </a:endParaRPr>
          </a:p>
          <a:p>
            <a:pPr indent="0" lvl="0" marL="0" rtl="0" algn="l">
              <a:spcBef>
                <a:spcPts val="0"/>
              </a:spcBef>
              <a:spcAft>
                <a:spcPts val="0"/>
              </a:spcAft>
              <a:buNone/>
            </a:pPr>
            <a:r>
              <a:rPr lang="en" sz="1400">
                <a:latin typeface="Montserrat Medium"/>
                <a:ea typeface="Montserrat Medium"/>
                <a:cs typeface="Montserrat Medium"/>
                <a:sym typeface="Montserrat Medium"/>
              </a:rPr>
              <a:t>Dhruv Mahajan [2020201065]</a:t>
            </a:r>
            <a:endParaRPr sz="1400">
              <a:latin typeface="Montserrat Medium"/>
              <a:ea typeface="Montserrat Medium"/>
              <a:cs typeface="Montserrat Medium"/>
              <a:sym typeface="Montserrat Medium"/>
            </a:endParaRPr>
          </a:p>
          <a:p>
            <a:pPr indent="0" lvl="0" marL="0" rtl="0" algn="l">
              <a:spcBef>
                <a:spcPts val="0"/>
              </a:spcBef>
              <a:spcAft>
                <a:spcPts val="0"/>
              </a:spcAft>
              <a:buNone/>
            </a:pPr>
            <a:r>
              <a:rPr lang="en" sz="1400">
                <a:latin typeface="Montserrat Medium"/>
                <a:ea typeface="Montserrat Medium"/>
                <a:cs typeface="Montserrat Medium"/>
                <a:sym typeface="Montserrat Medium"/>
              </a:rPr>
              <a:t>Arpit Maheshwari [2020201078]</a:t>
            </a:r>
            <a:endParaRPr sz="1400">
              <a:latin typeface="Montserrat Medium"/>
              <a:ea typeface="Montserrat Medium"/>
              <a:cs typeface="Montserrat Medium"/>
              <a:sym typeface="Montserrat Medium"/>
            </a:endParaRPr>
          </a:p>
        </p:txBody>
      </p:sp>
      <p:sp>
        <p:nvSpPr>
          <p:cNvPr id="136" name="Google Shape;136;p13"/>
          <p:cNvSpPr txBox="1"/>
          <p:nvPr>
            <p:ph idx="1" type="subTitle"/>
          </p:nvPr>
        </p:nvSpPr>
        <p:spPr>
          <a:xfrm>
            <a:off x="520550" y="4375000"/>
            <a:ext cx="8328900" cy="6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[Surana, A., Goyal, Y., Alluri, V. (2020) Static and Dynamic Measures of Active Music Listening as Indicators of Depression Risk. Proc. SMM20, Workshop on Speech, Music and Mind 2020, 1-5, DOI: 10.21437/SMM.2020-1]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Results</a:t>
            </a:r>
            <a:endParaRPr/>
          </a:p>
        </p:txBody>
      </p:sp>
      <p:sp>
        <p:nvSpPr>
          <p:cNvPr id="196" name="Google Shape;196;p22"/>
          <p:cNvSpPr txBox="1"/>
          <p:nvPr>
            <p:ph idx="1" type="body"/>
          </p:nvPr>
        </p:nvSpPr>
        <p:spPr>
          <a:xfrm>
            <a:off x="421175" y="1373150"/>
            <a:ext cx="5478000" cy="3619200"/>
          </a:xfrm>
          <a:prstGeom prst="rect">
            <a:avLst/>
          </a:prstGeom>
        </p:spPr>
        <p:txBody>
          <a:bodyPr anchorCtr="0" anchor="t" bIns="91425" lIns="91425" spcFirstLastPara="1" rIns="91425" wrap="square" tIns="91425">
            <a:noAutofit/>
          </a:bodyPr>
          <a:lstStyle/>
          <a:p>
            <a:pPr indent="-304482" lvl="0" marL="457200" marR="0" rtl="0" algn="l">
              <a:lnSpc>
                <a:spcPct val="150000"/>
              </a:lnSpc>
              <a:spcBef>
                <a:spcPts val="0"/>
              </a:spcBef>
              <a:spcAft>
                <a:spcPts val="0"/>
              </a:spcAft>
              <a:buSzPts val="1195"/>
              <a:buFont typeface="Montserrat"/>
              <a:buChar char="●"/>
            </a:pPr>
            <a:r>
              <a:rPr lang="en" sz="1195">
                <a:latin typeface="Montserrat"/>
                <a:ea typeface="Montserrat"/>
                <a:cs typeface="Montserrat"/>
                <a:sym typeface="Montserrat"/>
              </a:rPr>
              <a:t>Then we have performed spearman correlation with K-10 for dynamic features.</a:t>
            </a:r>
            <a:endParaRPr sz="1195">
              <a:latin typeface="Montserrat"/>
              <a:ea typeface="Montserrat"/>
              <a:cs typeface="Montserrat"/>
              <a:sym typeface="Montserrat"/>
            </a:endParaRPr>
          </a:p>
          <a:p>
            <a:pPr indent="-304482" lvl="0" marL="457200" marR="0" rtl="0" algn="l">
              <a:lnSpc>
                <a:spcPct val="150000"/>
              </a:lnSpc>
              <a:spcBef>
                <a:spcPts val="0"/>
              </a:spcBef>
              <a:spcAft>
                <a:spcPts val="0"/>
              </a:spcAft>
              <a:buSzPts val="1195"/>
              <a:buFont typeface="Montserrat"/>
              <a:buChar char="●"/>
            </a:pPr>
            <a:r>
              <a:rPr lang="en" sz="1195">
                <a:latin typeface="Montserrat"/>
                <a:ea typeface="Montserrat"/>
                <a:cs typeface="Montserrat"/>
                <a:sym typeface="Montserrat"/>
              </a:rPr>
              <a:t>We have observed positive correlations for</a:t>
            </a:r>
            <a:r>
              <a:rPr lang="en" sz="1195">
                <a:latin typeface="Montserrat"/>
                <a:ea typeface="Montserrat"/>
                <a:cs typeface="Montserrat"/>
                <a:sym typeface="Montserrat"/>
              </a:rPr>
              <a:t> K10 and number of sessions (r = 0.189, p = 0.0002), total playcount (r = 0.134, p = 0.002) and RI (r = 0.124, p = 0.005) for before COVID-19.</a:t>
            </a:r>
            <a:endParaRPr sz="1195">
              <a:latin typeface="Montserrat"/>
              <a:ea typeface="Montserrat"/>
              <a:cs typeface="Montserrat"/>
              <a:sym typeface="Montserrat"/>
            </a:endParaRPr>
          </a:p>
          <a:p>
            <a:pPr indent="-304482" lvl="0" marL="457200" marR="0" rtl="0" algn="l">
              <a:lnSpc>
                <a:spcPct val="150000"/>
              </a:lnSpc>
              <a:spcBef>
                <a:spcPts val="0"/>
              </a:spcBef>
              <a:spcAft>
                <a:spcPts val="0"/>
              </a:spcAft>
              <a:buSzPts val="1195"/>
              <a:buFont typeface="Montserrat"/>
              <a:buChar char="●"/>
            </a:pPr>
            <a:r>
              <a:rPr lang="en" sz="1195">
                <a:latin typeface="Montserrat"/>
                <a:ea typeface="Montserrat"/>
                <a:cs typeface="Montserrat"/>
                <a:sym typeface="Montserrat"/>
              </a:rPr>
              <a:t> We have observed positive correlations for K10 and number of sessions (r = 0.185, p = 0.0003), total playcount (r = 0.104, p = 0.024) and RI (r = 0.140, p = 0.001) for during COVID-19.</a:t>
            </a:r>
            <a:endParaRPr sz="1195">
              <a:latin typeface="Montserrat"/>
              <a:ea typeface="Montserrat"/>
              <a:cs typeface="Montserrat"/>
              <a:sym typeface="Montserrat"/>
            </a:endParaRPr>
          </a:p>
          <a:p>
            <a:pPr indent="-310832" lvl="0" marL="457200" marR="0" rtl="0" algn="l">
              <a:lnSpc>
                <a:spcPct val="150000"/>
              </a:lnSpc>
              <a:spcBef>
                <a:spcPts val="0"/>
              </a:spcBef>
              <a:spcAft>
                <a:spcPts val="0"/>
              </a:spcAft>
              <a:buSzPts val="1295"/>
              <a:buFont typeface="Montserrat"/>
              <a:buChar char="●"/>
            </a:pPr>
            <a:r>
              <a:rPr lang="en" sz="1295">
                <a:latin typeface="Montserrat"/>
                <a:ea typeface="Montserrat"/>
                <a:cs typeface="Montserrat"/>
                <a:sym typeface="Montserrat"/>
              </a:rPr>
              <a:t>Also, K10 had a negative correlation with variability in instrumentalness (r = −0.12, p = 0.005). Also, K10 correlated positively with inertia in speechiness(r = 0.09, p = 0.03).</a:t>
            </a:r>
            <a:endParaRPr sz="1295">
              <a:latin typeface="Montserrat"/>
              <a:ea typeface="Montserrat"/>
              <a:cs typeface="Montserrat"/>
              <a:sym typeface="Montserrat"/>
            </a:endParaRPr>
          </a:p>
        </p:txBody>
      </p:sp>
      <p:pic>
        <p:nvPicPr>
          <p:cNvPr id="197" name="Google Shape;197;p22"/>
          <p:cNvPicPr preferRelativeResize="0"/>
          <p:nvPr/>
        </p:nvPicPr>
        <p:blipFill>
          <a:blip r:embed="rId3">
            <a:alphaModFix/>
          </a:blip>
          <a:stretch>
            <a:fillRect/>
          </a:stretch>
        </p:blipFill>
        <p:spPr>
          <a:xfrm>
            <a:off x="5971050" y="1686575"/>
            <a:ext cx="3002200" cy="2751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Further Analysis</a:t>
            </a:r>
            <a:endParaRPr/>
          </a:p>
        </p:txBody>
      </p:sp>
      <p:sp>
        <p:nvSpPr>
          <p:cNvPr id="203" name="Google Shape;203;p23"/>
          <p:cNvSpPr txBox="1"/>
          <p:nvPr>
            <p:ph idx="1" type="body"/>
          </p:nvPr>
        </p:nvSpPr>
        <p:spPr>
          <a:xfrm>
            <a:off x="1297500" y="1307850"/>
            <a:ext cx="7038900" cy="309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Wilcoxon signed-rank test(All) - We observed the following after our experiments:-</a:t>
            </a:r>
            <a:endParaRPr sz="1400"/>
          </a:p>
          <a:p>
            <a:pPr indent="-317500" lvl="0" marL="457200" rtl="0" algn="l">
              <a:spcBef>
                <a:spcPts val="1200"/>
              </a:spcBef>
              <a:spcAft>
                <a:spcPts val="0"/>
              </a:spcAft>
              <a:buSzPts val="1400"/>
              <a:buChar char="●"/>
            </a:pPr>
            <a:r>
              <a:rPr lang="en" sz="1400"/>
              <a:t>Inertia of QPS_Q1 → p_value = 0.040</a:t>
            </a:r>
            <a:endParaRPr sz="1400"/>
          </a:p>
          <a:p>
            <a:pPr indent="-317500" lvl="0" marL="457200" rtl="0" algn="l">
              <a:spcBef>
                <a:spcPts val="0"/>
              </a:spcBef>
              <a:spcAft>
                <a:spcPts val="0"/>
              </a:spcAft>
              <a:buSzPts val="1400"/>
              <a:buChar char="●"/>
            </a:pPr>
            <a:r>
              <a:rPr lang="en" sz="1400"/>
              <a:t>Static QPS_Q4 → p_value = 0.023</a:t>
            </a:r>
            <a:endParaRPr sz="1400"/>
          </a:p>
          <a:p>
            <a:pPr indent="-317500" lvl="0" marL="457200" rtl="0" algn="l">
              <a:spcBef>
                <a:spcPts val="0"/>
              </a:spcBef>
              <a:spcAft>
                <a:spcPts val="0"/>
              </a:spcAft>
              <a:buSzPts val="1400"/>
              <a:buChar char="●"/>
            </a:pPr>
            <a:r>
              <a:rPr lang="en" sz="1400"/>
              <a:t>Variability QPS_Q4 → p_value = 0.005</a:t>
            </a:r>
            <a:endParaRPr sz="1400"/>
          </a:p>
          <a:p>
            <a:pPr indent="0" lvl="0" marL="0" rtl="0" algn="l">
              <a:spcBef>
                <a:spcPts val="1200"/>
              </a:spcBef>
              <a:spcAft>
                <a:spcPts val="0"/>
              </a:spcAft>
              <a:buNone/>
            </a:pPr>
            <a:r>
              <a:rPr lang="en" sz="1400"/>
              <a:t>Wilcoxon signed-rank test(At Risk) - </a:t>
            </a:r>
            <a:r>
              <a:rPr lang="en" sz="1400"/>
              <a:t>We observed the </a:t>
            </a:r>
            <a:r>
              <a:rPr lang="en" sz="1400"/>
              <a:t>following</a:t>
            </a:r>
            <a:r>
              <a:rPr lang="en" sz="1400"/>
              <a:t> after our experiments:-</a:t>
            </a:r>
            <a:endParaRPr sz="1400"/>
          </a:p>
          <a:p>
            <a:pPr indent="-317500" lvl="0" marL="457200" rtl="0" algn="l">
              <a:spcBef>
                <a:spcPts val="1200"/>
              </a:spcBef>
              <a:spcAft>
                <a:spcPts val="0"/>
              </a:spcAft>
              <a:buSzPts val="1400"/>
              <a:buChar char="●"/>
            </a:pPr>
            <a:r>
              <a:rPr lang="en" sz="1400"/>
              <a:t>Inertia of QPS_Q3 → p_value = 0.010</a:t>
            </a:r>
            <a:endParaRPr sz="1400"/>
          </a:p>
          <a:p>
            <a:pPr indent="-317500" lvl="0" marL="457200" rtl="0" algn="l">
              <a:spcBef>
                <a:spcPts val="0"/>
              </a:spcBef>
              <a:spcAft>
                <a:spcPts val="0"/>
              </a:spcAft>
              <a:buSzPts val="1400"/>
              <a:buChar char="●"/>
            </a:pPr>
            <a:r>
              <a:rPr lang="en" sz="1400"/>
              <a:t>Inertia of </a:t>
            </a:r>
            <a:r>
              <a:rPr lang="en" sz="1400"/>
              <a:t>QPS_Q4 → p_value = 0.010</a:t>
            </a:r>
            <a:endParaRPr sz="1400"/>
          </a:p>
          <a:p>
            <a:pPr indent="0" lvl="0" marL="0" rtl="0" algn="l">
              <a:spcBef>
                <a:spcPts val="1200"/>
              </a:spcBef>
              <a:spcAft>
                <a:spcPts val="1200"/>
              </a:spcAft>
              <a:buNone/>
            </a:pPr>
            <a:r>
              <a:rPr lang="en" sz="1400"/>
              <a:t>Wilcoxon signed-rank test(No Risk) - We did not observe any significant inference after our experiments.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Further Analysis</a:t>
            </a:r>
            <a:endParaRPr/>
          </a:p>
        </p:txBody>
      </p:sp>
      <p:sp>
        <p:nvSpPr>
          <p:cNvPr id="209" name="Google Shape;209;p24"/>
          <p:cNvSpPr txBox="1"/>
          <p:nvPr>
            <p:ph idx="1" type="body"/>
          </p:nvPr>
        </p:nvSpPr>
        <p:spPr>
          <a:xfrm>
            <a:off x="767325" y="1307850"/>
            <a:ext cx="4806000" cy="3835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400"/>
              <a:t>Two</a:t>
            </a:r>
            <a:r>
              <a:rPr lang="en" sz="1400"/>
              <a:t> way Anova</a:t>
            </a:r>
            <a:endParaRPr sz="1400"/>
          </a:p>
          <a:p>
            <a:pPr indent="-310832" lvl="0" marL="457200" rtl="0" algn="l">
              <a:spcBef>
                <a:spcPts val="1200"/>
              </a:spcBef>
              <a:spcAft>
                <a:spcPts val="0"/>
              </a:spcAft>
              <a:buSzPct val="100000"/>
              <a:buChar char="●"/>
            </a:pPr>
            <a:r>
              <a:rPr lang="en" sz="1400"/>
              <a:t>T</a:t>
            </a:r>
            <a:r>
              <a:rPr lang="en" sz="1400"/>
              <a:t>ime-period (before-covid / during-covid) and risk (At-risk/No-risk) as the 2 independent variables and consider each feature as a dependent variable one at a time.</a:t>
            </a:r>
            <a:endParaRPr sz="1400"/>
          </a:p>
          <a:p>
            <a:pPr indent="0" lvl="0" marL="0" rtl="0" algn="l">
              <a:spcBef>
                <a:spcPts val="1200"/>
              </a:spcBef>
              <a:spcAft>
                <a:spcPts val="0"/>
              </a:spcAft>
              <a:buNone/>
            </a:pPr>
            <a:r>
              <a:t/>
            </a:r>
            <a:endParaRPr sz="1400"/>
          </a:p>
          <a:p>
            <a:pPr indent="-310832" lvl="0" marL="457200" rtl="0" algn="l">
              <a:spcBef>
                <a:spcPts val="1200"/>
              </a:spcBef>
              <a:spcAft>
                <a:spcPts val="0"/>
              </a:spcAft>
              <a:buSzPct val="100000"/>
              <a:buChar char="●"/>
            </a:pPr>
            <a:r>
              <a:rPr lang="en" sz="1400"/>
              <a:t>Static QPS_Q1, corresponding to source as time-period → p-value = 0.05. As p-value is on borderline, we are not considering it for any inference.</a:t>
            </a:r>
            <a:endParaRPr sz="1400"/>
          </a:p>
          <a:p>
            <a:pPr indent="0" lvl="0" marL="0" rtl="0" algn="l">
              <a:spcBef>
                <a:spcPts val="1200"/>
              </a:spcBef>
              <a:spcAft>
                <a:spcPts val="0"/>
              </a:spcAft>
              <a:buNone/>
            </a:pPr>
            <a:r>
              <a:t/>
            </a:r>
            <a:endParaRPr sz="1400"/>
          </a:p>
          <a:p>
            <a:pPr indent="-310832" lvl="0" marL="457200" rtl="0" algn="l">
              <a:spcBef>
                <a:spcPts val="1200"/>
              </a:spcBef>
              <a:spcAft>
                <a:spcPts val="0"/>
              </a:spcAft>
              <a:buSzPct val="100000"/>
              <a:buChar char="●"/>
            </a:pPr>
            <a:r>
              <a:rPr lang="en" sz="1400"/>
              <a:t>Static QPS_Q2, corresponding to source as time-period → p-value = 0.000015. Anger quality  of music for both the groups, has decreased during COVID-19..</a:t>
            </a:r>
            <a:endParaRPr sz="1400"/>
          </a:p>
        </p:txBody>
      </p:sp>
      <p:pic>
        <p:nvPicPr>
          <p:cNvPr id="210" name="Google Shape;210;p24"/>
          <p:cNvPicPr preferRelativeResize="0"/>
          <p:nvPr/>
        </p:nvPicPr>
        <p:blipFill rotWithShape="1">
          <a:blip r:embed="rId3">
            <a:alphaModFix/>
          </a:blip>
          <a:srcRect b="0" l="0" r="9436" t="0"/>
          <a:stretch/>
        </p:blipFill>
        <p:spPr>
          <a:xfrm>
            <a:off x="5745250" y="2249375"/>
            <a:ext cx="3023050" cy="1901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Further Analysis</a:t>
            </a:r>
            <a:endParaRPr/>
          </a:p>
        </p:txBody>
      </p:sp>
      <p:sp>
        <p:nvSpPr>
          <p:cNvPr id="216" name="Google Shape;216;p25"/>
          <p:cNvSpPr txBox="1"/>
          <p:nvPr>
            <p:ph idx="1" type="body"/>
          </p:nvPr>
        </p:nvSpPr>
        <p:spPr>
          <a:xfrm>
            <a:off x="767325" y="1307850"/>
            <a:ext cx="4806000" cy="346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Two way Anova</a:t>
            </a:r>
            <a:endParaRPr sz="1400"/>
          </a:p>
          <a:p>
            <a:pPr indent="-317500" lvl="0" marL="457200" rtl="0" algn="l">
              <a:spcBef>
                <a:spcPts val="1200"/>
              </a:spcBef>
              <a:spcAft>
                <a:spcPts val="0"/>
              </a:spcAft>
              <a:buSzPts val="1400"/>
              <a:buChar char="●"/>
            </a:pPr>
            <a:r>
              <a:rPr lang="en" sz="1400"/>
              <a:t>Static QPS_Q3, we didn’t find any </a:t>
            </a:r>
            <a:r>
              <a:rPr lang="en" sz="1400"/>
              <a:t>significant</a:t>
            </a:r>
            <a:r>
              <a:rPr lang="en" sz="1400"/>
              <a:t> difference. </a:t>
            </a:r>
            <a:r>
              <a:rPr lang="en" sz="1400"/>
              <a:t>But on plotting Interaction Plot, we found increase in sad songs for both the groups during COVID-19 pandemic. </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Static QPS_Q4, corresponding to source as time-period → p-value = </a:t>
            </a:r>
            <a:r>
              <a:rPr lang="en" sz="1400"/>
              <a:t>0.023. It is observed, there is a significant increase in tenderness quality of music during COVID-19 for ‘No Risk’ group.</a:t>
            </a:r>
            <a:endParaRPr sz="1400"/>
          </a:p>
        </p:txBody>
      </p:sp>
      <p:pic>
        <p:nvPicPr>
          <p:cNvPr id="217" name="Google Shape;217;p25"/>
          <p:cNvPicPr preferRelativeResize="0"/>
          <p:nvPr/>
        </p:nvPicPr>
        <p:blipFill rotWithShape="1">
          <a:blip r:embed="rId3">
            <a:alphaModFix/>
          </a:blip>
          <a:srcRect b="0" l="0" r="9033" t="0"/>
          <a:stretch/>
        </p:blipFill>
        <p:spPr>
          <a:xfrm>
            <a:off x="5725725" y="1307850"/>
            <a:ext cx="2904000" cy="1776519"/>
          </a:xfrm>
          <a:prstGeom prst="rect">
            <a:avLst/>
          </a:prstGeom>
          <a:noFill/>
          <a:ln>
            <a:noFill/>
          </a:ln>
        </p:spPr>
      </p:pic>
      <p:pic>
        <p:nvPicPr>
          <p:cNvPr id="218" name="Google Shape;218;p25"/>
          <p:cNvPicPr preferRelativeResize="0"/>
          <p:nvPr/>
        </p:nvPicPr>
        <p:blipFill>
          <a:blip r:embed="rId4">
            <a:alphaModFix/>
          </a:blip>
          <a:stretch>
            <a:fillRect/>
          </a:stretch>
        </p:blipFill>
        <p:spPr>
          <a:xfrm>
            <a:off x="5725725" y="3277725"/>
            <a:ext cx="2904008" cy="181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Further Analysis</a:t>
            </a:r>
            <a:endParaRPr/>
          </a:p>
        </p:txBody>
      </p:sp>
      <p:sp>
        <p:nvSpPr>
          <p:cNvPr id="224" name="Google Shape;224;p26"/>
          <p:cNvSpPr txBox="1"/>
          <p:nvPr>
            <p:ph idx="1" type="body"/>
          </p:nvPr>
        </p:nvSpPr>
        <p:spPr>
          <a:xfrm>
            <a:off x="767325" y="1307850"/>
            <a:ext cx="4806000" cy="34632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sz="2300"/>
              <a:t>Two way Anova</a:t>
            </a:r>
            <a:endParaRPr sz="2300"/>
          </a:p>
          <a:p>
            <a:pPr indent="-308927" lvl="0" marL="457200" rtl="0" algn="l">
              <a:spcBef>
                <a:spcPts val="1200"/>
              </a:spcBef>
              <a:spcAft>
                <a:spcPts val="0"/>
              </a:spcAft>
              <a:buSzPct val="100000"/>
              <a:buChar char="●"/>
            </a:pPr>
            <a:r>
              <a:rPr lang="en" sz="2300"/>
              <a:t>For R</a:t>
            </a:r>
            <a:r>
              <a:rPr lang="en" sz="2300"/>
              <a:t>epetitiveness Index and Total Tracks, </a:t>
            </a:r>
            <a:r>
              <a:rPr lang="en" sz="2300"/>
              <a:t>, we didn’t find any significant difference. </a:t>
            </a:r>
            <a:endParaRPr sz="2300"/>
          </a:p>
          <a:p>
            <a:pPr indent="-308927" lvl="0" marL="457200" rtl="0" algn="l">
              <a:spcBef>
                <a:spcPts val="0"/>
              </a:spcBef>
              <a:spcAft>
                <a:spcPts val="0"/>
              </a:spcAft>
              <a:buSzPct val="100000"/>
              <a:buChar char="●"/>
            </a:pPr>
            <a:r>
              <a:rPr lang="en" sz="2300"/>
              <a:t>T</a:t>
            </a:r>
            <a:r>
              <a:rPr lang="en" sz="2300"/>
              <a:t>otal Session</a:t>
            </a:r>
            <a:r>
              <a:rPr lang="en" sz="2300"/>
              <a:t>, corresponding to source as risk → p-value = </a:t>
            </a:r>
            <a:r>
              <a:rPr lang="en" sz="2300"/>
              <a:t>0.00018. </a:t>
            </a:r>
            <a:endParaRPr sz="2300"/>
          </a:p>
          <a:p>
            <a:pPr indent="0" lvl="0" marL="457200" rtl="0" algn="l">
              <a:spcBef>
                <a:spcPts val="1200"/>
              </a:spcBef>
              <a:spcAft>
                <a:spcPts val="0"/>
              </a:spcAft>
              <a:buNone/>
            </a:pPr>
            <a:r>
              <a:rPr b="1" lang="en" sz="2300"/>
              <a:t>Pre COVID-19</a:t>
            </a:r>
            <a:endParaRPr b="1" sz="2300"/>
          </a:p>
          <a:p>
            <a:pPr indent="-308927" lvl="1" marL="914400" rtl="0" algn="l">
              <a:spcBef>
                <a:spcPts val="1200"/>
              </a:spcBef>
              <a:spcAft>
                <a:spcPts val="0"/>
              </a:spcAft>
              <a:buSzPct val="100000"/>
              <a:buChar char="○"/>
            </a:pPr>
            <a:r>
              <a:rPr lang="en" sz="2300"/>
              <a:t>Average Number of sessions per user : 302</a:t>
            </a:r>
            <a:br>
              <a:rPr lang="en" sz="2300"/>
            </a:br>
            <a:r>
              <a:rPr lang="en" sz="2300"/>
              <a:t>Average Number of total tracks per user : 6928</a:t>
            </a:r>
            <a:endParaRPr sz="2300"/>
          </a:p>
          <a:p>
            <a:pPr indent="0" lvl="0" marL="0" rtl="0" algn="l">
              <a:spcBef>
                <a:spcPts val="1200"/>
              </a:spcBef>
              <a:spcAft>
                <a:spcPts val="0"/>
              </a:spcAft>
              <a:buNone/>
            </a:pPr>
            <a:r>
              <a:rPr lang="en" sz="2300"/>
              <a:t>	</a:t>
            </a:r>
            <a:r>
              <a:rPr b="1" lang="en" sz="2300"/>
              <a:t>During COVID-19</a:t>
            </a:r>
            <a:endParaRPr b="1" sz="2300"/>
          </a:p>
          <a:p>
            <a:pPr indent="-308927" lvl="0" marL="914400" rtl="0" algn="l">
              <a:spcBef>
                <a:spcPts val="1200"/>
              </a:spcBef>
              <a:spcAft>
                <a:spcPts val="0"/>
              </a:spcAft>
              <a:buSzPct val="100000"/>
              <a:buChar char="●"/>
            </a:pPr>
            <a:r>
              <a:rPr lang="en" sz="2300"/>
              <a:t>Average Number of sessions per user : 290</a:t>
            </a:r>
            <a:br>
              <a:rPr lang="en" sz="2300"/>
            </a:br>
            <a:r>
              <a:rPr lang="en" sz="2300"/>
              <a:t>Average Number of total tracks per user : 7130</a:t>
            </a:r>
            <a:endParaRPr sz="1400"/>
          </a:p>
        </p:txBody>
      </p:sp>
      <p:pic>
        <p:nvPicPr>
          <p:cNvPr id="225" name="Google Shape;225;p26"/>
          <p:cNvPicPr preferRelativeResize="0"/>
          <p:nvPr/>
        </p:nvPicPr>
        <p:blipFill>
          <a:blip r:embed="rId3">
            <a:alphaModFix/>
          </a:blip>
          <a:stretch>
            <a:fillRect/>
          </a:stretch>
        </p:blipFill>
        <p:spPr>
          <a:xfrm>
            <a:off x="5678525" y="2063150"/>
            <a:ext cx="3063050" cy="195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Further Analysis</a:t>
            </a:r>
            <a:endParaRPr/>
          </a:p>
        </p:txBody>
      </p:sp>
      <p:sp>
        <p:nvSpPr>
          <p:cNvPr id="231" name="Google Shape;231;p27"/>
          <p:cNvSpPr txBox="1"/>
          <p:nvPr>
            <p:ph idx="1" type="body"/>
          </p:nvPr>
        </p:nvSpPr>
        <p:spPr>
          <a:xfrm>
            <a:off x="767325" y="1307850"/>
            <a:ext cx="4806000" cy="3463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a:t>Two way Anova</a:t>
            </a:r>
            <a:endParaRPr sz="1400"/>
          </a:p>
          <a:p>
            <a:pPr indent="-310832" lvl="0" marL="457200" rtl="0" algn="l">
              <a:spcBef>
                <a:spcPts val="1200"/>
              </a:spcBef>
              <a:spcAft>
                <a:spcPts val="0"/>
              </a:spcAft>
              <a:buSzPct val="100000"/>
              <a:buChar char="●"/>
            </a:pPr>
            <a:r>
              <a:rPr lang="en" sz="1400"/>
              <a:t>Inertia of </a:t>
            </a:r>
            <a:r>
              <a:rPr lang="en" sz="1400"/>
              <a:t>QPS_Q1, corresponding to source as time-period → p-value = 0.035. Across sessions there is decrease in QPS_Q1 for both groups.</a:t>
            </a:r>
            <a:endParaRPr sz="1400"/>
          </a:p>
          <a:p>
            <a:pPr indent="0" lvl="0" marL="0" rtl="0" algn="l">
              <a:spcBef>
                <a:spcPts val="1200"/>
              </a:spcBef>
              <a:spcAft>
                <a:spcPts val="0"/>
              </a:spcAft>
              <a:buNone/>
            </a:pPr>
            <a:r>
              <a:t/>
            </a:r>
            <a:endParaRPr sz="1400"/>
          </a:p>
          <a:p>
            <a:pPr indent="-310832" lvl="0" marL="457200" rtl="0" algn="l">
              <a:spcBef>
                <a:spcPts val="1200"/>
              </a:spcBef>
              <a:spcAft>
                <a:spcPts val="0"/>
              </a:spcAft>
              <a:buSzPct val="100000"/>
              <a:buChar char="●"/>
            </a:pPr>
            <a:r>
              <a:rPr lang="en" sz="1400"/>
              <a:t>Inertia of QPS_Q3, corresponding to source as interaction → p-value 0.032. There is a significant drop in inertia of QPS_Q3 for at risk users.</a:t>
            </a:r>
            <a:endParaRPr sz="1400"/>
          </a:p>
          <a:p>
            <a:pPr indent="0" lvl="0" marL="0" rtl="0" algn="l">
              <a:spcBef>
                <a:spcPts val="1200"/>
              </a:spcBef>
              <a:spcAft>
                <a:spcPts val="0"/>
              </a:spcAft>
              <a:buNone/>
            </a:pPr>
            <a:r>
              <a:t/>
            </a:r>
            <a:endParaRPr sz="1400"/>
          </a:p>
          <a:p>
            <a:pPr indent="-310832" lvl="0" marL="457200" rtl="0" algn="l">
              <a:spcBef>
                <a:spcPts val="1200"/>
              </a:spcBef>
              <a:spcAft>
                <a:spcPts val="0"/>
              </a:spcAft>
              <a:buSzPct val="100000"/>
              <a:buChar char="●"/>
            </a:pPr>
            <a:r>
              <a:rPr lang="en" sz="1400"/>
              <a:t>Inertia of QPS_Q2, QPS_Q4 , no significant change observed. </a:t>
            </a:r>
            <a:endParaRPr sz="1400"/>
          </a:p>
          <a:p>
            <a:pPr indent="0" lvl="0" marL="0" rtl="0" algn="l">
              <a:spcBef>
                <a:spcPts val="1200"/>
              </a:spcBef>
              <a:spcAft>
                <a:spcPts val="1200"/>
              </a:spcAft>
              <a:buNone/>
            </a:pPr>
            <a:r>
              <a:t/>
            </a:r>
            <a:endParaRPr sz="1400"/>
          </a:p>
        </p:txBody>
      </p:sp>
      <p:pic>
        <p:nvPicPr>
          <p:cNvPr id="232" name="Google Shape;232;p27"/>
          <p:cNvPicPr preferRelativeResize="0"/>
          <p:nvPr/>
        </p:nvPicPr>
        <p:blipFill>
          <a:blip r:embed="rId3">
            <a:alphaModFix/>
          </a:blip>
          <a:stretch>
            <a:fillRect/>
          </a:stretch>
        </p:blipFill>
        <p:spPr>
          <a:xfrm>
            <a:off x="5654100" y="1245350"/>
            <a:ext cx="2856325" cy="1779225"/>
          </a:xfrm>
          <a:prstGeom prst="rect">
            <a:avLst/>
          </a:prstGeom>
          <a:noFill/>
          <a:ln>
            <a:noFill/>
          </a:ln>
        </p:spPr>
      </p:pic>
      <p:pic>
        <p:nvPicPr>
          <p:cNvPr id="233" name="Google Shape;233;p27"/>
          <p:cNvPicPr preferRelativeResize="0"/>
          <p:nvPr/>
        </p:nvPicPr>
        <p:blipFill>
          <a:blip r:embed="rId4">
            <a:alphaModFix/>
          </a:blip>
          <a:stretch>
            <a:fillRect/>
          </a:stretch>
        </p:blipFill>
        <p:spPr>
          <a:xfrm>
            <a:off x="5654100" y="3134150"/>
            <a:ext cx="2856325" cy="183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200"/>
              <a:t>Thank You</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Research Objective</a:t>
            </a:r>
            <a:endParaRPr/>
          </a:p>
        </p:txBody>
      </p:sp>
      <p:sp>
        <p:nvSpPr>
          <p:cNvPr id="142" name="Google Shape;142;p14"/>
          <p:cNvSpPr txBox="1"/>
          <p:nvPr>
            <p:ph idx="1" type="body"/>
          </p:nvPr>
        </p:nvSpPr>
        <p:spPr>
          <a:xfrm>
            <a:off x="1148775" y="1753475"/>
            <a:ext cx="7038900" cy="2894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sz="2000">
                <a:latin typeface="Montserrat"/>
                <a:ea typeface="Montserrat"/>
                <a:cs typeface="Montserrat"/>
                <a:sym typeface="Montserrat"/>
              </a:rPr>
              <a:t>W</a:t>
            </a:r>
            <a:r>
              <a:rPr lang="en" sz="2000">
                <a:latin typeface="Montserrat"/>
                <a:ea typeface="Montserrat"/>
                <a:cs typeface="Montserrat"/>
                <a:sym typeface="Montserrat"/>
              </a:rPr>
              <a:t>e aim to unravel static and dynamic patterns existing in active listening behavior of individuals which may act as indicators of risk for depression pre and during COVID-19 pandemic,  based on the paper “Static and Dynamic Measures of Active Music Listening as Indicators of Depression Risk”. </a:t>
            </a:r>
            <a:endParaRPr sz="2000">
              <a:latin typeface="Montserrat"/>
              <a:ea typeface="Montserrat"/>
              <a:cs typeface="Montserrat"/>
              <a:sym typeface="Montserrat"/>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Hypothesis</a:t>
            </a:r>
            <a:endParaRPr/>
          </a:p>
        </p:txBody>
      </p:sp>
      <p:sp>
        <p:nvSpPr>
          <p:cNvPr id="148" name="Google Shape;148;p15"/>
          <p:cNvSpPr txBox="1"/>
          <p:nvPr>
            <p:ph idx="1" type="body"/>
          </p:nvPr>
        </p:nvSpPr>
        <p:spPr>
          <a:xfrm>
            <a:off x="1065875" y="1307850"/>
            <a:ext cx="7270500" cy="3576000"/>
          </a:xfrm>
          <a:prstGeom prst="rect">
            <a:avLst/>
          </a:prstGeom>
        </p:spPr>
        <p:txBody>
          <a:bodyPr anchorCtr="0" anchor="t" bIns="91425" lIns="91425" spcFirstLastPara="1" rIns="91425" wrap="square" tIns="91425">
            <a:noAutofit/>
          </a:bodyPr>
          <a:lstStyle/>
          <a:p>
            <a:pPr indent="-311129" lvl="0" marL="457200" rtl="0" algn="l">
              <a:lnSpc>
                <a:spcPct val="100000"/>
              </a:lnSpc>
              <a:spcBef>
                <a:spcPts val="0"/>
              </a:spcBef>
              <a:spcAft>
                <a:spcPts val="0"/>
              </a:spcAft>
              <a:buSzPts val="1300"/>
              <a:buFont typeface="Montserrat"/>
              <a:buChar char="●"/>
            </a:pPr>
            <a:r>
              <a:rPr lang="en" sz="1299">
                <a:latin typeface="Montserrat"/>
                <a:ea typeface="Montserrat"/>
                <a:cs typeface="Montserrat"/>
                <a:sym typeface="Montserrat"/>
              </a:rPr>
              <a:t>Several r</a:t>
            </a:r>
            <a:r>
              <a:rPr lang="en" sz="1299">
                <a:latin typeface="Montserrat"/>
                <a:ea typeface="Montserrat"/>
                <a:cs typeface="Montserrat"/>
                <a:sym typeface="Montserrat"/>
              </a:rPr>
              <a:t>esearch have demonstrated that during periods of depression, there is a strong reliance on listening to music impacting moods, emotions and altering affect states of an individual.</a:t>
            </a:r>
            <a:endParaRPr sz="1299">
              <a:latin typeface="Montserrat"/>
              <a:ea typeface="Montserrat"/>
              <a:cs typeface="Montserrat"/>
              <a:sym typeface="Montserrat"/>
            </a:endParaRPr>
          </a:p>
          <a:p>
            <a:pPr indent="0" lvl="0" marL="457200" rtl="0" algn="l">
              <a:lnSpc>
                <a:spcPct val="100000"/>
              </a:lnSpc>
              <a:spcBef>
                <a:spcPts val="1200"/>
              </a:spcBef>
              <a:spcAft>
                <a:spcPts val="0"/>
              </a:spcAft>
              <a:buNone/>
            </a:pPr>
            <a:r>
              <a:t/>
            </a:r>
            <a:endParaRPr sz="1299">
              <a:latin typeface="Montserrat"/>
              <a:ea typeface="Montserrat"/>
              <a:cs typeface="Montserrat"/>
              <a:sym typeface="Montserrat"/>
            </a:endParaRPr>
          </a:p>
          <a:p>
            <a:pPr indent="-311129" lvl="0" marL="457200" rtl="0" algn="l">
              <a:lnSpc>
                <a:spcPct val="100000"/>
              </a:lnSpc>
              <a:spcBef>
                <a:spcPts val="1200"/>
              </a:spcBef>
              <a:spcAft>
                <a:spcPts val="0"/>
              </a:spcAft>
              <a:buSzPts val="1300"/>
              <a:buFont typeface="Montserrat"/>
              <a:buChar char="●"/>
            </a:pPr>
            <a:r>
              <a:rPr lang="en" sz="1299">
                <a:latin typeface="Montserrat"/>
                <a:ea typeface="Montserrat"/>
                <a:cs typeface="Montserrat"/>
                <a:sym typeface="Montserrat"/>
              </a:rPr>
              <a:t>It  is evident  that using music for rumination, avoidance and mood worsening is an indicator of risk for depression. Although, due to the ongoing COVID-19 pandemic, these indicators may become more prominent. </a:t>
            </a:r>
            <a:endParaRPr sz="1299">
              <a:latin typeface="Montserrat"/>
              <a:ea typeface="Montserrat"/>
              <a:cs typeface="Montserrat"/>
              <a:sym typeface="Montserrat"/>
            </a:endParaRPr>
          </a:p>
          <a:p>
            <a:pPr indent="0" lvl="0" marL="457200" rtl="0" algn="l">
              <a:lnSpc>
                <a:spcPct val="100000"/>
              </a:lnSpc>
              <a:spcBef>
                <a:spcPts val="1200"/>
              </a:spcBef>
              <a:spcAft>
                <a:spcPts val="0"/>
              </a:spcAft>
              <a:buNone/>
            </a:pPr>
            <a:r>
              <a:t/>
            </a:r>
            <a:endParaRPr sz="1299">
              <a:latin typeface="Montserrat"/>
              <a:ea typeface="Montserrat"/>
              <a:cs typeface="Montserrat"/>
              <a:sym typeface="Montserrat"/>
            </a:endParaRPr>
          </a:p>
          <a:p>
            <a:pPr indent="-311129" lvl="0" marL="457200" rtl="0" algn="l">
              <a:lnSpc>
                <a:spcPct val="100000"/>
              </a:lnSpc>
              <a:spcBef>
                <a:spcPts val="1200"/>
              </a:spcBef>
              <a:spcAft>
                <a:spcPts val="0"/>
              </a:spcAft>
              <a:buSzPts val="1300"/>
              <a:buFont typeface="Montserrat"/>
              <a:buChar char="●"/>
            </a:pPr>
            <a:r>
              <a:rPr lang="en" sz="1299">
                <a:latin typeface="Montserrat"/>
                <a:ea typeface="Montserrat"/>
                <a:cs typeface="Montserrat"/>
                <a:sym typeface="Montserrat"/>
              </a:rPr>
              <a:t>Standard questionnaires having self-reported musical consumption data and measures, may suffer from demand characteristics and/or social desirability bias. </a:t>
            </a:r>
            <a:endParaRPr sz="1299">
              <a:latin typeface="Montserrat"/>
              <a:ea typeface="Montserrat"/>
              <a:cs typeface="Montserrat"/>
              <a:sym typeface="Montserrat"/>
            </a:endParaRPr>
          </a:p>
          <a:p>
            <a:pPr indent="0" lvl="0" marL="457200" rtl="0" algn="l">
              <a:lnSpc>
                <a:spcPct val="100000"/>
              </a:lnSpc>
              <a:spcBef>
                <a:spcPts val="1200"/>
              </a:spcBef>
              <a:spcAft>
                <a:spcPts val="0"/>
              </a:spcAft>
              <a:buNone/>
            </a:pPr>
            <a:r>
              <a:t/>
            </a:r>
            <a:endParaRPr sz="1299">
              <a:latin typeface="Montserrat"/>
              <a:ea typeface="Montserrat"/>
              <a:cs typeface="Montserrat"/>
              <a:sym typeface="Montserrat"/>
            </a:endParaRPr>
          </a:p>
          <a:p>
            <a:pPr indent="-311129" lvl="0" marL="457200" rtl="0" algn="l">
              <a:lnSpc>
                <a:spcPct val="100000"/>
              </a:lnSpc>
              <a:spcBef>
                <a:spcPts val="1200"/>
              </a:spcBef>
              <a:spcAft>
                <a:spcPts val="0"/>
              </a:spcAft>
              <a:buSzPts val="1300"/>
              <a:buFont typeface="Montserrat"/>
              <a:buChar char="●"/>
            </a:pPr>
            <a:r>
              <a:rPr lang="en" sz="1299">
                <a:latin typeface="Montserrat"/>
                <a:ea typeface="Montserrat"/>
                <a:cs typeface="Montserrat"/>
                <a:sym typeface="Montserrat"/>
              </a:rPr>
              <a:t>Hence, by using big data we aim to analyse these indicators being affected by COVID-19 . </a:t>
            </a:r>
            <a:endParaRPr sz="1299">
              <a:latin typeface="Montserrat"/>
              <a:ea typeface="Montserrat"/>
              <a:cs typeface="Montserrat"/>
              <a:sym typeface="Montserrat"/>
            </a:endParaRPr>
          </a:p>
          <a:p>
            <a:pPr indent="0" lvl="0" marL="0" rtl="0" algn="l">
              <a:lnSpc>
                <a:spcPct val="100000"/>
              </a:lnSpc>
              <a:spcBef>
                <a:spcPts val="1200"/>
              </a:spcBef>
              <a:spcAft>
                <a:spcPts val="1200"/>
              </a:spcAft>
              <a:buSzPts val="935"/>
              <a:buNone/>
            </a:pPr>
            <a:r>
              <a:t/>
            </a:r>
            <a:endParaRPr sz="9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Methodology</a:t>
            </a:r>
            <a:endParaRPr/>
          </a:p>
        </p:txBody>
      </p:sp>
      <p:sp>
        <p:nvSpPr>
          <p:cNvPr id="154" name="Google Shape;154;p16"/>
          <p:cNvSpPr txBox="1"/>
          <p:nvPr>
            <p:ph idx="1" type="body"/>
          </p:nvPr>
        </p:nvSpPr>
        <p:spPr>
          <a:xfrm>
            <a:off x="857100" y="1412900"/>
            <a:ext cx="7919700" cy="3658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305">
                <a:latin typeface="Montserrat"/>
                <a:ea typeface="Montserrat"/>
                <a:cs typeface="Montserrat"/>
                <a:sym typeface="Montserrat"/>
              </a:rPr>
              <a:t>T</a:t>
            </a:r>
            <a:r>
              <a:rPr lang="en" sz="1305">
                <a:latin typeface="Montserrat"/>
                <a:ea typeface="Montserrat"/>
                <a:cs typeface="Montserrat"/>
                <a:sym typeface="Montserrat"/>
              </a:rPr>
              <a:t>he methodology is divided into three parts : Dataset, Feature Extraction, Statistical Testing.</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rPr b="1" lang="en" sz="1305">
                <a:latin typeface="Montserrat"/>
                <a:ea typeface="Montserrat"/>
                <a:cs typeface="Montserrat"/>
                <a:sym typeface="Montserrat"/>
              </a:rPr>
              <a:t>Dataset </a:t>
            </a:r>
            <a:r>
              <a:rPr lang="en" sz="1305">
                <a:latin typeface="Montserrat"/>
                <a:ea typeface="Montserrat"/>
                <a:cs typeface="Montserrat"/>
                <a:sym typeface="Montserrat"/>
              </a:rPr>
              <a:t>- Active music listening of users pre and during COVID-19 pandemic [from last.fm user data]. Users’ well-being is measured using standard diagnostic questionnaire, the Kessler’s Psychological Distress Scale (K10).</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rPr b="1" lang="en" sz="1305">
                <a:latin typeface="Montserrat"/>
                <a:ea typeface="Montserrat"/>
                <a:cs typeface="Montserrat"/>
                <a:sym typeface="Montserrat"/>
              </a:rPr>
              <a:t>Feature Extraction</a:t>
            </a:r>
            <a:r>
              <a:rPr lang="en" sz="1305">
                <a:latin typeface="Montserrat"/>
                <a:ea typeface="Montserrat"/>
                <a:cs typeface="Montserrat"/>
                <a:sym typeface="Montserrat"/>
              </a:rPr>
              <a:t> - It majorly comprises of 3 parts Static, Session based and Dynamic feature extraction </a:t>
            </a:r>
            <a:endParaRPr sz="1305">
              <a:latin typeface="Montserrat"/>
              <a:ea typeface="Montserrat"/>
              <a:cs typeface="Montserrat"/>
              <a:sym typeface="Montserrat"/>
            </a:endParaRPr>
          </a:p>
          <a:p>
            <a:pPr indent="0" lvl="0" marL="0" rtl="0" algn="l">
              <a:lnSpc>
                <a:spcPct val="95000"/>
              </a:lnSpc>
              <a:spcBef>
                <a:spcPts val="1200"/>
              </a:spcBef>
              <a:spcAft>
                <a:spcPts val="0"/>
              </a:spcAft>
              <a:buSzPts val="935"/>
              <a:buNone/>
            </a:pPr>
            <a:r>
              <a:rPr lang="en" sz="1305">
                <a:latin typeface="Montserrat"/>
                <a:ea typeface="Montserrat"/>
                <a:cs typeface="Montserrat"/>
                <a:sym typeface="Montserrat"/>
              </a:rPr>
              <a:t>Process for Static Feature Extraction</a:t>
            </a:r>
            <a:endParaRPr sz="1305">
              <a:latin typeface="Montserrat"/>
              <a:ea typeface="Montserrat"/>
              <a:cs typeface="Montserrat"/>
              <a:sym typeface="Montserrat"/>
            </a:endParaRPr>
          </a:p>
          <a:p>
            <a:pPr indent="-311467" lvl="0" marL="457200" rtl="0" algn="l">
              <a:lnSpc>
                <a:spcPct val="115000"/>
              </a:lnSpc>
              <a:spcBef>
                <a:spcPts val="1200"/>
              </a:spcBef>
              <a:spcAft>
                <a:spcPts val="0"/>
              </a:spcAft>
              <a:buSzPts val="1305"/>
              <a:buFont typeface="Montserrat"/>
              <a:buChar char="●"/>
            </a:pPr>
            <a:r>
              <a:rPr lang="en" sz="1305">
                <a:latin typeface="Montserrat"/>
                <a:ea typeface="Montserrat"/>
                <a:cs typeface="Montserrat"/>
                <a:sym typeface="Montserrat"/>
              </a:rPr>
              <a:t>Using  Spotify public API for extracting 10 acoustic features from a track.  </a:t>
            </a:r>
            <a:endParaRPr sz="1305">
              <a:latin typeface="Montserrat"/>
              <a:ea typeface="Montserrat"/>
              <a:cs typeface="Montserrat"/>
              <a:sym typeface="Montserrat"/>
            </a:endParaRPr>
          </a:p>
          <a:p>
            <a:pPr indent="-311467" lvl="0" marL="457200" rtl="0" algn="l">
              <a:lnSpc>
                <a:spcPct val="115000"/>
              </a:lnSpc>
              <a:spcBef>
                <a:spcPts val="0"/>
              </a:spcBef>
              <a:spcAft>
                <a:spcPts val="0"/>
              </a:spcAft>
              <a:buSzPts val="1305"/>
              <a:buFont typeface="Montserrat"/>
              <a:buChar char="●"/>
            </a:pPr>
            <a:r>
              <a:rPr lang="en" sz="1305">
                <a:latin typeface="Montserrat"/>
                <a:ea typeface="Montserrat"/>
                <a:cs typeface="Montserrat"/>
                <a:sym typeface="Montserrat"/>
              </a:rPr>
              <a:t>8 Audio features - danceability, loudness, speechiness, acousticness, instrumentalness, liveness, tempo, and mode. </a:t>
            </a:r>
            <a:endParaRPr sz="1305">
              <a:latin typeface="Montserrat"/>
              <a:ea typeface="Montserrat"/>
              <a:cs typeface="Montserrat"/>
              <a:sym typeface="Montserrat"/>
            </a:endParaRPr>
          </a:p>
          <a:p>
            <a:pPr indent="-311467" lvl="0" marL="457200" rtl="0" algn="l">
              <a:lnSpc>
                <a:spcPct val="115000"/>
              </a:lnSpc>
              <a:spcBef>
                <a:spcPts val="0"/>
              </a:spcBef>
              <a:spcAft>
                <a:spcPts val="0"/>
              </a:spcAft>
              <a:buSzPts val="1305"/>
              <a:buFont typeface="Montserrat"/>
              <a:buChar char="●"/>
            </a:pPr>
            <a:r>
              <a:rPr lang="en" sz="1305">
                <a:latin typeface="Montserrat"/>
                <a:ea typeface="Montserrat"/>
                <a:cs typeface="Montserrat"/>
                <a:sym typeface="Montserrat"/>
              </a:rPr>
              <a:t>2 Emotion features - valence and energy/arousal, forming Valence-Arousal space representing four emotional states - happiness, anger, sadness, and tenderness.</a:t>
            </a:r>
            <a:endParaRPr sz="1305">
              <a:latin typeface="Montserrat"/>
              <a:ea typeface="Montserrat"/>
              <a:cs typeface="Montserrat"/>
              <a:sym typeface="Montserrat"/>
            </a:endParaRPr>
          </a:p>
          <a:p>
            <a:pPr indent="-311467" lvl="0" marL="457200" rtl="0" algn="l">
              <a:lnSpc>
                <a:spcPct val="115000"/>
              </a:lnSpc>
              <a:spcBef>
                <a:spcPts val="0"/>
              </a:spcBef>
              <a:spcAft>
                <a:spcPts val="0"/>
              </a:spcAft>
              <a:buSzPts val="1305"/>
              <a:buFont typeface="Montserrat"/>
              <a:buChar char="●"/>
            </a:pPr>
            <a:r>
              <a:rPr lang="en" sz="1305">
                <a:latin typeface="Montserrat"/>
                <a:ea typeface="Montserrat"/>
                <a:cs typeface="Montserrat"/>
                <a:sym typeface="Montserrat"/>
              </a:rPr>
              <a:t>Calculate a Quadrant Prevalence Score (QPS) which represents the proportion of tracks in the respective quadrants in each user’s listening history.</a:t>
            </a:r>
            <a:endParaRPr sz="1305">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Methodology</a:t>
            </a:r>
            <a:endParaRPr/>
          </a:p>
        </p:txBody>
      </p:sp>
      <p:sp>
        <p:nvSpPr>
          <p:cNvPr id="160" name="Google Shape;160;p17"/>
          <p:cNvSpPr txBox="1"/>
          <p:nvPr>
            <p:ph idx="1" type="body"/>
          </p:nvPr>
        </p:nvSpPr>
        <p:spPr>
          <a:xfrm>
            <a:off x="1028700" y="1567550"/>
            <a:ext cx="7307700" cy="3303300"/>
          </a:xfrm>
          <a:prstGeom prst="rect">
            <a:avLst/>
          </a:prstGeom>
        </p:spPr>
        <p:txBody>
          <a:bodyPr anchorCtr="0" anchor="t" bIns="91425" lIns="91425" spcFirstLastPara="1" rIns="91425" wrap="square" tIns="91425">
            <a:normAutofit/>
          </a:bodyPr>
          <a:lstStyle/>
          <a:p>
            <a:pPr indent="0" lvl="0" marL="0" marR="0" rtl="0" algn="l">
              <a:lnSpc>
                <a:spcPct val="95000"/>
              </a:lnSpc>
              <a:spcBef>
                <a:spcPts val="0"/>
              </a:spcBef>
              <a:spcAft>
                <a:spcPts val="0"/>
              </a:spcAft>
              <a:buNone/>
            </a:pPr>
            <a:r>
              <a:rPr lang="en" sz="1405">
                <a:latin typeface="Montserrat"/>
                <a:ea typeface="Montserrat"/>
                <a:cs typeface="Montserrat"/>
                <a:sym typeface="Montserrat"/>
              </a:rPr>
              <a:t>Process for Session-based Feature Extraction:</a:t>
            </a:r>
            <a:endParaRPr sz="1405">
              <a:latin typeface="Montserrat"/>
              <a:ea typeface="Montserrat"/>
              <a:cs typeface="Montserrat"/>
              <a:sym typeface="Montserrat"/>
            </a:endParaRPr>
          </a:p>
          <a:p>
            <a:pPr indent="-317817" lvl="0" marL="457200" marR="0" rtl="0" algn="l">
              <a:lnSpc>
                <a:spcPct val="95000"/>
              </a:lnSpc>
              <a:spcBef>
                <a:spcPts val="1200"/>
              </a:spcBef>
              <a:spcAft>
                <a:spcPts val="0"/>
              </a:spcAft>
              <a:buSzPts val="1405"/>
              <a:buFont typeface="Montserrat"/>
              <a:buChar char="●"/>
            </a:pPr>
            <a:r>
              <a:rPr lang="en" sz="1405">
                <a:latin typeface="Montserrat"/>
                <a:ea typeface="Montserrat"/>
                <a:cs typeface="Montserrat"/>
                <a:sym typeface="Montserrat"/>
              </a:rPr>
              <a:t>A session is defined as a period of continuous listening activity, helps in obtaining time-varying values for audio and QPS features, for each user over his/her listening period.</a:t>
            </a:r>
            <a:endParaRPr sz="1405">
              <a:latin typeface="Montserrat"/>
              <a:ea typeface="Montserrat"/>
              <a:cs typeface="Montserrat"/>
              <a:sym typeface="Montserrat"/>
            </a:endParaRPr>
          </a:p>
          <a:p>
            <a:pPr indent="-317817" lvl="0" marL="457200" marR="0" rtl="0" algn="l">
              <a:lnSpc>
                <a:spcPct val="95000"/>
              </a:lnSpc>
              <a:spcBef>
                <a:spcPts val="0"/>
              </a:spcBef>
              <a:spcAft>
                <a:spcPts val="0"/>
              </a:spcAft>
              <a:buSzPts val="1405"/>
              <a:buFont typeface="Montserrat"/>
              <a:buChar char="●"/>
            </a:pPr>
            <a:r>
              <a:rPr lang="en" sz="1405">
                <a:latin typeface="Montserrat"/>
                <a:ea typeface="Montserrat"/>
                <a:cs typeface="Montserrat"/>
                <a:sym typeface="Montserrat"/>
              </a:rPr>
              <a:t>Individuals at-risk for depression may engage in repetitive music listening behaviors, to quantify this, we determine a Repetitiveness Index per user.</a:t>
            </a:r>
            <a:endParaRPr sz="1405">
              <a:latin typeface="Montserrat"/>
              <a:ea typeface="Montserrat"/>
              <a:cs typeface="Montserrat"/>
              <a:sym typeface="Montserrat"/>
            </a:endParaRPr>
          </a:p>
          <a:p>
            <a:pPr indent="0" lvl="0" marL="0" marR="0" rtl="0" algn="l">
              <a:lnSpc>
                <a:spcPct val="95000"/>
              </a:lnSpc>
              <a:spcBef>
                <a:spcPts val="1200"/>
              </a:spcBef>
              <a:spcAft>
                <a:spcPts val="0"/>
              </a:spcAft>
              <a:buNone/>
            </a:pPr>
            <a:r>
              <a:rPr lang="en" sz="1405">
                <a:latin typeface="Montserrat"/>
                <a:ea typeface="Montserrat"/>
                <a:cs typeface="Montserrat"/>
                <a:sym typeface="Montserrat"/>
              </a:rPr>
              <a:t>Process for Dynamic  Feature Extraction :</a:t>
            </a:r>
            <a:endParaRPr sz="1405">
              <a:latin typeface="Montserrat"/>
              <a:ea typeface="Montserrat"/>
              <a:cs typeface="Montserrat"/>
              <a:sym typeface="Montserrat"/>
            </a:endParaRPr>
          </a:p>
          <a:p>
            <a:pPr indent="-317817" lvl="0" marL="457200" marR="0" rtl="0" algn="l">
              <a:lnSpc>
                <a:spcPct val="95000"/>
              </a:lnSpc>
              <a:spcBef>
                <a:spcPts val="1200"/>
              </a:spcBef>
              <a:spcAft>
                <a:spcPts val="0"/>
              </a:spcAft>
              <a:buSzPts val="1405"/>
              <a:buFont typeface="Montserrat"/>
              <a:buChar char="●"/>
            </a:pPr>
            <a:r>
              <a:rPr lang="en" sz="1405">
                <a:latin typeface="Montserrat"/>
                <a:ea typeface="Montserrat"/>
                <a:cs typeface="Montserrat"/>
                <a:sym typeface="Montserrat"/>
              </a:rPr>
              <a:t>Dynamic behavior helps us to better understand users’ mood shifts characterized by variability and inertia.</a:t>
            </a:r>
            <a:endParaRPr sz="1405">
              <a:latin typeface="Montserrat"/>
              <a:ea typeface="Montserrat"/>
              <a:cs typeface="Montserrat"/>
              <a:sym typeface="Montserrat"/>
            </a:endParaRPr>
          </a:p>
          <a:p>
            <a:pPr indent="-317817" lvl="0" marL="457200" marR="0" rtl="0" algn="l">
              <a:lnSpc>
                <a:spcPct val="95000"/>
              </a:lnSpc>
              <a:spcBef>
                <a:spcPts val="0"/>
              </a:spcBef>
              <a:spcAft>
                <a:spcPts val="0"/>
              </a:spcAft>
              <a:buSzPts val="1405"/>
              <a:buFont typeface="Montserrat"/>
              <a:buChar char="●"/>
            </a:pPr>
            <a:r>
              <a:rPr lang="en" sz="1405">
                <a:latin typeface="Montserrat"/>
                <a:ea typeface="Montserrat"/>
                <a:cs typeface="Montserrat"/>
                <a:sym typeface="Montserrat"/>
              </a:rPr>
              <a:t>Higher inertia and extreme variability are representative of ill-being and depressive moods.</a:t>
            </a:r>
            <a:endParaRPr sz="1405">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Methodology</a:t>
            </a:r>
            <a:endParaRPr/>
          </a:p>
        </p:txBody>
      </p:sp>
      <p:sp>
        <p:nvSpPr>
          <p:cNvPr id="166" name="Google Shape;166;p18"/>
          <p:cNvSpPr txBox="1"/>
          <p:nvPr>
            <p:ph idx="1" type="body"/>
          </p:nvPr>
        </p:nvSpPr>
        <p:spPr>
          <a:xfrm>
            <a:off x="1053500" y="1437700"/>
            <a:ext cx="7282800" cy="3433200"/>
          </a:xfrm>
          <a:prstGeom prst="rect">
            <a:avLst/>
          </a:prstGeom>
        </p:spPr>
        <p:txBody>
          <a:bodyPr anchorCtr="0" anchor="t" bIns="91425" lIns="91425" spcFirstLastPara="1" rIns="91425" wrap="square" tIns="91425">
            <a:normAutofit/>
          </a:bodyPr>
          <a:lstStyle/>
          <a:p>
            <a:pPr indent="0" lvl="0" marL="0" marR="0" rtl="0" algn="l">
              <a:lnSpc>
                <a:spcPct val="85000"/>
              </a:lnSpc>
              <a:spcBef>
                <a:spcPts val="0"/>
              </a:spcBef>
              <a:spcAft>
                <a:spcPts val="0"/>
              </a:spcAft>
              <a:buNone/>
            </a:pPr>
            <a:r>
              <a:rPr lang="en" sz="1405">
                <a:latin typeface="Montserrat"/>
                <a:ea typeface="Montserrat"/>
                <a:cs typeface="Montserrat"/>
                <a:sym typeface="Montserrat"/>
              </a:rPr>
              <a:t>Statistical Testing :</a:t>
            </a:r>
            <a:endParaRPr sz="1405">
              <a:latin typeface="Montserrat"/>
              <a:ea typeface="Montserrat"/>
              <a:cs typeface="Montserrat"/>
              <a:sym typeface="Montserrat"/>
            </a:endParaRPr>
          </a:p>
          <a:p>
            <a:pPr indent="-317817" lvl="0" marL="457200" marR="0" rtl="0" algn="l">
              <a:lnSpc>
                <a:spcPct val="85000"/>
              </a:lnSpc>
              <a:spcBef>
                <a:spcPts val="1200"/>
              </a:spcBef>
              <a:spcAft>
                <a:spcPts val="0"/>
              </a:spcAft>
              <a:buSzPts val="1405"/>
              <a:buFont typeface="Montserrat"/>
              <a:buChar char="●"/>
            </a:pPr>
            <a:r>
              <a:rPr lang="en" sz="1405">
                <a:latin typeface="Montserrat"/>
                <a:ea typeface="Montserrat"/>
                <a:cs typeface="Montserrat"/>
                <a:sym typeface="Montserrat"/>
              </a:rPr>
              <a:t>First, divide users using K-10 scores, K-10 &lt; 20 fall under the No-Risk group while K10 &gt; 29 will form At-Risk group.</a:t>
            </a:r>
            <a:endParaRPr sz="1405">
              <a:latin typeface="Montserrat"/>
              <a:ea typeface="Montserrat"/>
              <a:cs typeface="Montserrat"/>
              <a:sym typeface="Montserrat"/>
            </a:endParaRPr>
          </a:p>
          <a:p>
            <a:pPr indent="-317817" lvl="0" marL="457200" marR="0" rtl="0" algn="l">
              <a:lnSpc>
                <a:spcPct val="85000"/>
              </a:lnSpc>
              <a:spcBef>
                <a:spcPts val="0"/>
              </a:spcBef>
              <a:spcAft>
                <a:spcPts val="0"/>
              </a:spcAft>
              <a:buSzPts val="1405"/>
              <a:buFont typeface="Montserrat"/>
              <a:buChar char="●"/>
            </a:pPr>
            <a:r>
              <a:rPr lang="en" sz="1405">
                <a:latin typeface="Montserrat"/>
                <a:ea typeface="Montserrat"/>
                <a:cs typeface="Montserrat"/>
                <a:sym typeface="Montserrat"/>
              </a:rPr>
              <a:t>Perform Wilcoxon signed-rank test on the static features for At Risk users for before and during COVID-19</a:t>
            </a:r>
            <a:endParaRPr sz="1405">
              <a:latin typeface="Montserrat"/>
              <a:ea typeface="Montserrat"/>
              <a:cs typeface="Montserrat"/>
              <a:sym typeface="Montserrat"/>
            </a:endParaRPr>
          </a:p>
          <a:p>
            <a:pPr indent="-317817" lvl="0" marL="457200" marR="0" rtl="0" algn="l">
              <a:lnSpc>
                <a:spcPct val="85000"/>
              </a:lnSpc>
              <a:spcBef>
                <a:spcPts val="0"/>
              </a:spcBef>
              <a:spcAft>
                <a:spcPts val="0"/>
              </a:spcAft>
              <a:buSzPts val="1405"/>
              <a:buFont typeface="Montserrat"/>
              <a:buChar char="●"/>
            </a:pPr>
            <a:r>
              <a:rPr lang="en" sz="1405">
                <a:latin typeface="Montserrat"/>
                <a:ea typeface="Montserrat"/>
                <a:cs typeface="Montserrat"/>
                <a:sym typeface="Montserrat"/>
              </a:rPr>
              <a:t>Then test a Type 1 error (false positive), to ensure that the observed differences are not due to chance.</a:t>
            </a:r>
            <a:endParaRPr sz="1405">
              <a:latin typeface="Montserrat"/>
              <a:ea typeface="Montserrat"/>
              <a:cs typeface="Montserrat"/>
              <a:sym typeface="Montserrat"/>
            </a:endParaRPr>
          </a:p>
          <a:p>
            <a:pPr indent="-317817" lvl="0" marL="457200" marR="0" rtl="0" algn="l">
              <a:lnSpc>
                <a:spcPct val="85000"/>
              </a:lnSpc>
              <a:spcBef>
                <a:spcPts val="0"/>
              </a:spcBef>
              <a:spcAft>
                <a:spcPts val="0"/>
              </a:spcAft>
              <a:buSzPts val="1405"/>
              <a:buFont typeface="Montserrat"/>
              <a:buChar char="●"/>
            </a:pPr>
            <a:r>
              <a:rPr lang="en" sz="1405">
                <a:latin typeface="Montserrat"/>
                <a:ea typeface="Montserrat"/>
                <a:cs typeface="Montserrat"/>
                <a:sym typeface="Montserrat"/>
              </a:rPr>
              <a:t>Next we will perform Spearman correlations between K10 and all users’ number of sessions, total play count, and RI.</a:t>
            </a:r>
            <a:endParaRPr sz="1405">
              <a:latin typeface="Montserrat"/>
              <a:ea typeface="Montserrat"/>
              <a:cs typeface="Montserrat"/>
              <a:sym typeface="Montserrat"/>
            </a:endParaRPr>
          </a:p>
          <a:p>
            <a:pPr indent="-317817" lvl="0" marL="457200" marR="0" rtl="0" algn="l">
              <a:lnSpc>
                <a:spcPct val="85000"/>
              </a:lnSpc>
              <a:spcBef>
                <a:spcPts val="0"/>
              </a:spcBef>
              <a:spcAft>
                <a:spcPts val="0"/>
              </a:spcAft>
              <a:buSzPts val="1405"/>
              <a:buFont typeface="Montserrat"/>
              <a:buChar char="●"/>
            </a:pPr>
            <a:r>
              <a:rPr lang="en" sz="1405">
                <a:latin typeface="Montserrat"/>
                <a:ea typeface="Montserrat"/>
                <a:cs typeface="Montserrat"/>
                <a:sym typeface="Montserrat"/>
              </a:rPr>
              <a:t>Similarly, we will find correlation between K10 and static and dynamic measures of audio and emotion features.</a:t>
            </a:r>
            <a:endParaRPr sz="1405">
              <a:latin typeface="Montserrat"/>
              <a:ea typeface="Montserrat"/>
              <a:cs typeface="Montserrat"/>
              <a:sym typeface="Montserrat"/>
            </a:endParaRPr>
          </a:p>
          <a:p>
            <a:pPr indent="0" lvl="0" marL="0" marR="0" rtl="0" algn="l">
              <a:lnSpc>
                <a:spcPct val="85000"/>
              </a:lnSpc>
              <a:spcBef>
                <a:spcPts val="1200"/>
              </a:spcBef>
              <a:spcAft>
                <a:spcPts val="1200"/>
              </a:spcAft>
              <a:buNone/>
            </a:pPr>
            <a:r>
              <a:rPr lang="en" sz="1405">
                <a:latin typeface="Montserrat"/>
                <a:ea typeface="Montserrat"/>
                <a:cs typeface="Montserrat"/>
                <a:sym typeface="Montserrat"/>
              </a:rPr>
              <a:t>The observations should reveal that individuals with greater depression risk often possess higher dependency on sad music with greater repetitiveness in their listening habits. Furthermore, we compare the results for pre and during COVID-19.</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Methodology Overview</a:t>
            </a:r>
            <a:endParaRPr/>
          </a:p>
        </p:txBody>
      </p:sp>
      <p:pic>
        <p:nvPicPr>
          <p:cNvPr id="172" name="Google Shape;172;p19"/>
          <p:cNvPicPr preferRelativeResize="0"/>
          <p:nvPr/>
        </p:nvPicPr>
        <p:blipFill>
          <a:blip r:embed="rId3">
            <a:alphaModFix/>
          </a:blip>
          <a:stretch>
            <a:fillRect/>
          </a:stretch>
        </p:blipFill>
        <p:spPr>
          <a:xfrm>
            <a:off x="519275" y="1557288"/>
            <a:ext cx="8132450" cy="3113125"/>
          </a:xfrm>
          <a:prstGeom prst="rect">
            <a:avLst/>
          </a:prstGeom>
          <a:noFill/>
          <a:ln>
            <a:noFill/>
          </a:ln>
        </p:spPr>
      </p:pic>
      <p:sp>
        <p:nvSpPr>
          <p:cNvPr id="173" name="Google Shape;173;p19"/>
          <p:cNvSpPr txBox="1"/>
          <p:nvPr/>
        </p:nvSpPr>
        <p:spPr>
          <a:xfrm>
            <a:off x="445650" y="4670400"/>
            <a:ext cx="8279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Lato"/>
                <a:ea typeface="Lato"/>
                <a:cs typeface="Lato"/>
                <a:sym typeface="Lato"/>
              </a:rPr>
              <a:t>Ref: Static and Dynamic Measures of Active Music Listening as Indicators of Depression Risk</a:t>
            </a:r>
            <a:endParaRPr sz="9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Steps and Intermediate Results</a:t>
            </a:r>
            <a:endParaRPr/>
          </a:p>
        </p:txBody>
      </p:sp>
      <p:sp>
        <p:nvSpPr>
          <p:cNvPr id="179" name="Google Shape;179;p20"/>
          <p:cNvSpPr txBox="1"/>
          <p:nvPr>
            <p:ph idx="1" type="body"/>
          </p:nvPr>
        </p:nvSpPr>
        <p:spPr>
          <a:xfrm>
            <a:off x="867575" y="1245875"/>
            <a:ext cx="7773000" cy="3600300"/>
          </a:xfrm>
          <a:prstGeom prst="rect">
            <a:avLst/>
          </a:prstGeom>
        </p:spPr>
        <p:txBody>
          <a:bodyPr anchorCtr="0" anchor="t" bIns="91425" lIns="91425" spcFirstLastPara="1" rIns="91425" wrap="square" tIns="91425">
            <a:noAutofit/>
          </a:bodyPr>
          <a:lstStyle/>
          <a:p>
            <a:pPr indent="-310832" lvl="0" marL="457200" rtl="0" algn="l">
              <a:lnSpc>
                <a:spcPct val="150000"/>
              </a:lnSpc>
              <a:spcBef>
                <a:spcPts val="0"/>
              </a:spcBef>
              <a:spcAft>
                <a:spcPts val="0"/>
              </a:spcAft>
              <a:buSzPts val="1295"/>
              <a:buFont typeface="Montserrat"/>
              <a:buChar char="●"/>
            </a:pPr>
            <a:r>
              <a:rPr lang="en" sz="1295">
                <a:latin typeface="Montserrat"/>
                <a:ea typeface="Montserrat"/>
                <a:cs typeface="Montserrat"/>
                <a:sym typeface="Montserrat"/>
              </a:rPr>
              <a:t>Number of No-Risk(K10&lt;20) users are 180 and At-Risk users are 120 (K10&gt;29) from  485 users.</a:t>
            </a:r>
            <a:endParaRPr sz="1295">
              <a:latin typeface="Montserrat"/>
              <a:ea typeface="Montserrat"/>
              <a:cs typeface="Montserrat"/>
              <a:sym typeface="Montserrat"/>
            </a:endParaRPr>
          </a:p>
          <a:p>
            <a:pPr indent="-310832" lvl="0" marL="457200" rtl="0" algn="l">
              <a:lnSpc>
                <a:spcPct val="150000"/>
              </a:lnSpc>
              <a:spcBef>
                <a:spcPts val="0"/>
              </a:spcBef>
              <a:spcAft>
                <a:spcPts val="0"/>
              </a:spcAft>
              <a:buSzPts val="1295"/>
              <a:buFont typeface="Montserrat"/>
              <a:buChar char="●"/>
            </a:pPr>
            <a:r>
              <a:rPr lang="en" sz="1295">
                <a:latin typeface="Montserrat"/>
                <a:ea typeface="Montserrat"/>
                <a:cs typeface="Montserrat"/>
                <a:sym typeface="Montserrat"/>
              </a:rPr>
              <a:t>Acoustic features for 9,00,000+ songs extracted from Spotify API. For example: ('Oscillate Wildly - 2011 Remaster', 'The Smiths') [0.657, 0.791, 9, -5.996, 0, 0.0278, 0.0205, 0.298, 0.101, 0.783, 116.329]</a:t>
            </a:r>
            <a:endParaRPr sz="1295">
              <a:latin typeface="Montserrat"/>
              <a:ea typeface="Montserrat"/>
              <a:cs typeface="Montserrat"/>
              <a:sym typeface="Montserrat"/>
            </a:endParaRPr>
          </a:p>
          <a:p>
            <a:pPr indent="-310832" lvl="0" marL="457200" rtl="0" algn="l">
              <a:lnSpc>
                <a:spcPct val="150000"/>
              </a:lnSpc>
              <a:spcBef>
                <a:spcPts val="0"/>
              </a:spcBef>
              <a:spcAft>
                <a:spcPts val="0"/>
              </a:spcAft>
              <a:buSzPts val="1295"/>
              <a:buFont typeface="Montserrat"/>
              <a:buChar char="●"/>
            </a:pPr>
            <a:r>
              <a:rPr lang="en" sz="1295">
                <a:latin typeface="Montserrat"/>
                <a:ea typeface="Montserrat"/>
                <a:cs typeface="Montserrat"/>
                <a:sym typeface="Montserrat"/>
              </a:rPr>
              <a:t>Then summarized the features based on sessions including QPS score for each quadrant for both before and After COVID-19 data. For example shown in image below.</a:t>
            </a:r>
            <a:endParaRPr sz="1295">
              <a:latin typeface="Montserrat"/>
              <a:ea typeface="Montserrat"/>
              <a:cs typeface="Montserrat"/>
              <a:sym typeface="Montserrat"/>
            </a:endParaRPr>
          </a:p>
          <a:p>
            <a:pPr indent="0" lvl="0" marL="0" rtl="0" algn="l">
              <a:lnSpc>
                <a:spcPct val="150000"/>
              </a:lnSpc>
              <a:spcBef>
                <a:spcPts val="1200"/>
              </a:spcBef>
              <a:spcAft>
                <a:spcPts val="0"/>
              </a:spcAft>
              <a:buNone/>
            </a:pPr>
            <a:r>
              <a:t/>
            </a:r>
            <a:endParaRPr sz="1295">
              <a:latin typeface="Montserrat"/>
              <a:ea typeface="Montserrat"/>
              <a:cs typeface="Montserrat"/>
              <a:sym typeface="Montserrat"/>
            </a:endParaRPr>
          </a:p>
          <a:p>
            <a:pPr indent="-310832" lvl="0" marL="457200" rtl="0" algn="l">
              <a:lnSpc>
                <a:spcPct val="150000"/>
              </a:lnSpc>
              <a:spcBef>
                <a:spcPts val="1200"/>
              </a:spcBef>
              <a:spcAft>
                <a:spcPts val="0"/>
              </a:spcAft>
              <a:buSzPts val="1295"/>
              <a:buFont typeface="Montserrat"/>
              <a:buChar char="●"/>
            </a:pPr>
            <a:r>
              <a:rPr lang="en" sz="1295">
                <a:latin typeface="Montserrat"/>
                <a:ea typeface="Montserrat"/>
                <a:cs typeface="Montserrat"/>
                <a:sym typeface="Montserrat"/>
              </a:rPr>
              <a:t>After this also summarized features and calculated repetitiveness index for each user.</a:t>
            </a:r>
            <a:r>
              <a:rPr lang="en" sz="1295">
                <a:latin typeface="Montserrat"/>
                <a:ea typeface="Montserrat"/>
                <a:cs typeface="Montserrat"/>
                <a:sym typeface="Montserrat"/>
              </a:rPr>
              <a:t> across</a:t>
            </a:r>
            <a:r>
              <a:rPr lang="en" sz="1295">
                <a:latin typeface="Montserrat"/>
                <a:ea typeface="Montserrat"/>
                <a:cs typeface="Montserrat"/>
                <a:sym typeface="Montserrat"/>
              </a:rPr>
              <a:t> all sessions.</a:t>
            </a:r>
            <a:endParaRPr sz="1295">
              <a:latin typeface="Montserrat"/>
              <a:ea typeface="Montserrat"/>
              <a:cs typeface="Montserrat"/>
              <a:sym typeface="Montserrat"/>
            </a:endParaRPr>
          </a:p>
          <a:p>
            <a:pPr indent="0" lvl="0" marL="457200" rtl="0" algn="l">
              <a:lnSpc>
                <a:spcPct val="150000"/>
              </a:lnSpc>
              <a:spcBef>
                <a:spcPts val="1200"/>
              </a:spcBef>
              <a:spcAft>
                <a:spcPts val="0"/>
              </a:spcAft>
              <a:buNone/>
            </a:pPr>
            <a:r>
              <a:t/>
            </a:r>
            <a:endParaRPr sz="1295">
              <a:latin typeface="Montserrat"/>
              <a:ea typeface="Montserrat"/>
              <a:cs typeface="Montserrat"/>
              <a:sym typeface="Montserrat"/>
            </a:endParaRPr>
          </a:p>
          <a:p>
            <a:pPr indent="0" lvl="0" marL="457200" rtl="0" algn="l">
              <a:lnSpc>
                <a:spcPct val="150000"/>
              </a:lnSpc>
              <a:spcBef>
                <a:spcPts val="1200"/>
              </a:spcBef>
              <a:spcAft>
                <a:spcPts val="0"/>
              </a:spcAft>
              <a:buNone/>
            </a:pPr>
            <a:r>
              <a:t/>
            </a:r>
            <a:endParaRPr sz="1295">
              <a:latin typeface="Montserrat"/>
              <a:ea typeface="Montserrat"/>
              <a:cs typeface="Montserrat"/>
              <a:sym typeface="Montserrat"/>
            </a:endParaRPr>
          </a:p>
          <a:p>
            <a:pPr indent="0" lvl="0" marL="457200" rtl="0" algn="l">
              <a:lnSpc>
                <a:spcPct val="150000"/>
              </a:lnSpc>
              <a:spcBef>
                <a:spcPts val="1200"/>
              </a:spcBef>
              <a:spcAft>
                <a:spcPts val="0"/>
              </a:spcAft>
              <a:buNone/>
            </a:pPr>
            <a:r>
              <a:t/>
            </a:r>
            <a:endParaRPr sz="1295">
              <a:latin typeface="Montserrat"/>
              <a:ea typeface="Montserrat"/>
              <a:cs typeface="Montserrat"/>
              <a:sym typeface="Montserrat"/>
            </a:endParaRPr>
          </a:p>
          <a:p>
            <a:pPr indent="0" lvl="0" marL="457200" rtl="0" algn="l">
              <a:lnSpc>
                <a:spcPct val="150000"/>
              </a:lnSpc>
              <a:spcBef>
                <a:spcPts val="1200"/>
              </a:spcBef>
              <a:spcAft>
                <a:spcPts val="0"/>
              </a:spcAft>
              <a:buNone/>
            </a:pPr>
            <a:r>
              <a:t/>
            </a:r>
            <a:endParaRPr sz="1295">
              <a:latin typeface="Montserrat"/>
              <a:ea typeface="Montserrat"/>
              <a:cs typeface="Montserrat"/>
              <a:sym typeface="Montserrat"/>
            </a:endParaRPr>
          </a:p>
          <a:p>
            <a:pPr indent="0" lvl="0" marL="457200" rtl="0" algn="l">
              <a:lnSpc>
                <a:spcPct val="150000"/>
              </a:lnSpc>
              <a:spcBef>
                <a:spcPts val="1200"/>
              </a:spcBef>
              <a:spcAft>
                <a:spcPts val="0"/>
              </a:spcAft>
              <a:buNone/>
            </a:pPr>
            <a:r>
              <a:t/>
            </a:r>
            <a:endParaRPr sz="1595">
              <a:latin typeface="Montserrat"/>
              <a:ea typeface="Montserrat"/>
              <a:cs typeface="Montserrat"/>
              <a:sym typeface="Montserrat"/>
            </a:endParaRPr>
          </a:p>
          <a:p>
            <a:pPr indent="-329882" lvl="0" marL="457200" rtl="0" algn="l">
              <a:lnSpc>
                <a:spcPct val="150000"/>
              </a:lnSpc>
              <a:spcBef>
                <a:spcPts val="1200"/>
              </a:spcBef>
              <a:spcAft>
                <a:spcPts val="0"/>
              </a:spcAft>
              <a:buSzPts val="1595"/>
              <a:buFont typeface="Montserrat"/>
              <a:buChar char="●"/>
            </a:pPr>
            <a:r>
              <a:t/>
            </a:r>
            <a:endParaRPr sz="1595">
              <a:latin typeface="Montserrat"/>
              <a:ea typeface="Montserrat"/>
              <a:cs typeface="Montserrat"/>
              <a:sym typeface="Montserrat"/>
            </a:endParaRPr>
          </a:p>
          <a:p>
            <a:pPr indent="0" lvl="0" marL="0" rtl="0" algn="l">
              <a:lnSpc>
                <a:spcPct val="105000"/>
              </a:lnSpc>
              <a:spcBef>
                <a:spcPts val="1200"/>
              </a:spcBef>
              <a:spcAft>
                <a:spcPts val="1200"/>
              </a:spcAft>
              <a:buSzPts val="1018"/>
              <a:buNone/>
            </a:pPr>
            <a:r>
              <a:rPr lang="en" sz="1302">
                <a:latin typeface="Montserrat"/>
                <a:ea typeface="Montserrat"/>
                <a:cs typeface="Montserrat"/>
                <a:sym typeface="Montserrat"/>
              </a:rPr>
              <a:t>   </a:t>
            </a:r>
            <a:endParaRPr sz="1302">
              <a:latin typeface="Montserrat"/>
              <a:ea typeface="Montserrat"/>
              <a:cs typeface="Montserrat"/>
              <a:sym typeface="Montserrat"/>
            </a:endParaRPr>
          </a:p>
        </p:txBody>
      </p:sp>
      <p:pic>
        <p:nvPicPr>
          <p:cNvPr id="180" name="Google Shape;180;p20"/>
          <p:cNvPicPr preferRelativeResize="0"/>
          <p:nvPr/>
        </p:nvPicPr>
        <p:blipFill rotWithShape="1">
          <a:blip r:embed="rId3">
            <a:alphaModFix/>
          </a:blip>
          <a:srcRect b="0" l="0" r="15931" t="0"/>
          <a:stretch/>
        </p:blipFill>
        <p:spPr>
          <a:xfrm>
            <a:off x="1355925" y="3350100"/>
            <a:ext cx="6922050" cy="289725"/>
          </a:xfrm>
          <a:prstGeom prst="rect">
            <a:avLst/>
          </a:prstGeom>
          <a:noFill/>
          <a:ln>
            <a:noFill/>
          </a:ln>
        </p:spPr>
      </p:pic>
      <p:pic>
        <p:nvPicPr>
          <p:cNvPr id="181" name="Google Shape;181;p20"/>
          <p:cNvPicPr preferRelativeResize="0"/>
          <p:nvPr/>
        </p:nvPicPr>
        <p:blipFill>
          <a:blip r:embed="rId4">
            <a:alphaModFix/>
          </a:blip>
          <a:stretch>
            <a:fillRect/>
          </a:stretch>
        </p:blipFill>
        <p:spPr>
          <a:xfrm>
            <a:off x="1355925" y="3700775"/>
            <a:ext cx="2790918" cy="240500"/>
          </a:xfrm>
          <a:prstGeom prst="rect">
            <a:avLst/>
          </a:prstGeom>
          <a:noFill/>
          <a:ln>
            <a:noFill/>
          </a:ln>
        </p:spPr>
      </p:pic>
      <p:pic>
        <p:nvPicPr>
          <p:cNvPr id="182" name="Google Shape;182;p20"/>
          <p:cNvPicPr preferRelativeResize="0"/>
          <p:nvPr/>
        </p:nvPicPr>
        <p:blipFill>
          <a:blip r:embed="rId5">
            <a:alphaModFix/>
          </a:blip>
          <a:stretch>
            <a:fillRect/>
          </a:stretch>
        </p:blipFill>
        <p:spPr>
          <a:xfrm>
            <a:off x="1297500" y="4294700"/>
            <a:ext cx="7038900" cy="3288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Steps and Intermediate Results</a:t>
            </a:r>
            <a:endParaRPr/>
          </a:p>
        </p:txBody>
      </p:sp>
      <p:sp>
        <p:nvSpPr>
          <p:cNvPr id="188" name="Google Shape;188;p21"/>
          <p:cNvSpPr txBox="1"/>
          <p:nvPr>
            <p:ph idx="1" type="body"/>
          </p:nvPr>
        </p:nvSpPr>
        <p:spPr>
          <a:xfrm>
            <a:off x="1016300" y="1307850"/>
            <a:ext cx="7320000" cy="3290400"/>
          </a:xfrm>
          <a:prstGeom prst="rect">
            <a:avLst/>
          </a:prstGeom>
        </p:spPr>
        <p:txBody>
          <a:bodyPr anchorCtr="0" anchor="t" bIns="91425" lIns="91425" spcFirstLastPara="1" rIns="91425" wrap="square" tIns="91425">
            <a:noAutofit/>
          </a:bodyPr>
          <a:lstStyle/>
          <a:p>
            <a:pPr indent="-310832" lvl="0" marL="457200" marR="0" rtl="0" algn="l">
              <a:lnSpc>
                <a:spcPct val="150000"/>
              </a:lnSpc>
              <a:spcBef>
                <a:spcPts val="0"/>
              </a:spcBef>
              <a:spcAft>
                <a:spcPts val="0"/>
              </a:spcAft>
              <a:buSzPts val="1295"/>
              <a:buFont typeface="Montserrat"/>
              <a:buChar char="●"/>
            </a:pPr>
            <a:r>
              <a:rPr lang="en" sz="1295">
                <a:latin typeface="Montserrat"/>
                <a:ea typeface="Montserrat"/>
                <a:cs typeface="Montserrat"/>
                <a:sym typeface="Montserrat"/>
              </a:rPr>
              <a:t>Then we extracted Dynamic Features i.e. variability and inertia for all static features. </a:t>
            </a:r>
            <a:endParaRPr sz="1295">
              <a:latin typeface="Montserrat"/>
              <a:ea typeface="Montserrat"/>
              <a:cs typeface="Montserrat"/>
              <a:sym typeface="Montserrat"/>
            </a:endParaRPr>
          </a:p>
          <a:p>
            <a:pPr indent="0" lvl="0" marL="457200" marR="0" rtl="0" algn="l">
              <a:lnSpc>
                <a:spcPct val="150000"/>
              </a:lnSpc>
              <a:spcBef>
                <a:spcPts val="1200"/>
              </a:spcBef>
              <a:spcAft>
                <a:spcPts val="0"/>
              </a:spcAft>
              <a:buNone/>
            </a:pPr>
            <a:r>
              <a:rPr lang="en" sz="1295">
                <a:latin typeface="Montserrat"/>
                <a:ea typeface="Montserrat"/>
                <a:cs typeface="Montserrat"/>
                <a:sym typeface="Montserrat"/>
              </a:rPr>
              <a:t> </a:t>
            </a:r>
            <a:endParaRPr sz="1295">
              <a:latin typeface="Montserrat"/>
              <a:ea typeface="Montserrat"/>
              <a:cs typeface="Montserrat"/>
              <a:sym typeface="Montserrat"/>
            </a:endParaRPr>
          </a:p>
          <a:p>
            <a:pPr indent="-310832" lvl="0" marL="457200" marR="0" rtl="0" algn="l">
              <a:lnSpc>
                <a:spcPct val="150000"/>
              </a:lnSpc>
              <a:spcBef>
                <a:spcPts val="1200"/>
              </a:spcBef>
              <a:spcAft>
                <a:spcPts val="0"/>
              </a:spcAft>
              <a:buSzPts val="1295"/>
              <a:buFont typeface="Montserrat"/>
              <a:buChar char="●"/>
            </a:pPr>
            <a:r>
              <a:rPr lang="en" sz="1295">
                <a:latin typeface="Montserrat"/>
                <a:ea typeface="Montserrat"/>
                <a:cs typeface="Montserrat"/>
                <a:sym typeface="Montserrat"/>
              </a:rPr>
              <a:t> After extracting these features we performed Wilcoxon signed-rank test for comparing At Risk users for Before and During COVID-19. Also performed bootstrapping to take in account for Type I error.</a:t>
            </a:r>
            <a:endParaRPr sz="1295">
              <a:latin typeface="Montserrat"/>
              <a:ea typeface="Montserrat"/>
              <a:cs typeface="Montserrat"/>
              <a:sym typeface="Montserrat"/>
            </a:endParaRPr>
          </a:p>
          <a:p>
            <a:pPr indent="0" lvl="0" marL="457200" marR="0" rtl="0" algn="l">
              <a:lnSpc>
                <a:spcPct val="150000"/>
              </a:lnSpc>
              <a:spcBef>
                <a:spcPts val="1200"/>
              </a:spcBef>
              <a:spcAft>
                <a:spcPts val="0"/>
              </a:spcAft>
              <a:buNone/>
            </a:pPr>
            <a:r>
              <a:t/>
            </a:r>
            <a:endParaRPr sz="1295">
              <a:latin typeface="Montserrat"/>
              <a:ea typeface="Montserrat"/>
              <a:cs typeface="Montserrat"/>
              <a:sym typeface="Montserrat"/>
            </a:endParaRPr>
          </a:p>
          <a:p>
            <a:pPr indent="0" lvl="0" marL="457200" marR="0" rtl="0" algn="l">
              <a:lnSpc>
                <a:spcPct val="150000"/>
              </a:lnSpc>
              <a:spcBef>
                <a:spcPts val="1200"/>
              </a:spcBef>
              <a:spcAft>
                <a:spcPts val="1200"/>
              </a:spcAft>
              <a:buNone/>
            </a:pPr>
            <a:r>
              <a:t/>
            </a:r>
            <a:endParaRPr sz="1295">
              <a:latin typeface="Montserrat"/>
              <a:ea typeface="Montserrat"/>
              <a:cs typeface="Montserrat"/>
              <a:sym typeface="Montserrat"/>
            </a:endParaRPr>
          </a:p>
        </p:txBody>
      </p:sp>
      <p:pic>
        <p:nvPicPr>
          <p:cNvPr id="189" name="Google Shape;189;p21"/>
          <p:cNvPicPr preferRelativeResize="0"/>
          <p:nvPr/>
        </p:nvPicPr>
        <p:blipFill>
          <a:blip r:embed="rId3">
            <a:alphaModFix/>
          </a:blip>
          <a:stretch>
            <a:fillRect/>
          </a:stretch>
        </p:blipFill>
        <p:spPr>
          <a:xfrm>
            <a:off x="1536300" y="2082200"/>
            <a:ext cx="6800100" cy="289800"/>
          </a:xfrm>
          <a:prstGeom prst="rect">
            <a:avLst/>
          </a:prstGeom>
          <a:noFill/>
          <a:ln>
            <a:noFill/>
          </a:ln>
        </p:spPr>
      </p:pic>
      <p:graphicFrame>
        <p:nvGraphicFramePr>
          <p:cNvPr id="190" name="Google Shape;190;p21"/>
          <p:cNvGraphicFramePr/>
          <p:nvPr/>
        </p:nvGraphicFramePr>
        <p:xfrm>
          <a:off x="1248532" y="3660725"/>
          <a:ext cx="3000000" cy="3000000"/>
        </p:xfrm>
        <a:graphic>
          <a:graphicData uri="http://schemas.openxmlformats.org/drawingml/2006/table">
            <a:tbl>
              <a:tblPr>
                <a:noFill/>
                <a:tableStyleId>{FCEA515F-EDF0-4201-8344-CA3F70462E24}</a:tableStyleId>
              </a:tblPr>
              <a:tblGrid>
                <a:gridCol w="689150"/>
                <a:gridCol w="596425"/>
                <a:gridCol w="596425"/>
                <a:gridCol w="596425"/>
                <a:gridCol w="596425"/>
                <a:gridCol w="596425"/>
                <a:gridCol w="596425"/>
                <a:gridCol w="596425"/>
                <a:gridCol w="596425"/>
                <a:gridCol w="596425"/>
                <a:gridCol w="596425"/>
                <a:gridCol w="722250"/>
              </a:tblGrid>
              <a:tr h="439100">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danceability</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loudness</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mode</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speechiness</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acousticness</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instrumentalness</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liveness</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tempo</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QPS_Q1</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QPS_Q2</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QPS_Q3</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b="1" lang="en" sz="1100">
                          <a:solidFill>
                            <a:schemeClr val="lt1"/>
                          </a:solidFill>
                          <a:latin typeface="Montserrat"/>
                          <a:ea typeface="Montserrat"/>
                          <a:cs typeface="Montserrat"/>
                          <a:sym typeface="Montserrat"/>
                        </a:rPr>
                        <a:t>QPS_Q4</a:t>
                      </a:r>
                      <a:endParaRPr sz="1100">
                        <a:solidFill>
                          <a:schemeClr val="lt1"/>
                        </a:solidFill>
                        <a:latin typeface="Montserrat"/>
                        <a:ea typeface="Montserrat"/>
                        <a:cs typeface="Montserrat"/>
                        <a:sym typeface="Montserrat"/>
                      </a:endParaRPr>
                    </a:p>
                  </a:txBody>
                  <a:tcPr marT="0" marB="0" marR="0" marL="91425"/>
                </a:tc>
              </a:tr>
              <a:tr h="378650">
                <a:tc>
                  <a:txBody>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0.2621</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0.7085</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0.8756</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0.8411</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0.9309</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0.9268</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0.9145</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0.9969</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0.2966</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0.1676</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0.9309</a:t>
                      </a:r>
                      <a:endParaRPr sz="1100">
                        <a:solidFill>
                          <a:schemeClr val="lt1"/>
                        </a:solidFill>
                        <a:latin typeface="Montserrat"/>
                        <a:ea typeface="Montserrat"/>
                        <a:cs typeface="Montserrat"/>
                        <a:sym typeface="Montserrat"/>
                      </a:endParaRPr>
                    </a:p>
                  </a:txBody>
                  <a:tcPr marT="0" marB="0" marR="0" marL="91425"/>
                </a:tc>
                <a:tc>
                  <a:txBody>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0.8899</a:t>
                      </a:r>
                      <a:endParaRPr sz="11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lt1"/>
                        </a:solidFill>
                        <a:latin typeface="Montserrat"/>
                        <a:ea typeface="Montserrat"/>
                        <a:cs typeface="Montserrat"/>
                        <a:sym typeface="Montserrat"/>
                      </a:endParaRPr>
                    </a:p>
                  </a:txBody>
                  <a:tcPr marT="0" marB="0" marR="0"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