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59" r:id="rId5"/>
    <p:sldId id="261" r:id="rId6"/>
    <p:sldId id="285" r:id="rId7"/>
    <p:sldId id="260" r:id="rId8"/>
    <p:sldId id="262" r:id="rId9"/>
    <p:sldId id="280" r:id="rId10"/>
    <p:sldId id="286" r:id="rId11"/>
    <p:sldId id="291" r:id="rId12"/>
    <p:sldId id="292" r:id="rId13"/>
    <p:sldId id="293" r:id="rId14"/>
    <p:sldId id="294" r:id="rId15"/>
    <p:sldId id="287" r:id="rId16"/>
    <p:sldId id="297" r:id="rId17"/>
    <p:sldId id="281" r:id="rId18"/>
    <p:sldId id="273" r:id="rId19"/>
    <p:sldId id="296" r:id="rId20"/>
    <p:sldId id="27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D94"/>
    <a:srgbClr val="4A95B0"/>
    <a:srgbClr val="366E82"/>
    <a:srgbClr val="285260"/>
    <a:srgbClr val="013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3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FFF7-D8E4-48F2-B5B4-C87A6ACA282B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46BB-EE57-4893-9252-38B30488E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4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0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4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9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9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56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03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8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6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8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1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46BB-EE57-4893-9252-38B30488EC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AFC15E-6F54-4D85-95F8-D385D77CE584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4441D7-65D7-4345-AC02-AE96D6F539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FCCB92-E40C-4871-AA1A-AF54C6356BA8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D3834A-1826-4C54-A3A4-9868D7A22C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3CA408-A0E1-4692-BCC3-FF0B1D5A2834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707756-41E1-460E-B55A-59764C8521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9316AA-A33F-423D-8AEF-EF9FED005712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EC0D7E-AE41-4D46-BAE2-1827009196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8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9A5E272-63C9-4273-8642-CDC3A5D7C481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2F7668-B7B5-4303-AB1A-6FFAAA0F3E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09866B-4464-4D19-92A6-04DDC19346E9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3F1CD8-3122-42C8-AFF8-8925BA6FC3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3979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3979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151335"/>
            <a:ext cx="4042172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1631156"/>
            <a:ext cx="4042172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9BD612-3D84-4921-87E6-56652A7DA788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F743CB-BE52-49D1-B677-6AE5DD27F9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41305-6FA1-4EAB-A0E5-315979BE182A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041A4-03C8-454A-B82F-6C0A2E5EFB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80BFFF-EF4D-4972-942A-37D5C980D5D9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E1EFF5-B15E-4C96-86B2-96EEF5BD9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710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04788"/>
            <a:ext cx="511135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710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681CBC-098B-4A9C-952E-ECD91680418C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7AE50E-3CCC-4FC4-A4F0-7D085F119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8FBE9F-540E-4DE8-8383-54811C382291}" type="datetimeFigureOut">
              <a:rPr lang="zh-CN" altLang="en-US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47394E-07D9-470D-9A16-2742AFF97C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7" name="组合 18"/>
          <p:cNvGrpSpPr>
            <a:grpSpLocks/>
          </p:cNvGrpSpPr>
          <p:nvPr/>
        </p:nvGrpSpPr>
        <p:grpSpPr bwMode="auto">
          <a:xfrm>
            <a:off x="2256235" y="2924175"/>
            <a:ext cx="4485084" cy="232172"/>
            <a:chOff x="0" y="0"/>
            <a:chExt cx="5617820" cy="291392"/>
          </a:xfrm>
        </p:grpSpPr>
        <p:cxnSp>
          <p:nvCxnSpPr>
            <p:cNvPr id="4108" name="直接连接符 19"/>
            <p:cNvCxnSpPr>
              <a:cxnSpLocks noChangeShapeType="1"/>
            </p:cNvCxnSpPr>
            <p:nvPr/>
          </p:nvCxnSpPr>
          <p:spPr bwMode="auto">
            <a:xfrm>
              <a:off x="0" y="159614"/>
              <a:ext cx="264661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9" name="菱形 20"/>
            <p:cNvSpPr>
              <a:spLocks noChangeArrowheads="1"/>
            </p:cNvSpPr>
            <p:nvPr/>
          </p:nvSpPr>
          <p:spPr bwMode="auto">
            <a:xfrm>
              <a:off x="2818096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10" name="泪滴形 21"/>
            <p:cNvSpPr>
              <a:spLocks/>
            </p:cNvSpPr>
            <p:nvPr/>
          </p:nvSpPr>
          <p:spPr bwMode="auto">
            <a:xfrm rot="2700000">
              <a:off x="2664312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1" name="泪滴形 22"/>
            <p:cNvSpPr>
              <a:spLocks/>
            </p:cNvSpPr>
            <p:nvPr/>
          </p:nvSpPr>
          <p:spPr bwMode="auto">
            <a:xfrm rot="13500000">
              <a:off x="2925705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2" name="菱形 23"/>
            <p:cNvSpPr>
              <a:spLocks noChangeArrowheads="1"/>
            </p:cNvSpPr>
            <p:nvPr/>
          </p:nvSpPr>
          <p:spPr bwMode="auto">
            <a:xfrm>
              <a:off x="2818096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13" name="直接连接符 24"/>
            <p:cNvCxnSpPr>
              <a:cxnSpLocks noChangeShapeType="1"/>
            </p:cNvCxnSpPr>
            <p:nvPr/>
          </p:nvCxnSpPr>
          <p:spPr bwMode="auto">
            <a:xfrm>
              <a:off x="3059633" y="159614"/>
              <a:ext cx="2558187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1914172" y="2391440"/>
            <a:ext cx="530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职位与技能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2524" y="1348825"/>
            <a:ext cx="255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</a:t>
            </a:r>
          </a:p>
        </p:txBody>
      </p:sp>
      <p:sp>
        <p:nvSpPr>
          <p:cNvPr id="30" name="TextBox 10"/>
          <p:cNvSpPr>
            <a:spLocks noChangeArrowheads="1"/>
          </p:cNvSpPr>
          <p:nvPr/>
        </p:nvSpPr>
        <p:spPr bwMode="auto">
          <a:xfrm>
            <a:off x="2277581" y="3225287"/>
            <a:ext cx="454297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2019-10-23</a:t>
            </a:r>
          </a:p>
          <a:p>
            <a:pPr algn="ctr" eaLnBrk="1" hangingPunct="1"/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组员：江辉、姜昱华、郝晓冬、薛景文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00">
        <p14:vortex dir="r"/>
      </p:transition>
    </mc:Choice>
    <mc:Fallback xmlns="">
      <p:transition spd="slow" advTm="10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4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4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446028" y="1918245"/>
            <a:ext cx="6197521" cy="1767708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335686" y="2571750"/>
            <a:ext cx="433863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B——Graph 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</a:p>
        </p:txBody>
      </p:sp>
      <p:sp>
        <p:nvSpPr>
          <p:cNvPr id="64" name="文本框 51"/>
          <p:cNvSpPr txBox="1">
            <a:spLocks noChangeArrowheads="1"/>
          </p:cNvSpPr>
          <p:nvPr/>
        </p:nvSpPr>
        <p:spPr bwMode="auto">
          <a:xfrm>
            <a:off x="3553444" y="1254489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34080509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036638" y="1038225"/>
            <a:ext cx="3516312" cy="3659188"/>
            <a:chOff x="839089" y="1015825"/>
            <a:chExt cx="4688114" cy="4877531"/>
          </a:xfrm>
        </p:grpSpPr>
        <p:grpSp>
          <p:nvGrpSpPr>
            <p:cNvPr id="64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66" name="直接连接符 65"/>
              <p:cNvCxnSpPr>
                <a:endCxn id="68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直接连接符 66"/>
              <p:cNvCxnSpPr>
                <a:stCxn id="68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195388" y="2551113"/>
            <a:ext cx="3119437" cy="116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GraphX</a:t>
            </a:r>
            <a:r>
              <a:rPr lang="zh-CN" altLang="en-US" sz="1400" dirty="0">
                <a:solidFill>
                  <a:schemeClr val="bg1"/>
                </a:solidFill>
              </a:rPr>
              <a:t>是</a:t>
            </a:r>
            <a:r>
              <a:rPr lang="en-US" altLang="zh-CN" sz="1400" dirty="0">
                <a:solidFill>
                  <a:schemeClr val="bg1"/>
                </a:solidFill>
              </a:rPr>
              <a:t>Spark</a:t>
            </a:r>
            <a:r>
              <a:rPr lang="zh-CN" altLang="en-US" sz="1400" dirty="0">
                <a:solidFill>
                  <a:schemeClr val="bg1"/>
                </a:solidFill>
              </a:rPr>
              <a:t>用来图和分布式图计算的新组件。</a:t>
            </a:r>
            <a:r>
              <a:rPr lang="en-US" altLang="zh-CN" sz="1400" dirty="0" err="1">
                <a:solidFill>
                  <a:schemeClr val="bg1"/>
                </a:solidFill>
              </a:rPr>
              <a:t>GraphX</a:t>
            </a:r>
            <a:r>
              <a:rPr lang="zh-CN" altLang="en-US" sz="1400" dirty="0">
                <a:solidFill>
                  <a:schemeClr val="bg1"/>
                </a:solidFill>
              </a:rPr>
              <a:t>通过引入属性图：顶点和边均有属性的有向多重图，来扩充</a:t>
            </a:r>
            <a:r>
              <a:rPr lang="en-US" altLang="zh-CN" sz="1400" dirty="0">
                <a:solidFill>
                  <a:schemeClr val="bg1"/>
                </a:solidFill>
              </a:rPr>
              <a:t>Spark</a:t>
            </a:r>
            <a:r>
              <a:rPr lang="zh-CN" altLang="en-US" sz="1400" dirty="0">
                <a:solidFill>
                  <a:schemeClr val="bg1"/>
                </a:solidFill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</a:rPr>
              <a:t>RDD.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5283200" y="1192213"/>
            <a:ext cx="2601913" cy="2855912"/>
            <a:chOff x="6502470" y="1193017"/>
            <a:chExt cx="3467440" cy="3807479"/>
          </a:xfrm>
        </p:grpSpPr>
        <p:grpSp>
          <p:nvGrpSpPr>
            <p:cNvPr id="72" name="组合 12"/>
            <p:cNvGrpSpPr>
              <a:grpSpLocks/>
            </p:cNvGrpSpPr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74" name="直接连接符 73"/>
              <p:cNvCxnSpPr>
                <a:endCxn id="76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5" name="直接连接符 74"/>
              <p:cNvCxnSpPr>
                <a:stCxn id="76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椭圆 16"/>
              <p:cNvSpPr>
                <a:spLocks noChangeArrowheads="1"/>
              </p:cNvSpPr>
              <p:nvPr/>
            </p:nvSpPr>
            <p:spPr bwMode="auto"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5434013" y="2416175"/>
            <a:ext cx="2300287" cy="9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图计算？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GraphX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7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8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311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prism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036638" y="1038225"/>
            <a:ext cx="3516312" cy="3659188"/>
            <a:chOff x="839089" y="1015825"/>
            <a:chExt cx="4688114" cy="4877531"/>
          </a:xfrm>
        </p:grpSpPr>
        <p:grpSp>
          <p:nvGrpSpPr>
            <p:cNvPr id="64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66" name="直接连接符 65"/>
              <p:cNvCxnSpPr>
                <a:endCxn id="68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直接连接符 66"/>
              <p:cNvCxnSpPr>
                <a:stCxn id="68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195388" y="2551113"/>
            <a:ext cx="3119437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图</a:t>
            </a:r>
            <a:r>
              <a:rPr lang="en-US" altLang="zh-CN" sz="1400" dirty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由节点</a:t>
            </a:r>
            <a:r>
              <a:rPr lang="en-US" altLang="zh-CN" sz="1400" dirty="0">
                <a:solidFill>
                  <a:schemeClr val="bg1"/>
                </a:solidFill>
              </a:rPr>
              <a:t>V</a:t>
            </a: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 err="1">
                <a:solidFill>
                  <a:schemeClr val="bg1"/>
                </a:solidFill>
              </a:rPr>
              <a:t>vertice</a:t>
            </a:r>
            <a:r>
              <a:rPr lang="zh-CN" altLang="en-US" sz="1400" dirty="0">
                <a:solidFill>
                  <a:schemeClr val="bg1"/>
                </a:solidFill>
              </a:rPr>
              <a:t>）与边</a:t>
            </a:r>
            <a:r>
              <a:rPr lang="en-US" altLang="zh-CN" sz="1400" dirty="0">
                <a:solidFill>
                  <a:schemeClr val="bg1"/>
                </a:solidFill>
              </a:rPr>
              <a:t>E</a:t>
            </a: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edge</a:t>
            </a:r>
            <a:r>
              <a:rPr lang="zh-CN" altLang="en-US" sz="1400" dirty="0">
                <a:solidFill>
                  <a:schemeClr val="bg1"/>
                </a:solidFill>
              </a:rPr>
              <a:t>）构成，我们一般表示为</a:t>
            </a:r>
            <a:r>
              <a:rPr lang="en-US" altLang="zh-CN" sz="1400" dirty="0">
                <a:solidFill>
                  <a:schemeClr val="bg1"/>
                </a:solidFill>
              </a:rPr>
              <a:t>G</a:t>
            </a: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</a:rPr>
              <a:t>V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E</a:t>
            </a:r>
            <a:r>
              <a:rPr lang="zh-CN" altLang="en-US" sz="1400" dirty="0">
                <a:solidFill>
                  <a:schemeClr val="bg1"/>
                </a:solidFill>
              </a:rPr>
              <a:t>）。图数据的典型例子比如网页链接关系、社交网络、商品推荐等。比如微信的社交网络，是由节点（个人、公众号）和边（关注、点赞）构成的图；淘宝的交易网络，是由节点（个人、商品）和边（购买、收藏）构成的图。</a:t>
            </a:r>
          </a:p>
          <a:p>
            <a:br>
              <a:rPr lang="zh-CN" altLang="en-US" sz="1400" dirty="0">
                <a:solidFill>
                  <a:schemeClr val="bg1"/>
                </a:solidFill>
              </a:rPr>
            </a:br>
            <a:br>
              <a:rPr lang="zh-CN" altLang="en-US" sz="1400" dirty="0">
                <a:solidFill>
                  <a:schemeClr val="bg1"/>
                </a:solidFill>
              </a:rPr>
            </a:b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5283200" y="1192213"/>
            <a:ext cx="3088167" cy="2933220"/>
            <a:chOff x="6502470" y="1193017"/>
            <a:chExt cx="3467440" cy="3807479"/>
          </a:xfrm>
        </p:grpSpPr>
        <p:grpSp>
          <p:nvGrpSpPr>
            <p:cNvPr id="72" name="组合 12"/>
            <p:cNvGrpSpPr>
              <a:grpSpLocks/>
            </p:cNvGrpSpPr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74" name="直接连接符 73"/>
              <p:cNvCxnSpPr>
                <a:endCxn id="76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5" name="直接连接符 74"/>
              <p:cNvCxnSpPr>
                <a:stCxn id="76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椭圆 16"/>
              <p:cNvSpPr>
                <a:spLocks noChangeArrowheads="1"/>
              </p:cNvSpPr>
              <p:nvPr/>
            </p:nvSpPr>
            <p:spPr bwMode="auto"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5586907" y="2763707"/>
            <a:ext cx="2300287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招聘信息呢？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图计算常见应用场景</a:t>
            </a:r>
          </a:p>
        </p:txBody>
      </p:sp>
      <p:grpSp>
        <p:nvGrpSpPr>
          <p:cNvPr id="7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8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207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prism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387162" y="488652"/>
            <a:ext cx="3644483" cy="4154229"/>
            <a:chOff x="839089" y="1015825"/>
            <a:chExt cx="4688114" cy="4877531"/>
          </a:xfrm>
        </p:grpSpPr>
        <p:grpSp>
          <p:nvGrpSpPr>
            <p:cNvPr id="64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66" name="直接连接符 65"/>
              <p:cNvCxnSpPr>
                <a:endCxn id="68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直接连接符 66"/>
              <p:cNvCxnSpPr>
                <a:stCxn id="68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481409" y="1868956"/>
            <a:ext cx="3119437" cy="308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在职位描述中，用人单位会列举若干要求。在软件开发行业中，要求多为一组技术名词。通过技术栈的组合来描述用人需求。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以技术名词为顶点，以名词与名词在同一</a:t>
            </a:r>
            <a:r>
              <a:rPr lang="en-US" altLang="zh-CN" sz="1400" dirty="0">
                <a:solidFill>
                  <a:schemeClr val="bg1"/>
                </a:solidFill>
              </a:rPr>
              <a:t>JD</a:t>
            </a:r>
            <a:r>
              <a:rPr lang="zh-CN" altLang="en-US" sz="1400" dirty="0">
                <a:solidFill>
                  <a:schemeClr val="bg1"/>
                </a:solidFill>
              </a:rPr>
              <a:t>中出现这一关系为边，同时出现的次数为边的权重，来构建图。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以此构建的图可体现技术与技术之间在产业界的密切关系。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从另一个角度表现企业的用人需求。</a:t>
            </a:r>
            <a:br>
              <a:rPr lang="zh-CN" altLang="en-US" sz="1400" dirty="0">
                <a:solidFill>
                  <a:schemeClr val="bg1"/>
                </a:solidFill>
              </a:rPr>
            </a:br>
            <a:br>
              <a:rPr lang="zh-CN" altLang="en-US" sz="1400" dirty="0">
                <a:solidFill>
                  <a:schemeClr val="bg1"/>
                </a:solidFill>
              </a:rPr>
            </a:b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业务问题设计</a:t>
            </a:r>
          </a:p>
        </p:txBody>
      </p:sp>
      <p:grpSp>
        <p:nvGrpSpPr>
          <p:cNvPr id="7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8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608D34F-4A47-4165-BBDC-9733E66F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5" y="1361954"/>
            <a:ext cx="5207577" cy="28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prism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036638" y="1038225"/>
            <a:ext cx="3516312" cy="3659188"/>
            <a:chOff x="839089" y="1015825"/>
            <a:chExt cx="4688114" cy="4877531"/>
          </a:xfrm>
        </p:grpSpPr>
        <p:grpSp>
          <p:nvGrpSpPr>
            <p:cNvPr id="64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66" name="直接连接符 65"/>
              <p:cNvCxnSpPr>
                <a:endCxn id="68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直接连接符 66"/>
              <p:cNvCxnSpPr>
                <a:stCxn id="68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1195388" y="2551113"/>
            <a:ext cx="3119437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进一步的，可以根据用户输入的几个已有技术名词，来推荐相关联的技术，以更好的契合产业界的用人需求与技术潮流。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5305585" y="967757"/>
            <a:ext cx="3506098" cy="3400926"/>
            <a:chOff x="6502470" y="1193017"/>
            <a:chExt cx="3467440" cy="3807479"/>
          </a:xfrm>
        </p:grpSpPr>
        <p:grpSp>
          <p:nvGrpSpPr>
            <p:cNvPr id="72" name="组合 12"/>
            <p:cNvGrpSpPr>
              <a:grpSpLocks/>
            </p:cNvGrpSpPr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74" name="直接连接符 73"/>
              <p:cNvCxnSpPr>
                <a:endCxn id="76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5" name="直接连接符 74"/>
              <p:cNvCxnSpPr>
                <a:stCxn id="76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椭圆 16"/>
              <p:cNvSpPr>
                <a:spLocks noChangeArrowheads="1"/>
              </p:cNvSpPr>
              <p:nvPr/>
            </p:nvSpPr>
            <p:spPr bwMode="auto"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5434013" y="2416175"/>
            <a:ext cx="3249243" cy="111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指导求职者“点对技能树”，明确学习方向，前进路上少些迷茫。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 意义</a:t>
            </a:r>
          </a:p>
        </p:txBody>
      </p:sp>
      <p:grpSp>
        <p:nvGrpSpPr>
          <p:cNvPr id="7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8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02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prism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402681" y="2620040"/>
            <a:ext cx="433863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C——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MLlib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</a:p>
        </p:txBody>
      </p:sp>
      <p:sp>
        <p:nvSpPr>
          <p:cNvPr id="64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361809057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2828260" y="494635"/>
            <a:ext cx="3644483" cy="4154229"/>
            <a:chOff x="839089" y="1015825"/>
            <a:chExt cx="4688114" cy="4877531"/>
          </a:xfrm>
        </p:grpSpPr>
        <p:grpSp>
          <p:nvGrpSpPr>
            <p:cNvPr id="64" name="组合 4"/>
            <p:cNvGrpSpPr>
              <a:grpSpLocks/>
            </p:cNvGrpSpPr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66" name="直接连接符 65"/>
              <p:cNvCxnSpPr>
                <a:endCxn id="68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直接连接符 66"/>
              <p:cNvCxnSpPr>
                <a:stCxn id="68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3159757" y="2281827"/>
            <a:ext cx="3119437" cy="157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在求职过程中，很多技术人员并不清楚自己适合什么职业方向，能去什么岗位，而面对的是茫茫的人才招聘市场，容易不知所措。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我们的目标是通过对岗位招聘的人才技术需求进行聚类，结合用户个人的情况，给出合适的职业岗位推荐。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业务问题设计</a:t>
            </a:r>
          </a:p>
        </p:txBody>
      </p:sp>
      <p:grpSp>
        <p:nvGrpSpPr>
          <p:cNvPr id="7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8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09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prism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3187700" y="1960464"/>
            <a:ext cx="2471738" cy="2078238"/>
            <a:chOff x="3188778" y="1287251"/>
            <a:chExt cx="2472264" cy="2515345"/>
          </a:xfrm>
        </p:grpSpPr>
        <p:sp>
          <p:nvSpPr>
            <p:cNvPr id="39" name="燕尾形 3"/>
            <p:cNvSpPr/>
            <p:nvPr/>
          </p:nvSpPr>
          <p:spPr>
            <a:xfrm rot="16200000">
              <a:off x="4141465" y="1287267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燕尾形 3"/>
            <p:cNvSpPr/>
            <p:nvPr/>
          </p:nvSpPr>
          <p:spPr>
            <a:xfrm>
              <a:off x="5103710" y="2271005"/>
              <a:ext cx="557332" cy="557363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燕尾形 3"/>
            <p:cNvSpPr/>
            <p:nvPr/>
          </p:nvSpPr>
          <p:spPr>
            <a:xfrm rot="16200000" flipH="1" flipV="1">
              <a:off x="4141465" y="3245248"/>
              <a:ext cx="557364" cy="557332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燕尾形 3"/>
            <p:cNvSpPr/>
            <p:nvPr/>
          </p:nvSpPr>
          <p:spPr>
            <a:xfrm flipH="1">
              <a:off x="3188778" y="2257888"/>
              <a:ext cx="557332" cy="557364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燕尾形 3"/>
            <p:cNvSpPr/>
            <p:nvPr/>
          </p:nvSpPr>
          <p:spPr>
            <a:xfrm rot="13500000">
              <a:off x="3466633" y="1584623"/>
              <a:ext cx="557364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燕尾形 3"/>
            <p:cNvSpPr/>
            <p:nvPr/>
          </p:nvSpPr>
          <p:spPr>
            <a:xfrm rot="8100000" flipH="1">
              <a:off x="4813914" y="1585417"/>
              <a:ext cx="555775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燕尾形 3"/>
            <p:cNvSpPr/>
            <p:nvPr/>
          </p:nvSpPr>
          <p:spPr>
            <a:xfrm rot="8100000" flipV="1">
              <a:off x="3485688" y="2955830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燕尾形 3"/>
            <p:cNvSpPr/>
            <p:nvPr/>
          </p:nvSpPr>
          <p:spPr>
            <a:xfrm rot="13500000" flipH="1" flipV="1">
              <a:off x="4803594" y="2967359"/>
              <a:ext cx="557363" cy="557331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128544" y="2808130"/>
            <a:ext cx="17764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优化部分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随机梯度下降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短时记忆的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BFGS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3889663" y="2848376"/>
            <a:ext cx="10567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MLlib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5567363" y="1561098"/>
            <a:ext cx="16906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降维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奇异值分解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主成分分析</a:t>
            </a: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774281" y="1130359"/>
            <a:ext cx="13462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聚类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1881188" y="1349697"/>
            <a:ext cx="170815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Basic statistics</a:t>
            </a:r>
            <a:r>
              <a:rPr lang="en-US" altLang="zh-CN" dirty="0"/>
              <a:t> </a:t>
            </a:r>
          </a:p>
          <a:p>
            <a:pPr eaLnBrk="1" hangingPunct="1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概括统计、分层取样、假设检验、随机数生成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1547813" y="2522859"/>
            <a:ext cx="1720850" cy="8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分类回归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线性模型、贝叶斯算法、决策多种树（随机森林和梯度增强树）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967074" y="4093877"/>
            <a:ext cx="18415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协同过滤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ALS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（交替最小二乘法）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5380831" y="3962829"/>
            <a:ext cx="170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特征提取和转化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MLlib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57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58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0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2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9CC4B6-AE01-4501-8511-14DA9764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594" y="4306857"/>
            <a:ext cx="13462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神经网络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Neural Networks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19"/>
          <p:cNvGrpSpPr>
            <a:grpSpLocks/>
          </p:cNvGrpSpPr>
          <p:nvPr/>
        </p:nvGrpSpPr>
        <p:grpSpPr bwMode="auto">
          <a:xfrm>
            <a:off x="1218757" y="1210346"/>
            <a:ext cx="5697295" cy="1361404"/>
            <a:chOff x="0" y="654750"/>
            <a:chExt cx="5697033" cy="1361471"/>
          </a:xfrm>
        </p:grpSpPr>
        <p:sp>
          <p:nvSpPr>
            <p:cNvPr id="30" name="直接连接符 2"/>
            <p:cNvSpPr>
              <a:spLocks noChangeShapeType="1"/>
            </p:cNvSpPr>
            <p:nvPr/>
          </p:nvSpPr>
          <p:spPr bwMode="auto">
            <a:xfrm flipV="1">
              <a:off x="0" y="1276276"/>
              <a:ext cx="3027041" cy="7399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3" name="直接连接符 9"/>
            <p:cNvSpPr>
              <a:spLocks noChangeShapeType="1"/>
            </p:cNvSpPr>
            <p:nvPr/>
          </p:nvSpPr>
          <p:spPr bwMode="auto">
            <a:xfrm flipV="1">
              <a:off x="3027040" y="654750"/>
              <a:ext cx="2669992" cy="6137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4" name="直接连接符 11"/>
            <p:cNvSpPr>
              <a:spLocks noChangeShapeType="1"/>
            </p:cNvSpPr>
            <p:nvPr/>
          </p:nvSpPr>
          <p:spPr bwMode="auto">
            <a:xfrm flipH="1">
              <a:off x="5697032" y="654751"/>
              <a:ext cx="1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35" name="组合 30"/>
          <p:cNvGrpSpPr>
            <a:grpSpLocks/>
          </p:cNvGrpSpPr>
          <p:nvPr/>
        </p:nvGrpSpPr>
        <p:grpSpPr bwMode="auto">
          <a:xfrm>
            <a:off x="847282" y="2616203"/>
            <a:ext cx="1816100" cy="1247881"/>
            <a:chOff x="0" y="0"/>
            <a:chExt cx="1816416" cy="1249149"/>
          </a:xfrm>
        </p:grpSpPr>
        <p:grpSp>
          <p:nvGrpSpPr>
            <p:cNvPr id="36" name="组合 31"/>
            <p:cNvGrpSpPr>
              <a:grpSpLocks/>
            </p:cNvGrpSpPr>
            <p:nvPr/>
          </p:nvGrpSpPr>
          <p:grpSpPr bwMode="auto">
            <a:xfrm>
              <a:off x="0" y="0"/>
              <a:ext cx="1816416" cy="1249149"/>
              <a:chOff x="0" y="0"/>
              <a:chExt cx="1816416" cy="1249149"/>
            </a:xfrm>
          </p:grpSpPr>
          <p:sp>
            <p:nvSpPr>
              <p:cNvPr id="38" name="TextBox 33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93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以前面爬取的岗位需求的技术栈等信息为数据，根据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K-means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聚类算法，生成潜在的职业类。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9" name="流程图: 联系 34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0" name="TextBox 35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聚类职业</a:t>
                </a:r>
              </a:p>
            </p:txBody>
          </p:sp>
        </p:grpSp>
        <p:sp>
          <p:nvSpPr>
            <p:cNvPr id="37" name="TextBox 32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1" name="组合 41"/>
          <p:cNvGrpSpPr>
            <a:grpSpLocks/>
          </p:cNvGrpSpPr>
          <p:nvPr/>
        </p:nvGrpSpPr>
        <p:grpSpPr bwMode="auto">
          <a:xfrm>
            <a:off x="3639623" y="1955522"/>
            <a:ext cx="1847949" cy="1754770"/>
            <a:chOff x="-16807" y="-608349"/>
            <a:chExt cx="1848271" cy="1756553"/>
          </a:xfrm>
        </p:grpSpPr>
        <p:grpSp>
          <p:nvGrpSpPr>
            <p:cNvPr id="42" name="组合 42"/>
            <p:cNvGrpSpPr>
              <a:grpSpLocks/>
            </p:cNvGrpSpPr>
            <p:nvPr/>
          </p:nvGrpSpPr>
          <p:grpSpPr bwMode="auto">
            <a:xfrm>
              <a:off x="-16807" y="-608349"/>
              <a:ext cx="1848271" cy="1756553"/>
              <a:chOff x="-16807" y="-608349"/>
              <a:chExt cx="1848271" cy="1756553"/>
            </a:xfrm>
          </p:grpSpPr>
          <p:sp>
            <p:nvSpPr>
              <p:cNvPr id="44" name="TextBox 44"/>
              <p:cNvSpPr>
                <a:spLocks noChangeArrowheads="1"/>
              </p:cNvSpPr>
              <p:nvPr/>
            </p:nvSpPr>
            <p:spPr bwMode="auto">
              <a:xfrm>
                <a:off x="474132" y="39082"/>
                <a:ext cx="1357332" cy="1109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根据用户所输入的技术栈和预期等信息，匹配最合适的职业类型，计算该类型下最合适的岗位推荐。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5" name="流程图: 联系 45"/>
              <p:cNvSpPr>
                <a:spLocks noChangeArrowheads="1"/>
              </p:cNvSpPr>
              <p:nvPr/>
            </p:nvSpPr>
            <p:spPr bwMode="auto">
              <a:xfrm>
                <a:off x="-16807" y="-467923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6" name="TextBox 46"/>
              <p:cNvSpPr>
                <a:spLocks noChangeArrowheads="1"/>
              </p:cNvSpPr>
              <p:nvPr/>
            </p:nvSpPr>
            <p:spPr bwMode="auto">
              <a:xfrm>
                <a:off x="474132" y="-608349"/>
                <a:ext cx="1357332" cy="64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计算用户最佳职业岗位</a:t>
                </a:r>
              </a:p>
            </p:txBody>
          </p:sp>
        </p:grpSp>
        <p:sp>
          <p:nvSpPr>
            <p:cNvPr id="43" name="TextBox 43"/>
            <p:cNvSpPr>
              <a:spLocks noChangeArrowheads="1"/>
            </p:cNvSpPr>
            <p:nvPr/>
          </p:nvSpPr>
          <p:spPr bwMode="auto">
            <a:xfrm>
              <a:off x="-3558" y="-412015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59" name="组合 59"/>
          <p:cNvGrpSpPr>
            <a:grpSpLocks/>
          </p:cNvGrpSpPr>
          <p:nvPr/>
        </p:nvGrpSpPr>
        <p:grpSpPr bwMode="auto">
          <a:xfrm>
            <a:off x="6373999" y="1390245"/>
            <a:ext cx="1816100" cy="1079193"/>
            <a:chOff x="0" y="0"/>
            <a:chExt cx="1816416" cy="1078232"/>
          </a:xfrm>
        </p:grpSpPr>
        <p:grpSp>
          <p:nvGrpSpPr>
            <p:cNvPr id="60" name="组合 60"/>
            <p:cNvGrpSpPr>
              <a:grpSpLocks/>
            </p:cNvGrpSpPr>
            <p:nvPr/>
          </p:nvGrpSpPr>
          <p:grpSpPr bwMode="auto">
            <a:xfrm>
              <a:off x="0" y="0"/>
              <a:ext cx="1816416" cy="1078232"/>
              <a:chOff x="0" y="0"/>
              <a:chExt cx="1816416" cy="1078232"/>
            </a:xfrm>
          </p:grpSpPr>
          <p:sp>
            <p:nvSpPr>
              <p:cNvPr id="62" name="TextBox 62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768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产品将根据用户输入的数据，计算并展示排序后的职业岗位推荐结果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63" name="流程图: 联系 63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4" name="TextBox 64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投入使用</a:t>
                </a:r>
              </a:p>
            </p:txBody>
          </p:sp>
        </p:grpSp>
        <p:sp>
          <p:nvSpPr>
            <p:cNvPr id="61" name="TextBox 61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65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MLlib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</a:p>
        </p:txBody>
      </p:sp>
      <p:grpSp>
        <p:nvGrpSpPr>
          <p:cNvPr id="66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67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1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19"/>
          <p:cNvGrpSpPr>
            <a:grpSpLocks/>
          </p:cNvGrpSpPr>
          <p:nvPr/>
        </p:nvGrpSpPr>
        <p:grpSpPr bwMode="auto">
          <a:xfrm>
            <a:off x="779278" y="1463764"/>
            <a:ext cx="6829425" cy="2016125"/>
            <a:chOff x="0" y="0"/>
            <a:chExt cx="6829111" cy="2016224"/>
          </a:xfrm>
        </p:grpSpPr>
        <p:sp>
          <p:nvSpPr>
            <p:cNvPr id="30" name="直接连接符 2"/>
            <p:cNvSpPr>
              <a:spLocks noChangeShapeType="1"/>
            </p:cNvSpPr>
            <p:nvPr/>
          </p:nvSpPr>
          <p:spPr bwMode="auto">
            <a:xfrm flipV="1">
              <a:off x="0" y="909037"/>
              <a:ext cx="1300154" cy="1107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4"/>
            <p:cNvSpPr>
              <a:spLocks noChangeShapeType="1"/>
            </p:cNvSpPr>
            <p:nvPr/>
          </p:nvSpPr>
          <p:spPr bwMode="auto">
            <a:xfrm>
              <a:off x="1300154" y="909037"/>
              <a:ext cx="1955755" cy="7592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直接连接符 7"/>
            <p:cNvSpPr>
              <a:spLocks noChangeShapeType="1"/>
            </p:cNvSpPr>
            <p:nvPr/>
          </p:nvSpPr>
          <p:spPr bwMode="auto">
            <a:xfrm flipV="1">
              <a:off x="3255909" y="475557"/>
              <a:ext cx="1367006" cy="12077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9"/>
            <p:cNvSpPr>
              <a:spLocks noChangeShapeType="1"/>
            </p:cNvSpPr>
            <p:nvPr/>
          </p:nvSpPr>
          <p:spPr bwMode="auto">
            <a:xfrm>
              <a:off x="4622915" y="475557"/>
              <a:ext cx="961491" cy="6703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11"/>
            <p:cNvSpPr>
              <a:spLocks noChangeShapeType="1"/>
            </p:cNvSpPr>
            <p:nvPr/>
          </p:nvSpPr>
          <p:spPr bwMode="auto">
            <a:xfrm flipV="1">
              <a:off x="5584406" y="0"/>
              <a:ext cx="1244705" cy="11188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0"/>
          <p:cNvGrpSpPr>
            <a:grpSpLocks/>
          </p:cNvGrpSpPr>
          <p:nvPr/>
        </p:nvGrpSpPr>
        <p:grpSpPr bwMode="auto">
          <a:xfrm>
            <a:off x="407803" y="3524339"/>
            <a:ext cx="1816100" cy="1078603"/>
            <a:chOff x="0" y="0"/>
            <a:chExt cx="1816416" cy="1079699"/>
          </a:xfrm>
        </p:grpSpPr>
        <p:grpSp>
          <p:nvGrpSpPr>
            <p:cNvPr id="36" name="组合 31"/>
            <p:cNvGrpSpPr>
              <a:grpSpLocks/>
            </p:cNvGrpSpPr>
            <p:nvPr/>
          </p:nvGrpSpPr>
          <p:grpSpPr bwMode="auto">
            <a:xfrm>
              <a:off x="0" y="0"/>
              <a:ext cx="1816416" cy="1079699"/>
              <a:chOff x="0" y="0"/>
              <a:chExt cx="1816416" cy="1079699"/>
            </a:xfrm>
          </p:grpSpPr>
          <p:sp>
            <p:nvSpPr>
              <p:cNvPr id="38" name="TextBox 33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770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以技术栈等信息为数据，根据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k-means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算法生成职业类。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9" name="流程图: 联系 34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0" name="TextBox 35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职业聚类</a:t>
                </a:r>
              </a:p>
            </p:txBody>
          </p:sp>
        </p:grpSp>
        <p:sp>
          <p:nvSpPr>
            <p:cNvPr id="37" name="TextBox 32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1" name="组合 41"/>
          <p:cNvGrpSpPr>
            <a:grpSpLocks/>
          </p:cNvGrpSpPr>
          <p:nvPr/>
        </p:nvGrpSpPr>
        <p:grpSpPr bwMode="auto">
          <a:xfrm>
            <a:off x="1911166" y="1376296"/>
            <a:ext cx="1831145" cy="1293829"/>
            <a:chOff x="0" y="-316389"/>
            <a:chExt cx="1831464" cy="1295144"/>
          </a:xfrm>
        </p:grpSpPr>
        <p:grpSp>
          <p:nvGrpSpPr>
            <p:cNvPr id="42" name="组合 42"/>
            <p:cNvGrpSpPr>
              <a:grpSpLocks/>
            </p:cNvGrpSpPr>
            <p:nvPr/>
          </p:nvGrpSpPr>
          <p:grpSpPr bwMode="auto">
            <a:xfrm>
              <a:off x="0" y="-316389"/>
              <a:ext cx="1831464" cy="1295144"/>
              <a:chOff x="0" y="-316389"/>
              <a:chExt cx="1831464" cy="1295144"/>
            </a:xfrm>
          </p:grpSpPr>
          <p:sp>
            <p:nvSpPr>
              <p:cNvPr id="44" name="TextBox 44"/>
              <p:cNvSpPr>
                <a:spLocks noChangeArrowheads="1"/>
              </p:cNvSpPr>
              <p:nvPr/>
            </p:nvSpPr>
            <p:spPr bwMode="auto">
              <a:xfrm>
                <a:off x="474132" y="39082"/>
                <a:ext cx="1357332" cy="93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我们期望获取真实用户的</a:t>
                </a:r>
                <a:r>
                  <a:rPr lang="zh-CN" altLang="en-US" sz="1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职业信息及其技术栈组成，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一部分做训练集，一部分做测试集。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5" name="流程图: 联系 45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46" name="TextBox 46"/>
              <p:cNvSpPr>
                <a:spLocks noChangeArrowheads="1"/>
              </p:cNvSpPr>
              <p:nvPr/>
            </p:nvSpPr>
            <p:spPr bwMode="auto">
              <a:xfrm>
                <a:off x="459084" y="-316389"/>
                <a:ext cx="1357332" cy="369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数据集爬取</a:t>
                </a:r>
              </a:p>
            </p:txBody>
          </p:sp>
        </p:grpSp>
        <p:sp>
          <p:nvSpPr>
            <p:cNvPr id="43" name="TextBox 43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7" name="组合 47"/>
          <p:cNvGrpSpPr>
            <a:grpSpLocks/>
          </p:cNvGrpSpPr>
          <p:nvPr/>
        </p:nvGrpSpPr>
        <p:grpSpPr bwMode="auto">
          <a:xfrm>
            <a:off x="3137525" y="3249860"/>
            <a:ext cx="2166994" cy="1452675"/>
            <a:chOff x="0" y="-34897"/>
            <a:chExt cx="2167371" cy="1451386"/>
          </a:xfrm>
        </p:grpSpPr>
        <p:grpSp>
          <p:nvGrpSpPr>
            <p:cNvPr id="48" name="组合 48"/>
            <p:cNvGrpSpPr>
              <a:grpSpLocks/>
            </p:cNvGrpSpPr>
            <p:nvPr/>
          </p:nvGrpSpPr>
          <p:grpSpPr bwMode="auto">
            <a:xfrm>
              <a:off x="0" y="-34897"/>
              <a:ext cx="2167371" cy="1451386"/>
              <a:chOff x="0" y="-34897"/>
              <a:chExt cx="2167371" cy="1451386"/>
            </a:xfrm>
          </p:grpSpPr>
          <p:sp>
            <p:nvSpPr>
              <p:cNvPr id="50" name="TextBox 50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708287" cy="1107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对训练集进行神经网络学习，使用在线学习方式，根据输入流动态调整模型。期望根据用户输入的个人信息判断用户适合的职业类别。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1" name="流程图: 联系 51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2" name="TextBox 52"/>
              <p:cNvSpPr>
                <a:spLocks noChangeArrowheads="1"/>
              </p:cNvSpPr>
              <p:nvPr/>
            </p:nvSpPr>
            <p:spPr bwMode="auto">
              <a:xfrm>
                <a:off x="416238" y="-34897"/>
                <a:ext cx="1751133" cy="369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神经网络训练</a:t>
                </a:r>
              </a:p>
            </p:txBody>
          </p:sp>
        </p:grpSp>
        <p:sp>
          <p:nvSpPr>
            <p:cNvPr id="49" name="TextBox 49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53" name="组合 53"/>
          <p:cNvGrpSpPr>
            <a:grpSpLocks/>
          </p:cNvGrpSpPr>
          <p:nvPr/>
        </p:nvGrpSpPr>
        <p:grpSpPr bwMode="auto">
          <a:xfrm>
            <a:off x="5170303" y="1322477"/>
            <a:ext cx="1816100" cy="740049"/>
            <a:chOff x="0" y="0"/>
            <a:chExt cx="1816416" cy="740802"/>
          </a:xfrm>
        </p:grpSpPr>
        <p:grpSp>
          <p:nvGrpSpPr>
            <p:cNvPr id="54" name="组合 54"/>
            <p:cNvGrpSpPr>
              <a:grpSpLocks/>
            </p:cNvGrpSpPr>
            <p:nvPr/>
          </p:nvGrpSpPr>
          <p:grpSpPr bwMode="auto">
            <a:xfrm>
              <a:off x="0" y="0"/>
              <a:ext cx="1816416" cy="740802"/>
              <a:chOff x="0" y="0"/>
              <a:chExt cx="1816416" cy="740802"/>
            </a:xfrm>
          </p:grpSpPr>
          <p:sp>
            <p:nvSpPr>
              <p:cNvPr id="56" name="TextBox 56"/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431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根据测试集测试结果。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7" name="流程图: 联系 57"/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58" name="TextBox 58"/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</a:t>
                </a:r>
              </a:p>
            </p:txBody>
          </p:sp>
        </p:grpSp>
        <p:sp>
          <p:nvSpPr>
            <p:cNvPr id="55" name="TextBox 55"/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65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迭代展望</a:t>
            </a:r>
          </a:p>
        </p:txBody>
      </p:sp>
      <p:grpSp>
        <p:nvGrpSpPr>
          <p:cNvPr id="66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67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1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组合 59">
            <a:extLst>
              <a:ext uri="{FF2B5EF4-FFF2-40B4-BE49-F238E27FC236}">
                <a16:creationId xmlns:a16="http://schemas.microsoft.com/office/drawing/2014/main" id="{98CA9B5A-BEC2-4033-A3F3-67E54E17B0E4}"/>
              </a:ext>
            </a:extLst>
          </p:cNvPr>
          <p:cNvGrpSpPr>
            <a:grpSpLocks/>
          </p:cNvGrpSpPr>
          <p:nvPr/>
        </p:nvGrpSpPr>
        <p:grpSpPr bwMode="auto">
          <a:xfrm>
            <a:off x="6527237" y="384572"/>
            <a:ext cx="1816100" cy="1079192"/>
            <a:chOff x="0" y="0"/>
            <a:chExt cx="1816416" cy="1078232"/>
          </a:xfrm>
        </p:grpSpPr>
        <p:grpSp>
          <p:nvGrpSpPr>
            <p:cNvPr id="73" name="组合 60">
              <a:extLst>
                <a:ext uri="{FF2B5EF4-FFF2-40B4-BE49-F238E27FC236}">
                  <a16:creationId xmlns:a16="http://schemas.microsoft.com/office/drawing/2014/main" id="{7641C917-E32F-48EE-95D3-AAA927844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16416" cy="1078232"/>
              <a:chOff x="0" y="0"/>
              <a:chExt cx="1816416" cy="1078232"/>
            </a:xfrm>
          </p:grpSpPr>
          <p:sp>
            <p:nvSpPr>
              <p:cNvPr id="75" name="TextBox 62">
                <a:extLst>
                  <a:ext uri="{FF2B5EF4-FFF2-40B4-BE49-F238E27FC236}">
                    <a16:creationId xmlns:a16="http://schemas.microsoft.com/office/drawing/2014/main" id="{53EFF764-12E0-42FF-9927-D28D46250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84" y="309476"/>
                <a:ext cx="1357332" cy="768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产品将根据用户输入的数据，计算并展示排序后的职业岗位推荐结果。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76" name="流程图: 联系 63">
                <a:extLst>
                  <a:ext uri="{FF2B5EF4-FFF2-40B4-BE49-F238E27FC236}">
                    <a16:creationId xmlns:a16="http://schemas.microsoft.com/office/drawing/2014/main" id="{8F394511-71E4-4385-9312-E2E02E546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6104"/>
                <a:ext cx="471063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77" name="TextBox 64">
                <a:extLst>
                  <a:ext uri="{FF2B5EF4-FFF2-40B4-BE49-F238E27FC236}">
                    <a16:creationId xmlns:a16="http://schemas.microsoft.com/office/drawing/2014/main" id="{E2596207-A61C-44D0-A508-C64AE9E6A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83" y="0"/>
                <a:ext cx="11573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投入使用</a:t>
                </a:r>
              </a:p>
            </p:txBody>
          </p:sp>
        </p:grpSp>
        <p:sp>
          <p:nvSpPr>
            <p:cNvPr id="74" name="TextBox 61">
              <a:extLst>
                <a:ext uri="{FF2B5EF4-FFF2-40B4-BE49-F238E27FC236}">
                  <a16:creationId xmlns:a16="http://schemas.microsoft.com/office/drawing/2014/main" id="{E9916B09-4E59-4D86-8E79-5961D9DE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" y="92013"/>
              <a:ext cx="471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78" name="组合 41">
            <a:extLst>
              <a:ext uri="{FF2B5EF4-FFF2-40B4-BE49-F238E27FC236}">
                <a16:creationId xmlns:a16="http://schemas.microsoft.com/office/drawing/2014/main" id="{C940716D-8FA7-411E-92FE-E0580C568E29}"/>
              </a:ext>
            </a:extLst>
          </p:cNvPr>
          <p:cNvGrpSpPr>
            <a:grpSpLocks/>
          </p:cNvGrpSpPr>
          <p:nvPr/>
        </p:nvGrpSpPr>
        <p:grpSpPr bwMode="auto">
          <a:xfrm>
            <a:off x="5814212" y="2664989"/>
            <a:ext cx="2201843" cy="1521663"/>
            <a:chOff x="-74466" y="-934340"/>
            <a:chExt cx="1840980" cy="1523209"/>
          </a:xfrm>
        </p:grpSpPr>
        <p:grpSp>
          <p:nvGrpSpPr>
            <p:cNvPr id="79" name="组合 42">
              <a:extLst>
                <a:ext uri="{FF2B5EF4-FFF2-40B4-BE49-F238E27FC236}">
                  <a16:creationId xmlns:a16="http://schemas.microsoft.com/office/drawing/2014/main" id="{8FEDC04B-1534-4D5E-9A88-58BCA9F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74466" y="-934340"/>
              <a:ext cx="1840980" cy="1523209"/>
              <a:chOff x="-74466" y="-934340"/>
              <a:chExt cx="1840980" cy="1523209"/>
            </a:xfrm>
          </p:grpSpPr>
          <p:sp>
            <p:nvSpPr>
              <p:cNvPr id="81" name="TextBox 44">
                <a:extLst>
                  <a:ext uri="{FF2B5EF4-FFF2-40B4-BE49-F238E27FC236}">
                    <a16:creationId xmlns:a16="http://schemas.microsoft.com/office/drawing/2014/main" id="{45240DD3-7335-422E-9EC3-ADBF66776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72" y="-11905"/>
                <a:ext cx="1357332" cy="600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根据神经网络输出的类别，计算该类型下最合适的岗位推荐。</a:t>
                </a:r>
                <a:endPara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82" name="流程图: 联系 45">
                <a:extLst>
                  <a:ext uri="{FF2B5EF4-FFF2-40B4-BE49-F238E27FC236}">
                    <a16:creationId xmlns:a16="http://schemas.microsoft.com/office/drawing/2014/main" id="{33512AA6-63DC-49D5-8E3B-051827841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4466" y="-797763"/>
                <a:ext cx="412739" cy="471063"/>
              </a:xfrm>
              <a:prstGeom prst="flowChartConnector">
                <a:avLst/>
              </a:prstGeom>
              <a:noFill/>
              <a:ln w="317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3" name="TextBox 46">
                <a:extLst>
                  <a:ext uri="{FF2B5EF4-FFF2-40B4-BE49-F238E27FC236}">
                    <a16:creationId xmlns:a16="http://schemas.microsoft.com/office/drawing/2014/main" id="{66FAB793-95E9-464D-96CC-71922488F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82" y="-934340"/>
                <a:ext cx="1357332" cy="1201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结合职业聚类计算用户最佳职业岗位</a:t>
                </a:r>
              </a:p>
            </p:txBody>
          </p:sp>
        </p:grp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68B041EA-0293-4215-B971-F902F1C5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435" y="-762287"/>
              <a:ext cx="399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itchFamily="34" charset="0"/>
                  <a:sym typeface="Calibri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组合 30"/>
          <p:cNvGrpSpPr>
            <a:grpSpLocks/>
          </p:cNvGrpSpPr>
          <p:nvPr/>
        </p:nvGrpSpPr>
        <p:grpSpPr bwMode="auto">
          <a:xfrm>
            <a:off x="1696641" y="1295400"/>
            <a:ext cx="5750719" cy="3287316"/>
            <a:chOff x="0" y="0"/>
            <a:chExt cx="6298319" cy="3600675"/>
          </a:xfrm>
        </p:grpSpPr>
        <p:grpSp>
          <p:nvGrpSpPr>
            <p:cNvPr id="5126" name="组合 4"/>
            <p:cNvGrpSpPr>
              <a:grpSpLocks/>
            </p:cNvGrpSpPr>
            <p:nvPr/>
          </p:nvGrpSpPr>
          <p:grpSpPr bwMode="auto">
            <a:xfrm>
              <a:off x="0" y="0"/>
              <a:ext cx="570466" cy="407532"/>
              <a:chOff x="0" y="0"/>
              <a:chExt cx="570466" cy="407532"/>
            </a:xfrm>
          </p:grpSpPr>
          <p:sp>
            <p:nvSpPr>
              <p:cNvPr id="5127" name="菱形 1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28" name="泪滴形 1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29" name="泪滴形 1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0" name="菱形 1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31" name="直接连接符 15"/>
            <p:cNvCxnSpPr>
              <a:cxnSpLocks noChangeShapeType="1"/>
            </p:cNvCxnSpPr>
            <p:nvPr/>
          </p:nvCxnSpPr>
          <p:spPr bwMode="auto">
            <a:xfrm>
              <a:off x="553477" y="223231"/>
              <a:ext cx="515986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32" name="组合 48"/>
            <p:cNvGrpSpPr>
              <a:grpSpLocks/>
            </p:cNvGrpSpPr>
            <p:nvPr/>
          </p:nvGrpSpPr>
          <p:grpSpPr bwMode="auto">
            <a:xfrm>
              <a:off x="0" y="3193143"/>
              <a:ext cx="570466" cy="407532"/>
              <a:chOff x="0" y="0"/>
              <a:chExt cx="570466" cy="407532"/>
            </a:xfrm>
          </p:grpSpPr>
          <p:sp>
            <p:nvSpPr>
              <p:cNvPr id="5133" name="菱形 49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泪滴形 50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5" name="泪滴形 51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36" name="菱形 52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7" name="组合 53"/>
            <p:cNvGrpSpPr>
              <a:grpSpLocks/>
            </p:cNvGrpSpPr>
            <p:nvPr/>
          </p:nvGrpSpPr>
          <p:grpSpPr bwMode="auto">
            <a:xfrm>
              <a:off x="5727853" y="3193143"/>
              <a:ext cx="570466" cy="407532"/>
              <a:chOff x="0" y="0"/>
              <a:chExt cx="570466" cy="407532"/>
            </a:xfrm>
          </p:grpSpPr>
          <p:sp>
            <p:nvSpPr>
              <p:cNvPr id="5138" name="菱形 54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39" name="泪滴形 55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0" name="泪滴形 56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1" name="菱形 57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42" name="直接连接符 58"/>
            <p:cNvCxnSpPr>
              <a:cxnSpLocks noChangeShapeType="1"/>
            </p:cNvCxnSpPr>
            <p:nvPr/>
          </p:nvCxnSpPr>
          <p:spPr bwMode="auto">
            <a:xfrm>
              <a:off x="553477" y="3395457"/>
              <a:ext cx="515986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43" name="组合 59"/>
            <p:cNvGrpSpPr>
              <a:grpSpLocks/>
            </p:cNvGrpSpPr>
            <p:nvPr/>
          </p:nvGrpSpPr>
          <p:grpSpPr bwMode="auto">
            <a:xfrm>
              <a:off x="5719026" y="0"/>
              <a:ext cx="570466" cy="407532"/>
              <a:chOff x="0" y="0"/>
              <a:chExt cx="570466" cy="407532"/>
            </a:xfrm>
          </p:grpSpPr>
          <p:sp>
            <p:nvSpPr>
              <p:cNvPr id="5144" name="菱形 60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45" name="泪滴形 61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6" name="泪滴形 62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147" name="菱形 63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148" name="直接连接符 28"/>
            <p:cNvCxnSpPr>
              <a:cxnSpLocks noChangeShapeType="1"/>
            </p:cNvCxnSpPr>
            <p:nvPr/>
          </p:nvCxnSpPr>
          <p:spPr bwMode="auto">
            <a:xfrm>
              <a:off x="290920" y="403272"/>
              <a:ext cx="0" cy="2758377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9" name="直接连接符 65"/>
            <p:cNvCxnSpPr>
              <a:cxnSpLocks noChangeShapeType="1"/>
            </p:cNvCxnSpPr>
            <p:nvPr/>
          </p:nvCxnSpPr>
          <p:spPr bwMode="auto">
            <a:xfrm>
              <a:off x="6009946" y="403272"/>
              <a:ext cx="0" cy="2758377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50" name="组合 31"/>
          <p:cNvGrpSpPr>
            <a:grpSpLocks/>
          </p:cNvGrpSpPr>
          <p:nvPr/>
        </p:nvGrpSpPr>
        <p:grpSpPr bwMode="auto">
          <a:xfrm>
            <a:off x="3465437" y="622697"/>
            <a:ext cx="2145030" cy="967558"/>
            <a:chOff x="-245018" y="0"/>
            <a:chExt cx="2859024" cy="1291478"/>
          </a:xfrm>
        </p:grpSpPr>
        <p:sp>
          <p:nvSpPr>
            <p:cNvPr id="5151" name="文本框 66"/>
            <p:cNvSpPr txBox="1">
              <a:spLocks noChangeArrowheads="1"/>
            </p:cNvSpPr>
            <p:nvPr/>
          </p:nvSpPr>
          <p:spPr bwMode="auto">
            <a:xfrm>
              <a:off x="413658" y="0"/>
              <a:ext cx="1597523" cy="80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3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录</a:t>
              </a:r>
            </a:p>
          </p:txBody>
        </p:sp>
        <p:pic>
          <p:nvPicPr>
            <p:cNvPr id="5152" name="文本框 6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5018" y="108854"/>
              <a:ext cx="2859024" cy="118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73" name="文本框 80"/>
          <p:cNvSpPr txBox="1">
            <a:spLocks noChangeArrowheads="1"/>
          </p:cNvSpPr>
          <p:nvPr/>
        </p:nvSpPr>
        <p:spPr bwMode="auto">
          <a:xfrm>
            <a:off x="2999185" y="1690491"/>
            <a:ext cx="348257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一、业务场景选取简介及业务问题介绍</a:t>
            </a:r>
          </a:p>
        </p:txBody>
      </p:sp>
      <p:sp>
        <p:nvSpPr>
          <p:cNvPr id="5174" name="文本框 81"/>
          <p:cNvSpPr txBox="1">
            <a:spLocks noChangeArrowheads="1"/>
          </p:cNvSpPr>
          <p:nvPr/>
        </p:nvSpPr>
        <p:spPr bwMode="auto">
          <a:xfrm>
            <a:off x="2999185" y="2336482"/>
            <a:ext cx="348257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A——Spark Streaming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</a:p>
        </p:txBody>
      </p:sp>
      <p:sp>
        <p:nvSpPr>
          <p:cNvPr id="5175" name="文本框 82"/>
          <p:cNvSpPr txBox="1">
            <a:spLocks noChangeArrowheads="1"/>
          </p:cNvSpPr>
          <p:nvPr/>
        </p:nvSpPr>
        <p:spPr bwMode="auto">
          <a:xfrm>
            <a:off x="2999185" y="2982472"/>
            <a:ext cx="348257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B——Graph 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</a:p>
        </p:txBody>
      </p:sp>
      <p:sp>
        <p:nvSpPr>
          <p:cNvPr id="5176" name="文本框 83"/>
          <p:cNvSpPr txBox="1">
            <a:spLocks noChangeArrowheads="1"/>
          </p:cNvSpPr>
          <p:nvPr/>
        </p:nvSpPr>
        <p:spPr bwMode="auto">
          <a:xfrm>
            <a:off x="2999185" y="3628463"/>
            <a:ext cx="348257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C——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MLlib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8000">
        <p14:warp dir="in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3" grpId="0"/>
      <p:bldP spid="5174" grpId="0"/>
      <p:bldP spid="5175" grpId="0"/>
      <p:bldP spid="51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框 9"/>
          <p:cNvSpPr txBox="1">
            <a:spLocks noChangeArrowheads="1"/>
          </p:cNvSpPr>
          <p:nvPr/>
        </p:nvSpPr>
        <p:spPr bwMode="auto">
          <a:xfrm>
            <a:off x="2637235" y="2251472"/>
            <a:ext cx="425172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 YOU </a:t>
            </a:r>
            <a:endParaRPr lang="zh-CN" altLang="en-US" sz="4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24" name="直接连接符 10"/>
          <p:cNvCxnSpPr>
            <a:cxnSpLocks noChangeShapeType="1"/>
          </p:cNvCxnSpPr>
          <p:nvPr/>
        </p:nvCxnSpPr>
        <p:spPr bwMode="auto">
          <a:xfrm>
            <a:off x="2720579" y="3013472"/>
            <a:ext cx="3695700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直接连接符 11"/>
          <p:cNvCxnSpPr>
            <a:cxnSpLocks noChangeShapeType="1"/>
          </p:cNvCxnSpPr>
          <p:nvPr/>
        </p:nvCxnSpPr>
        <p:spPr bwMode="auto">
          <a:xfrm>
            <a:off x="4649391" y="3150394"/>
            <a:ext cx="1766888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8000">
        <p14:honeycomb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6154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6155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6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57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58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59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0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6161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62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3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4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65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6166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67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8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69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70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71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6172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73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74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75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176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7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78" name="文本框 49"/>
          <p:cNvSpPr txBox="1">
            <a:spLocks noChangeArrowheads="1"/>
          </p:cNvSpPr>
          <p:nvPr/>
        </p:nvSpPr>
        <p:spPr bwMode="auto">
          <a:xfrm>
            <a:off x="2402681" y="2533650"/>
            <a:ext cx="433863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业务场景选取简介</a:t>
            </a:r>
            <a:endParaRPr lang="zh-CN" altLang="en-US" sz="3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80" name="文本框 51"/>
          <p:cNvSpPr txBox="1">
            <a:spLocks noChangeArrowheads="1"/>
          </p:cNvSpPr>
          <p:nvPr/>
        </p:nvSpPr>
        <p:spPr bwMode="auto">
          <a:xfrm>
            <a:off x="3519916" y="1553929"/>
            <a:ext cx="212321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</p:spTree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8" grpId="0"/>
      <p:bldP spid="6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业务场景选取简介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43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10244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5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6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7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248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6" name="椭圆 25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46"/>
            <p:cNvGrpSpPr>
              <a:grpSpLocks/>
            </p:cNvGrpSpPr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865188" y="1114427"/>
            <a:ext cx="7494587" cy="1395632"/>
            <a:chOff x="2954339" y="1349947"/>
            <a:chExt cx="7162269" cy="1313418"/>
          </a:xfrm>
        </p:grpSpPr>
        <p:sp>
          <p:nvSpPr>
            <p:cNvPr id="41" name="矩形 5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968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已经步入大三的我们，几年后都将面临求职的问题。我们或多或少都听说过计算机招聘的火热，但对于其中细节我们往往难有个精确的认知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究竟是前端、后端亦或是全栈最受市场的青睐？在机器学习热潮的当下，招聘市场需求到底有多少虚位以待？除了计算机专业，又有哪些专业也同样是当下招聘市场的宠儿？两年之后，技术栈相对成型的我们又该如何选择最适合自己的职业？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960822" cy="31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背景简介</a:t>
              </a: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44" name="椭圆 43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58"/>
            <p:cNvSpPr>
              <a:spLocks noChangeArrowheads="1"/>
            </p:cNvSpPr>
            <p:nvPr/>
          </p:nvSpPr>
          <p:spPr bwMode="auto">
            <a:xfrm>
              <a:off x="3469765" y="3187079"/>
              <a:ext cx="59932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求职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8000">
        <p14:switch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3349625" y="1354138"/>
            <a:ext cx="2400300" cy="2400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984500" y="989013"/>
            <a:ext cx="3130550" cy="313055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itchFamily="34" charset="-122"/>
            </a:endParaRPr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6172200" y="1138237"/>
            <a:ext cx="2863850" cy="1401174"/>
            <a:chOff x="544923" y="2418093"/>
            <a:chExt cx="3820097" cy="1867281"/>
          </a:xfrm>
        </p:grpSpPr>
        <p:sp>
          <p:nvSpPr>
            <p:cNvPr id="47" name="矩形 17"/>
            <p:cNvSpPr>
              <a:spLocks noChangeArrowheads="1"/>
            </p:cNvSpPr>
            <p:nvPr/>
          </p:nvSpPr>
          <p:spPr bwMode="auto">
            <a:xfrm>
              <a:off x="544923" y="2729244"/>
              <a:ext cx="3820097" cy="155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基于标签的岗位需求量分布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根据用户选取的标签（薪资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学历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专业等），关注于符合标签的岗位与需求量数据可视化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文本框 17"/>
            <p:cNvSpPr txBox="1">
              <a:spLocks noChangeArrowheads="1"/>
            </p:cNvSpPr>
            <p:nvPr/>
          </p:nvSpPr>
          <p:spPr bwMode="auto">
            <a:xfrm>
              <a:off x="544923" y="2418093"/>
              <a:ext cx="1452300" cy="430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业务问题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71450" y="2297112"/>
            <a:ext cx="2865438" cy="817001"/>
            <a:chOff x="449775" y="2458453"/>
            <a:chExt cx="3820096" cy="1088659"/>
          </a:xfrm>
        </p:grpSpPr>
        <p:sp>
          <p:nvSpPr>
            <p:cNvPr id="50" name="矩形 21"/>
            <p:cNvSpPr>
              <a:spLocks noChangeArrowheads="1"/>
            </p:cNvSpPr>
            <p:nvPr/>
          </p:nvSpPr>
          <p:spPr bwMode="auto">
            <a:xfrm>
              <a:off x="449775" y="2729361"/>
              <a:ext cx="3820096" cy="817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技术栈的组成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基于招聘网站岗位技术要求建图，关注各技术之间强弱联系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文本框 24"/>
            <p:cNvSpPr txBox="1">
              <a:spLocks noChangeArrowheads="1"/>
            </p:cNvSpPr>
            <p:nvPr/>
          </p:nvSpPr>
          <p:spPr bwMode="auto">
            <a:xfrm>
              <a:off x="2512785" y="2458453"/>
              <a:ext cx="1432261" cy="43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业务问题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3706813" y="1711325"/>
            <a:ext cx="1685925" cy="1685925"/>
            <a:chOff x="4862685" y="2533650"/>
            <a:chExt cx="2247900" cy="2247900"/>
          </a:xfrm>
          <a:noFill/>
        </p:grpSpPr>
        <p:sp>
          <p:nvSpPr>
            <p:cNvPr id="53" name="椭圆 52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微软雅黑" pitchFamily="34" charset="-122"/>
              </a:endParaRPr>
            </a:p>
          </p:txBody>
        </p:sp>
        <p:sp>
          <p:nvSpPr>
            <p:cNvPr id="54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/>
            <a:lstStyle/>
            <a:p>
              <a:pPr defTabSz="7837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itchFamily="34" charset="-122"/>
                <a:ea typeface="+mn-ea"/>
              </a:endParaRPr>
            </a:p>
          </p:txBody>
        </p:sp>
        <p:sp>
          <p:nvSpPr>
            <p:cNvPr id="55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340537" cy="4514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</a:rPr>
                <a:t>研究目标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462286" y="729834"/>
            <a:ext cx="594066" cy="694439"/>
            <a:chOff x="7181637" y="1258060"/>
            <a:chExt cx="792088" cy="925917"/>
          </a:xfrm>
          <a:solidFill>
            <a:schemeClr val="accent6">
              <a:lumMod val="75000"/>
            </a:schemeClr>
          </a:solidFill>
        </p:grpSpPr>
        <p:grpSp>
          <p:nvGrpSpPr>
            <p:cNvPr id="57" name="组合 56"/>
            <p:cNvGrpSpPr/>
            <p:nvPr/>
          </p:nvGrpSpPr>
          <p:grpSpPr>
            <a:xfrm rot="1291582">
              <a:off x="7181637" y="1258060"/>
              <a:ext cx="792088" cy="925917"/>
              <a:chOff x="6744072" y="893003"/>
              <a:chExt cx="792088" cy="925917"/>
            </a:xfrm>
            <a:grpFill/>
          </p:grpSpPr>
          <p:sp>
            <p:nvSpPr>
              <p:cNvPr id="59" name="流程图: 联系 58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1236714">
                <a:off x="6940431" y="1651076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</p:grpSp>
        <p:sp>
          <p:nvSpPr>
            <p:cNvPr id="58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+mn-ea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77031" y="1718748"/>
            <a:ext cx="704167" cy="594066"/>
            <a:chOff x="3794408" y="2708245"/>
            <a:chExt cx="938886" cy="792088"/>
          </a:xfrm>
          <a:solidFill>
            <a:schemeClr val="accent6">
              <a:lumMod val="75000"/>
            </a:schemeClr>
          </a:solidFill>
        </p:grpSpPr>
        <p:grpSp>
          <p:nvGrpSpPr>
            <p:cNvPr id="62" name="组合 61"/>
            <p:cNvGrpSpPr/>
            <p:nvPr/>
          </p:nvGrpSpPr>
          <p:grpSpPr>
            <a:xfrm rot="18172526">
              <a:off x="3867807" y="2634846"/>
              <a:ext cx="792088" cy="938886"/>
              <a:chOff x="6744072" y="893003"/>
              <a:chExt cx="792088" cy="938886"/>
            </a:xfrm>
            <a:grpFill/>
          </p:grpSpPr>
          <p:sp>
            <p:nvSpPr>
              <p:cNvPr id="64" name="流程图: 联系 63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11236714">
                <a:off x="6980835" y="1664045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</p:grpSp>
        <p:sp>
          <p:nvSpPr>
            <p:cNvPr id="63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+mn-ea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+mn-ea"/>
              </a:endParaRP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900113" y="3970337"/>
            <a:ext cx="7632700" cy="890056"/>
            <a:chOff x="544923" y="2418093"/>
            <a:chExt cx="6674776" cy="1186208"/>
          </a:xfrm>
        </p:grpSpPr>
        <p:sp>
          <p:nvSpPr>
            <p:cNvPr id="67" name="矩形 39"/>
            <p:cNvSpPr>
              <a:spLocks noChangeArrowheads="1"/>
            </p:cNvSpPr>
            <p:nvPr/>
          </p:nvSpPr>
          <p:spPr bwMode="auto">
            <a:xfrm>
              <a:off x="544923" y="2786410"/>
              <a:ext cx="6674776" cy="817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分析预测与用户的技术栈和期望最接近的职业岗位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基于职业岗位要求（专业，学历，技术栈，经历，薪资需求等）分析得出职业岗位的潜在的相似性并匹配用户信息，得出最佳职业岗位推荐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文本框 32"/>
            <p:cNvSpPr txBox="1">
              <a:spLocks noChangeArrowheads="1"/>
            </p:cNvSpPr>
            <p:nvPr/>
          </p:nvSpPr>
          <p:spPr bwMode="auto">
            <a:xfrm>
              <a:off x="544923" y="2418093"/>
              <a:ext cx="946510" cy="43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业务问题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业务场景选取简介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71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75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E44B4C6-9738-4328-BA38-820C393028B5}"/>
              </a:ext>
            </a:extLst>
          </p:cNvPr>
          <p:cNvGrpSpPr/>
          <p:nvPr/>
        </p:nvGrpSpPr>
        <p:grpSpPr>
          <a:xfrm>
            <a:off x="3679880" y="3538908"/>
            <a:ext cx="594068" cy="697551"/>
            <a:chOff x="4915828" y="2884821"/>
            <a:chExt cx="792088" cy="930068"/>
          </a:xfrm>
          <a:solidFill>
            <a:schemeClr val="accent6">
              <a:lumMod val="75000"/>
            </a:schemeClr>
          </a:solidFill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6827452-C79C-4729-AF48-E63241C0160C}"/>
                </a:ext>
              </a:extLst>
            </p:cNvPr>
            <p:cNvGrpSpPr/>
            <p:nvPr/>
          </p:nvGrpSpPr>
          <p:grpSpPr>
            <a:xfrm rot="18172526">
              <a:off x="4846838" y="2953811"/>
              <a:ext cx="930068" cy="792088"/>
              <a:chOff x="7037724" y="1979882"/>
              <a:chExt cx="930068" cy="792088"/>
            </a:xfrm>
            <a:grpFill/>
          </p:grpSpPr>
          <p:sp>
            <p:nvSpPr>
              <p:cNvPr id="37" name="流程图: 联系 63">
                <a:extLst>
                  <a:ext uri="{FF2B5EF4-FFF2-40B4-BE49-F238E27FC236}">
                    <a16:creationId xmlns:a16="http://schemas.microsoft.com/office/drawing/2014/main" id="{60A9F28B-0FCD-4968-8D82-6611C41DDB3E}"/>
                  </a:ext>
                </a:extLst>
              </p:cNvPr>
              <p:cNvSpPr/>
              <p:nvPr/>
            </p:nvSpPr>
            <p:spPr>
              <a:xfrm>
                <a:off x="7037724" y="1979882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B65BD309-5026-43F8-9CF3-EF468936B2C6}"/>
                  </a:ext>
                </a:extLst>
              </p:cNvPr>
              <p:cNvSpPr/>
              <p:nvPr/>
            </p:nvSpPr>
            <p:spPr>
              <a:xfrm rot="11236714">
                <a:off x="7751768" y="2169683"/>
                <a:ext cx="216024" cy="167843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微软雅黑" pitchFamily="34" charset="-122"/>
                </a:endParaRPr>
              </a:p>
            </p:txBody>
          </p:sp>
        </p:grpSp>
        <p:sp>
          <p:nvSpPr>
            <p:cNvPr id="36" name="文本框 29">
              <a:extLst>
                <a:ext uri="{FF2B5EF4-FFF2-40B4-BE49-F238E27FC236}">
                  <a16:creationId xmlns:a16="http://schemas.microsoft.com/office/drawing/2014/main" id="{CF20A5FB-25FB-4F0D-8973-F91B661ABFFD}"/>
                </a:ext>
              </a:extLst>
            </p:cNvPr>
            <p:cNvSpPr txBox="1"/>
            <p:nvPr/>
          </p:nvSpPr>
          <p:spPr>
            <a:xfrm>
              <a:off x="5060540" y="3186725"/>
              <a:ext cx="417207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+mn-ea"/>
                </a:rPr>
                <a:t>C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8000">
        <p14:switch dir="r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"/>
          <p:cNvGrpSpPr>
            <a:grpSpLocks/>
          </p:cNvGrpSpPr>
          <p:nvPr/>
        </p:nvGrpSpPr>
        <p:grpSpPr bwMode="auto">
          <a:xfrm>
            <a:off x="1696641" y="2085975"/>
            <a:ext cx="5750719" cy="1485900"/>
            <a:chOff x="0" y="0"/>
            <a:chExt cx="7667313" cy="1982012"/>
          </a:xfrm>
        </p:grpSpPr>
        <p:grpSp>
          <p:nvGrpSpPr>
            <p:cNvPr id="39" name="组合 25"/>
            <p:cNvGrpSpPr>
              <a:grpSpLocks/>
            </p:cNvGrpSpPr>
            <p:nvPr/>
          </p:nvGrpSpPr>
          <p:grpSpPr bwMode="auto"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59" name="菱形 45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泪滴形 46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1" name="泪滴形 47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2" name="菱形 48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0" name="直接连接符 26"/>
            <p:cNvCxnSpPr>
              <a:cxnSpLocks noChangeShapeType="1"/>
            </p:cNvCxnSpPr>
            <p:nvPr/>
          </p:nvCxnSpPr>
          <p:spPr bwMode="auto">
            <a:xfrm>
              <a:off x="673780" y="271752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组合 27"/>
            <p:cNvGrpSpPr>
              <a:grpSpLocks/>
            </p:cNvGrpSpPr>
            <p:nvPr/>
          </p:nvGrpSpPr>
          <p:grpSpPr bwMode="auto"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55" name="菱形 41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泪滴形 42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7" name="泪滴形 43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8" name="菱形 44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组合 28"/>
            <p:cNvGrpSpPr>
              <a:grpSpLocks/>
            </p:cNvGrpSpPr>
            <p:nvPr/>
          </p:nvGrpSpPr>
          <p:grpSpPr bwMode="auto"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51" name="菱形 37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泪滴形 38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3" name="泪滴形 39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4" name="菱形 40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3" name="直接连接符 29"/>
            <p:cNvCxnSpPr>
              <a:cxnSpLocks noChangeShapeType="1"/>
            </p:cNvCxnSpPr>
            <p:nvPr/>
          </p:nvCxnSpPr>
          <p:spPr bwMode="auto">
            <a:xfrm>
              <a:off x="673780" y="1732188"/>
              <a:ext cx="6281403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组合 30"/>
            <p:cNvGrpSpPr>
              <a:grpSpLocks/>
            </p:cNvGrpSpPr>
            <p:nvPr/>
          </p:nvGrpSpPr>
          <p:grpSpPr bwMode="auto"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7" name="菱形 33"/>
              <p:cNvSpPr>
                <a:spLocks noChangeArrowheads="1"/>
              </p:cNvSpPr>
              <p:nvPr/>
            </p:nvSpPr>
            <p:spPr bwMode="auto"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泪滴形 34"/>
              <p:cNvSpPr>
                <a:spLocks/>
              </p:cNvSpPr>
              <p:nvPr/>
            </p:nvSpPr>
            <p:spPr bwMode="auto">
              <a:xfrm rot="2700000">
                <a:off x="594" y="100165"/>
                <a:ext cx="203110" cy="204298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9" name="泪滴形 35"/>
              <p:cNvSpPr>
                <a:spLocks/>
              </p:cNvSpPr>
              <p:nvPr/>
            </p:nvSpPr>
            <p:spPr bwMode="auto">
              <a:xfrm rot="13500000">
                <a:off x="366168" y="100759"/>
                <a:ext cx="204298" cy="203110"/>
              </a:xfrm>
              <a:custGeom>
                <a:avLst/>
                <a:gdLst>
                  <a:gd name="T0" fmla="*/ 0 w 203110"/>
                  <a:gd name="T1" fmla="*/ 102149 h 204298"/>
                  <a:gd name="T2" fmla="*/ 101555 w 203110"/>
                  <a:gd name="T3" fmla="*/ 0 h 204298"/>
                  <a:gd name="T4" fmla="*/ 203110 w 203110"/>
                  <a:gd name="T5" fmla="*/ 0 h 204298"/>
                  <a:gd name="T6" fmla="*/ 203110 w 203110"/>
                  <a:gd name="T7" fmla="*/ 102149 h 204298"/>
                  <a:gd name="T8" fmla="*/ 101555 w 203110"/>
                  <a:gd name="T9" fmla="*/ 204298 h 204298"/>
                  <a:gd name="T10" fmla="*/ 0 w 203110"/>
                  <a:gd name="T11" fmla="*/ 102149 h 204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50" name="菱形 36"/>
              <p:cNvSpPr>
                <a:spLocks noChangeArrowheads="1"/>
              </p:cNvSpPr>
              <p:nvPr/>
            </p:nvSpPr>
            <p:spPr bwMode="auto"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5" name="直接连接符 31"/>
            <p:cNvCxnSpPr>
              <a:cxnSpLocks noChangeShapeType="1"/>
            </p:cNvCxnSpPr>
            <p:nvPr/>
          </p:nvCxnSpPr>
          <p:spPr bwMode="auto">
            <a:xfrm>
              <a:off x="354154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32"/>
            <p:cNvCxnSpPr>
              <a:cxnSpLocks noChangeShapeType="1"/>
            </p:cNvCxnSpPr>
            <p:nvPr/>
          </p:nvCxnSpPr>
          <p:spPr bwMode="auto">
            <a:xfrm>
              <a:off x="7316260" y="490927"/>
              <a:ext cx="0" cy="994972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文本框 49"/>
          <p:cNvSpPr txBox="1">
            <a:spLocks noChangeArrowheads="1"/>
          </p:cNvSpPr>
          <p:nvPr/>
        </p:nvSpPr>
        <p:spPr bwMode="auto">
          <a:xfrm>
            <a:off x="2402681" y="2533650"/>
            <a:ext cx="4338638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A——Spark Streaming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解决可行性分析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51"/>
          <p:cNvSpPr txBox="1">
            <a:spLocks noChangeArrowheads="1"/>
          </p:cNvSpPr>
          <p:nvPr/>
        </p:nvSpPr>
        <p:spPr bwMode="auto">
          <a:xfrm>
            <a:off x="3494706" y="1495336"/>
            <a:ext cx="20686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sz="3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361809057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Box 35"/>
          <p:cNvSpPr txBox="1">
            <a:spLocks noChangeArrowheads="1"/>
          </p:cNvSpPr>
          <p:nvPr/>
        </p:nvSpPr>
        <p:spPr bwMode="auto">
          <a:xfrm>
            <a:off x="860227" y="1838985"/>
            <a:ext cx="2057400" cy="9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6842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从热门招聘、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58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同城招聘网等热门招聘网站爬取招聘岗位及其相关信息。（此类网站数量众多，数据量得以保证。）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8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数据来源</a:t>
            </a:r>
          </a:p>
        </p:txBody>
      </p:sp>
      <p:grpSp>
        <p:nvGrpSpPr>
          <p:cNvPr id="19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20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4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BF6844A-11B7-4C8D-9036-F72FDA5F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517" y="731044"/>
            <a:ext cx="3771849" cy="3648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34"/>
          <p:cNvSpPr txBox="1"/>
          <p:nvPr/>
        </p:nvSpPr>
        <p:spPr>
          <a:xfrm>
            <a:off x="1575593" y="3741737"/>
            <a:ext cx="5992813" cy="306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将以上数据写入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744538" y="966788"/>
            <a:ext cx="7642225" cy="2165350"/>
            <a:chOff x="751008" y="967406"/>
            <a:chExt cx="7641986" cy="2164103"/>
          </a:xfrm>
        </p:grpSpPr>
        <p:grpSp>
          <p:nvGrpSpPr>
            <p:cNvPr id="83" name="组合 7"/>
            <p:cNvGrpSpPr>
              <a:grpSpLocks/>
            </p:cNvGrpSpPr>
            <p:nvPr/>
          </p:nvGrpSpPr>
          <p:grpSpPr bwMode="auto">
            <a:xfrm>
              <a:off x="1690779" y="967406"/>
              <a:ext cx="5665610" cy="1623077"/>
              <a:chOff x="1690779" y="967406"/>
              <a:chExt cx="5665610" cy="1623077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 9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TextBox 35"/>
              <p:cNvSpPr txBox="1"/>
              <p:nvPr/>
            </p:nvSpPr>
            <p:spPr>
              <a:xfrm>
                <a:off x="3605057" y="1087987"/>
                <a:ext cx="1916427" cy="3383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b="1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</a:t>
                </a:r>
                <a:r>
                  <a:rPr lang="zh-CN" altLang="en-US" sz="1600" b="1" spc="2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开发工程师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36"/>
            <p:cNvSpPr txBox="1">
              <a:spLocks noChangeArrowheads="1"/>
            </p:cNvSpPr>
            <p:nvPr/>
          </p:nvSpPr>
          <p:spPr bwMode="auto">
            <a:xfrm>
              <a:off x="1013489" y="2722497"/>
              <a:ext cx="1263447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月薪：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1w-1.5w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37"/>
            <p:cNvSpPr txBox="1">
              <a:spLocks noChangeArrowheads="1"/>
            </p:cNvSpPr>
            <p:nvPr/>
          </p:nvSpPr>
          <p:spPr bwMode="auto">
            <a:xfrm>
              <a:off x="3099321" y="2722497"/>
              <a:ext cx="954077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学历：本科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38"/>
            <p:cNvSpPr txBox="1">
              <a:spLocks noChangeArrowheads="1"/>
            </p:cNvSpPr>
            <p:nvPr/>
          </p:nvSpPr>
          <p:spPr bwMode="auto">
            <a:xfrm>
              <a:off x="5169538" y="2722497"/>
              <a:ext cx="736076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人数：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39"/>
            <p:cNvSpPr txBox="1">
              <a:spLocks noChangeArrowheads="1"/>
            </p:cNvSpPr>
            <p:nvPr/>
          </p:nvSpPr>
          <p:spPr bwMode="auto">
            <a:xfrm>
              <a:off x="6800454" y="2722497"/>
              <a:ext cx="1396685" cy="276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技术栈：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</a:p>
          </p:txBody>
        </p:sp>
      </p:grpSp>
      <p:sp>
        <p:nvSpPr>
          <p:cNvPr id="100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数据提取（例）</a:t>
            </a:r>
          </a:p>
        </p:txBody>
      </p:sp>
      <p:grpSp>
        <p:nvGrpSpPr>
          <p:cNvPr id="101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102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4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6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1338054" y="1592087"/>
            <a:ext cx="1830387" cy="550862"/>
            <a:chOff x="533400" y="1528997"/>
            <a:chExt cx="1829490" cy="550887"/>
          </a:xfrm>
        </p:grpSpPr>
        <p:sp>
          <p:nvSpPr>
            <p:cNvPr id="65" name="五边形 64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17"/>
            <p:cNvSpPr txBox="1">
              <a:spLocks noChangeArrowheads="1"/>
            </p:cNvSpPr>
            <p:nvPr/>
          </p:nvSpPr>
          <p:spPr bwMode="auto">
            <a:xfrm>
              <a:off x="861747" y="1648179"/>
              <a:ext cx="1081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步骤一</a:t>
              </a:r>
            </a:p>
          </p:txBody>
        </p:sp>
      </p:grp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3089066" y="1592087"/>
            <a:ext cx="1641475" cy="550862"/>
            <a:chOff x="2283957" y="1528997"/>
            <a:chExt cx="1640420" cy="550887"/>
          </a:xfrm>
        </p:grpSpPr>
        <p:sp>
          <p:nvSpPr>
            <p:cNvPr id="68" name="任意多边形 67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rgbClr val="06417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18"/>
            <p:cNvSpPr txBox="1">
              <a:spLocks noChangeArrowheads="1"/>
            </p:cNvSpPr>
            <p:nvPr/>
          </p:nvSpPr>
          <p:spPr bwMode="auto">
            <a:xfrm>
              <a:off x="2720597" y="1652040"/>
              <a:ext cx="945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步骤二</a:t>
              </a:r>
            </a:p>
          </p:txBody>
        </p: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4590841" y="1592087"/>
            <a:ext cx="1639888" cy="550862"/>
            <a:chOff x="3785566" y="1528997"/>
            <a:chExt cx="1640420" cy="550887"/>
          </a:xfrm>
        </p:grpSpPr>
        <p:sp>
          <p:nvSpPr>
            <p:cNvPr id="71" name="任意多边形 70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19"/>
            <p:cNvSpPr txBox="1">
              <a:spLocks noChangeArrowheads="1"/>
            </p:cNvSpPr>
            <p:nvPr/>
          </p:nvSpPr>
          <p:spPr bwMode="auto">
            <a:xfrm>
              <a:off x="4265266" y="1652040"/>
              <a:ext cx="945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步骤三</a:t>
              </a: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6105316" y="1592087"/>
            <a:ext cx="1639888" cy="550862"/>
            <a:chOff x="5299151" y="1528997"/>
            <a:chExt cx="1640420" cy="550887"/>
          </a:xfrm>
        </p:grpSpPr>
        <p:sp>
          <p:nvSpPr>
            <p:cNvPr id="74" name="任意多边形 7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20"/>
            <p:cNvSpPr txBox="1">
              <a:spLocks noChangeArrowheads="1"/>
            </p:cNvSpPr>
            <p:nvPr/>
          </p:nvSpPr>
          <p:spPr bwMode="auto">
            <a:xfrm>
              <a:off x="5735042" y="1652040"/>
              <a:ext cx="934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微软雅黑" pitchFamily="34" charset="-122"/>
                  <a:cs typeface="Segoe UI Semilight" pitchFamily="34" charset="0"/>
                </a:rPr>
                <a:t>步骤四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1345721" y="2427110"/>
            <a:ext cx="1519237" cy="1046510"/>
            <a:chOff x="1034229" y="1255861"/>
            <a:chExt cx="1789697" cy="1046075"/>
          </a:xfrm>
        </p:grpSpPr>
        <p:sp>
          <p:nvSpPr>
            <p:cNvPr id="80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79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将爬取到的数据进行打标签，随后存入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1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爬取数据</a:t>
              </a:r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3025296" y="2427110"/>
            <a:ext cx="1519237" cy="1046510"/>
            <a:chOff x="1034229" y="1255861"/>
            <a:chExt cx="1789697" cy="1046075"/>
          </a:xfrm>
        </p:grpSpPr>
        <p:sp>
          <p:nvSpPr>
            <p:cNvPr id="83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79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根据用户选择的标签，筛除无用信息（不执行下一步操作）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4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数据筛选</a:t>
              </a:r>
            </a:p>
          </p:txBody>
        </p: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4720746" y="2427110"/>
            <a:ext cx="1519237" cy="1531258"/>
            <a:chOff x="1034229" y="1255861"/>
            <a:chExt cx="1789697" cy="1530621"/>
          </a:xfrm>
        </p:grpSpPr>
        <p:sp>
          <p:nvSpPr>
            <p:cNvPr id="86" name="矩形 13"/>
            <p:cNvSpPr>
              <a:spLocks noChangeArrowheads="1"/>
            </p:cNvSpPr>
            <p:nvPr/>
          </p:nvSpPr>
          <p:spPr bwMode="auto">
            <a:xfrm>
              <a:off x="1034229" y="1511343"/>
              <a:ext cx="1789697" cy="127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根据事先写好的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streaming</a:t>
              </a: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rPr>
                <a:t>程序进行统计，此时步骤一依旧在进行，数据不断的存入，筛选。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87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执行程序</a:t>
              </a:r>
            </a:p>
          </p:txBody>
        </p: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6225696" y="2444572"/>
            <a:ext cx="1517650" cy="804135"/>
            <a:chOff x="1034229" y="1255861"/>
            <a:chExt cx="1789697" cy="804620"/>
          </a:xfrm>
        </p:grpSpPr>
        <p:sp>
          <p:nvSpPr>
            <p:cNvPr id="89" name="矩形 13"/>
            <p:cNvSpPr>
              <a:spLocks noChangeArrowheads="1"/>
            </p:cNvSpPr>
            <p:nvPr/>
          </p:nvSpPr>
          <p:spPr bwMode="auto">
            <a:xfrm>
              <a:off x="1034229" y="1511602"/>
              <a:ext cx="1789697" cy="548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213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将统计的数据结果以曲线图动态显示。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endParaRPr>
            </a:p>
          </p:txBody>
        </p:sp>
        <p:sp>
          <p:nvSpPr>
            <p:cNvPr id="90" name="文本框 83"/>
            <p:cNvSpPr txBox="1">
              <a:spLocks noChangeArrowheads="1"/>
            </p:cNvSpPr>
            <p:nvPr/>
          </p:nvSpPr>
          <p:spPr bwMode="auto">
            <a:xfrm>
              <a:off x="1259631" y="1255861"/>
              <a:ext cx="1358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 defTabSz="512763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51276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数据展示</a:t>
              </a:r>
            </a:p>
          </p:txBody>
        </p:sp>
      </p:grpSp>
      <p:sp>
        <p:nvSpPr>
          <p:cNvPr id="94" name="文本框 25"/>
          <p:cNvSpPr txBox="1">
            <a:spLocks noChangeArrowheads="1"/>
          </p:cNvSpPr>
          <p:nvPr/>
        </p:nvSpPr>
        <p:spPr bwMode="auto">
          <a:xfrm>
            <a:off x="740569" y="384572"/>
            <a:ext cx="229671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处理流程</a:t>
            </a:r>
          </a:p>
        </p:txBody>
      </p:sp>
      <p:grpSp>
        <p:nvGrpSpPr>
          <p:cNvPr id="95" name="组合 26"/>
          <p:cNvGrpSpPr>
            <a:grpSpLocks/>
          </p:cNvGrpSpPr>
          <p:nvPr/>
        </p:nvGrpSpPr>
        <p:grpSpPr bwMode="auto">
          <a:xfrm>
            <a:off x="346472" y="634603"/>
            <a:ext cx="2614613" cy="232172"/>
            <a:chOff x="0" y="0"/>
            <a:chExt cx="3275216" cy="291392"/>
          </a:xfrm>
        </p:grpSpPr>
        <p:sp>
          <p:nvSpPr>
            <p:cNvPr id="96" name="菱形 28"/>
            <p:cNvSpPr>
              <a:spLocks noChangeArrowheads="1"/>
            </p:cNvSpPr>
            <p:nvPr/>
          </p:nvSpPr>
          <p:spPr bwMode="auto"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泪滴形 29"/>
            <p:cNvSpPr>
              <a:spLocks/>
            </p:cNvSpPr>
            <p:nvPr/>
          </p:nvSpPr>
          <p:spPr bwMode="auto">
            <a:xfrm rot="2700000">
              <a:off x="423" y="71619"/>
              <a:ext cx="145227" cy="146076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泪滴形 30"/>
            <p:cNvSpPr>
              <a:spLocks/>
            </p:cNvSpPr>
            <p:nvPr/>
          </p:nvSpPr>
          <p:spPr bwMode="auto">
            <a:xfrm rot="13500000">
              <a:off x="261816" y="72043"/>
              <a:ext cx="146076" cy="145227"/>
            </a:xfrm>
            <a:custGeom>
              <a:avLst/>
              <a:gdLst>
                <a:gd name="T0" fmla="*/ 0 w 145227"/>
                <a:gd name="T1" fmla="*/ 73038 h 146076"/>
                <a:gd name="T2" fmla="*/ 72614 w 145227"/>
                <a:gd name="T3" fmla="*/ 0 h 146076"/>
                <a:gd name="T4" fmla="*/ 145227 w 145227"/>
                <a:gd name="T5" fmla="*/ 0 h 146076"/>
                <a:gd name="T6" fmla="*/ 145227 w 145227"/>
                <a:gd name="T7" fmla="*/ 73038 h 146076"/>
                <a:gd name="T8" fmla="*/ 72613 w 145227"/>
                <a:gd name="T9" fmla="*/ 146076 h 146076"/>
                <a:gd name="T10" fmla="*/ -1 w 145227"/>
                <a:gd name="T11" fmla="*/ 73038 h 146076"/>
                <a:gd name="T12" fmla="*/ 0 w 145227"/>
                <a:gd name="T13" fmla="*/ 73038 h 14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" name="菱形 31"/>
            <p:cNvSpPr>
              <a:spLocks noChangeArrowheads="1"/>
            </p:cNvSpPr>
            <p:nvPr/>
          </p:nvSpPr>
          <p:spPr bwMode="auto"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00" name="直接连接符 32"/>
            <p:cNvCxnSpPr>
              <a:cxnSpLocks noChangeShapeType="1"/>
            </p:cNvCxnSpPr>
            <p:nvPr/>
          </p:nvCxnSpPr>
          <p:spPr bwMode="auto">
            <a:xfrm>
              <a:off x="395744" y="159614"/>
              <a:ext cx="2879472" cy="0"/>
            </a:xfrm>
            <a:prstGeom prst="line">
              <a:avLst/>
            </a:prstGeom>
            <a:noFill/>
            <a:ln w="635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Pages>0</Pages>
  <Words>1127</Words>
  <Characters>0</Characters>
  <Application>Microsoft Office PowerPoint</Application>
  <DocSecurity>0</DocSecurity>
  <PresentationFormat>全屏显示(16:9)</PresentationFormat>
  <Lines>0</Lines>
  <Paragraphs>144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方正正粗黑简体</vt:lpstr>
      <vt:lpstr>方正正黑简体</vt:lpstr>
      <vt:lpstr>宋体</vt:lpstr>
      <vt:lpstr>微软雅黑</vt:lpstr>
      <vt:lpstr>Arial</vt:lpstr>
      <vt:lpstr>Calibri</vt:lpstr>
      <vt:lpstr>Calibri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665</dc:title>
  <dc:creator>Administrator</dc:creator>
  <cp:lastModifiedBy>Jiang Hui</cp:lastModifiedBy>
  <cp:revision>109</cp:revision>
  <dcterms:created xsi:type="dcterms:W3CDTF">2015-06-06T02:58:29Z</dcterms:created>
  <dcterms:modified xsi:type="dcterms:W3CDTF">2019-10-23T11:32:15Z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