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>
      <p:cViewPr varScale="1">
        <p:scale>
          <a:sx n="86" d="100"/>
          <a:sy n="86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4" y="4149727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1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4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1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9" y="188915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260352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7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5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7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6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8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484313"/>
            <a:ext cx="3994150" cy="43926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4" y="1484313"/>
            <a:ext cx="3995737" cy="43926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3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3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9" y="188915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fld id="{FD084B75-431D-4C08-A5EF-B1111462754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D37B698-B703-4A0C-B642-B37D9017EC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7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40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35756" indent="-33575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9804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1800">
          <a:solidFill>
            <a:schemeClr val="tx1"/>
          </a:solidFill>
          <a:latin typeface="+mn-lt"/>
          <a:ea typeface="+mn-ea"/>
        </a:defRPr>
      </a:lvl2pPr>
      <a:lvl3pPr marL="970360" indent="-30241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3pPr>
      <a:lvl4pPr marL="1260872" indent="-289322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5525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5pPr>
      <a:lvl6pPr marL="18954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Linux/2016-04/129810.htm" TargetMode="External"/><Relationship Id="rId2" Type="http://schemas.openxmlformats.org/officeDocument/2006/relationships/hyperlink" Target="http://www.linuxidc.com/Linux/2016-12/13825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hyperlink" Target="https://docs.mongodb.com/manua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red-ha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ongodb.com/manual/tutorial/insert-documen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南京大学软件学院</a:t>
            </a:r>
            <a:endParaRPr lang="en-US" altLang="zh-CN" dirty="0"/>
          </a:p>
          <a:p>
            <a:pPr algn="r"/>
            <a:r>
              <a:rPr lang="zh-CN" altLang="en-US" dirty="0" smtClean="0"/>
              <a:t>李</a:t>
            </a:r>
            <a:r>
              <a:rPr lang="zh-CN" altLang="en-US" dirty="0" smtClean="0"/>
              <a:t>传艺</a:t>
            </a:r>
            <a:endParaRPr lang="en-US" altLang="zh-CN" dirty="0"/>
          </a:p>
          <a:p>
            <a:pPr algn="r"/>
            <a:r>
              <a:rPr lang="en-US" altLang="zh-CN" dirty="0" smtClean="0"/>
              <a:t>lcy@nju.edu.cn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47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05" y="1282390"/>
            <a:ext cx="4840467" cy="4110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数据库基本操作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484313"/>
            <a:ext cx="8106974" cy="4392612"/>
          </a:xfrm>
        </p:spPr>
        <p:txBody>
          <a:bodyPr/>
          <a:lstStyle/>
          <a:p>
            <a:r>
              <a:rPr lang="zh-CN" altLang="en-US" dirty="0" smtClean="0"/>
              <a:t>聚合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聚合管道（各种操作）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MapReduce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在满足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条件的输入上</a:t>
            </a:r>
            <a:r>
              <a:rPr lang="en-US" altLang="zh-CN" dirty="0" smtClean="0"/>
              <a:t>Map</a:t>
            </a:r>
          </a:p>
          <a:p>
            <a:r>
              <a:rPr lang="zh-CN" altLang="en-US" dirty="0" smtClean="0"/>
              <a:t>文本搜索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对字符串值进行索引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在字符串的索引上搜索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建立索引</a:t>
            </a:r>
            <a:r>
              <a:rPr lang="en-US" altLang="zh-CN" dirty="0" err="1" smtClean="0"/>
              <a:t>createIndex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k:v</a:t>
            </a:r>
            <a:r>
              <a:rPr lang="en-US" altLang="zh-CN" dirty="0" smtClean="0"/>
              <a:t>})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$text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$search</a:t>
            </a:r>
            <a:r>
              <a:rPr lang="zh-CN" altLang="en-US" dirty="0" smtClean="0"/>
              <a:t>操作查询</a:t>
            </a:r>
            <a:endParaRPr lang="en-US" altLang="zh-CN" dirty="0" smtClean="0"/>
          </a:p>
          <a:p>
            <a:pPr lvl="3"/>
            <a:r>
              <a:rPr lang="en-US" altLang="zh-CN" dirty="0" err="1"/>
              <a:t>db.stores.find</a:t>
            </a:r>
            <a:r>
              <a:rPr lang="en-US" altLang="zh-CN" dirty="0"/>
              <a:t>( { $text: { $search: "java coffee shop" } }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还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$meta</a:t>
            </a:r>
            <a:r>
              <a:rPr lang="zh-CN" altLang="en-US" dirty="0" smtClean="0"/>
              <a:t>操作对结果进行排序</a:t>
            </a:r>
            <a:endParaRPr lang="en-US" altLang="zh-CN" dirty="0" smtClean="0"/>
          </a:p>
          <a:p>
            <a:pPr lvl="3"/>
            <a:r>
              <a:rPr lang="en-US" altLang="zh-CN" dirty="0" err="1"/>
              <a:t>db.stores.find</a:t>
            </a:r>
            <a:r>
              <a:rPr lang="en-US" altLang="zh-CN" dirty="0" smtClean="0"/>
              <a:t>({ </a:t>
            </a:r>
            <a:r>
              <a:rPr lang="en-US" altLang="zh-CN" dirty="0"/>
              <a:t>$text: { $search: "java coffee shop" } },</a:t>
            </a:r>
          </a:p>
          <a:p>
            <a:pPr marL="971550" lvl="3" indent="0">
              <a:buNone/>
            </a:pPr>
            <a:r>
              <a:rPr lang="en-US" altLang="zh-CN" dirty="0" smtClean="0"/>
              <a:t>                           { </a:t>
            </a:r>
            <a:r>
              <a:rPr lang="en-US" altLang="zh-CN" dirty="0"/>
              <a:t>score: { $meta: "</a:t>
            </a:r>
            <a:r>
              <a:rPr lang="en-US" altLang="zh-CN" dirty="0" err="1"/>
              <a:t>textScore</a:t>
            </a:r>
            <a:r>
              <a:rPr lang="en-US" altLang="zh-CN" dirty="0"/>
              <a:t>" } </a:t>
            </a:r>
            <a:r>
              <a:rPr lang="en-US" altLang="zh-CN" dirty="0" smtClean="0"/>
              <a:t>}</a:t>
            </a:r>
          </a:p>
          <a:p>
            <a:pPr marL="971550" lvl="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).</a:t>
            </a:r>
            <a:r>
              <a:rPr lang="en-US" altLang="zh-CN" dirty="0"/>
              <a:t>sort( { score: { $meta: "</a:t>
            </a:r>
            <a:r>
              <a:rPr lang="en-US" altLang="zh-CN" dirty="0" err="1"/>
              <a:t>textScore</a:t>
            </a:r>
            <a:r>
              <a:rPr lang="en-US" altLang="zh-CN" dirty="0"/>
              <a:t>" } } )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5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通用二级索引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索引必须依赖一个</a:t>
            </a:r>
            <a:r>
              <a:rPr lang="en-US" altLang="zh-CN" dirty="0" smtClean="0"/>
              <a:t>key</a:t>
            </a:r>
          </a:p>
          <a:p>
            <a:pPr lvl="1"/>
            <a:r>
              <a:rPr lang="en-US" altLang="zh-CN" dirty="0" smtClean="0"/>
              <a:t>Dense Index(</a:t>
            </a:r>
            <a:r>
              <a:rPr lang="zh-CN" altLang="en-US" dirty="0" smtClean="0"/>
              <a:t>指向非排序全局数据</a:t>
            </a:r>
            <a:r>
              <a:rPr lang="en-US" altLang="zh-CN" dirty="0" smtClean="0"/>
              <a:t>); Sparse Index(</a:t>
            </a:r>
            <a:r>
              <a:rPr lang="zh-CN" altLang="en-US" dirty="0" smtClean="0"/>
              <a:t>指向排序的</a:t>
            </a:r>
            <a:r>
              <a:rPr lang="en-US" altLang="zh-CN" dirty="0" smtClean="0"/>
              <a:t>Dense Index)</a:t>
            </a:r>
          </a:p>
          <a:p>
            <a:pPr lvl="1"/>
            <a:r>
              <a:rPr lang="en-US" altLang="zh-CN" dirty="0" smtClean="0"/>
              <a:t>Cluster Index(</a:t>
            </a:r>
            <a:r>
              <a:rPr lang="zh-CN" altLang="en-US" dirty="0" smtClean="0"/>
              <a:t>将全局数据按照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排序后使用的</a:t>
            </a:r>
            <a:r>
              <a:rPr lang="en-US" altLang="zh-CN" dirty="0" smtClean="0"/>
              <a:t>Sparse Index); Secondary Index(</a:t>
            </a:r>
            <a:r>
              <a:rPr lang="zh-CN" altLang="en-US" dirty="0" smtClean="0"/>
              <a:t>指向非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列的</a:t>
            </a:r>
            <a:r>
              <a:rPr lang="en-US" altLang="zh-CN" dirty="0" smtClean="0"/>
              <a:t>Dense Index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Sparse Index)</a:t>
            </a:r>
          </a:p>
          <a:p>
            <a:r>
              <a:rPr lang="zh-CN" altLang="en-US" dirty="0" smtClean="0"/>
              <a:t>复合索引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上建立一个索引</a:t>
            </a:r>
            <a:endParaRPr lang="en-US" altLang="zh-CN" dirty="0" smtClean="0"/>
          </a:p>
          <a:p>
            <a:r>
              <a:rPr lang="zh-CN" altLang="en-US" dirty="0" smtClean="0"/>
              <a:t>索引对象和数组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嵌套文档的内容建立索引、对数组里每个元素建立索引</a:t>
            </a:r>
            <a:endParaRPr lang="en-US" altLang="zh-CN" dirty="0" smtClean="0"/>
          </a:p>
          <a:p>
            <a:r>
              <a:rPr lang="zh-CN" altLang="en-US" dirty="0" smtClean="0"/>
              <a:t>唯一索引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文档在索引指定键的值具有唯一性</a:t>
            </a:r>
            <a:endParaRPr lang="en-US" altLang="zh-CN" dirty="0" smtClean="0"/>
          </a:p>
          <a:p>
            <a:r>
              <a:rPr lang="zh-CN" altLang="en-US" dirty="0" smtClean="0"/>
              <a:t>全文索引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98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</a:p>
          <a:p>
            <a:r>
              <a:rPr lang="zh-CN" altLang="en-US" dirty="0" smtClean="0"/>
              <a:t>地理位置信息保存为</a:t>
            </a:r>
            <a:r>
              <a:rPr lang="en-US" altLang="zh-CN" dirty="0" err="1" smtClean="0"/>
              <a:t>GeoJSON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legacy coordinate pairs</a:t>
            </a:r>
            <a:r>
              <a:rPr lang="zh-CN" altLang="en-US" dirty="0" smtClean="0"/>
              <a:t>中</a:t>
            </a:r>
          </a:p>
          <a:p>
            <a:r>
              <a:rPr lang="en-US" altLang="zh-CN" dirty="0" err="1" smtClean="0"/>
              <a:t>GeoJSON</a:t>
            </a:r>
            <a:r>
              <a:rPr lang="en-US" altLang="zh-CN" dirty="0" smtClean="0"/>
              <a:t> Object</a:t>
            </a:r>
          </a:p>
          <a:p>
            <a:pPr lvl="1"/>
            <a:r>
              <a:rPr lang="en-US" altLang="zh-CN" dirty="0"/>
              <a:t>&lt;field&gt;: { type: &lt;</a:t>
            </a:r>
            <a:r>
              <a:rPr lang="en-US" altLang="zh-CN" dirty="0" err="1"/>
              <a:t>GeoJSON</a:t>
            </a:r>
            <a:r>
              <a:rPr lang="en-US" altLang="zh-CN" dirty="0"/>
              <a:t> type&gt; , coordinates: &lt;coordinates&gt;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2dsphere</a:t>
            </a:r>
            <a:r>
              <a:rPr lang="zh-CN" altLang="en-US" dirty="0" smtClean="0"/>
              <a:t>索引</a:t>
            </a:r>
          </a:p>
          <a:p>
            <a:pPr lvl="1"/>
            <a:r>
              <a:rPr lang="en-US" altLang="zh-CN" dirty="0" err="1"/>
              <a:t>db.collection.createIndex</a:t>
            </a:r>
            <a:r>
              <a:rPr lang="en-US" altLang="zh-CN" dirty="0"/>
              <a:t>( { &lt;location field&gt; : "2dsphere" } )</a:t>
            </a:r>
            <a:endParaRPr lang="zh-CN" altLang="en-US" dirty="0" smtClean="0"/>
          </a:p>
          <a:p>
            <a:r>
              <a:rPr lang="en-US" altLang="zh-CN" dirty="0" smtClean="0"/>
              <a:t>Legacy coordinate pairs</a:t>
            </a:r>
          </a:p>
          <a:p>
            <a:pPr lvl="1"/>
            <a:r>
              <a:rPr lang="mr-IN" altLang="zh-CN" dirty="0"/>
              <a:t>&lt;</a:t>
            </a:r>
            <a:r>
              <a:rPr lang="mr-IN" altLang="zh-CN" dirty="0" err="1"/>
              <a:t>field</a:t>
            </a:r>
            <a:r>
              <a:rPr lang="mr-IN" altLang="zh-CN" dirty="0"/>
              <a:t>&gt;: [ &lt;</a:t>
            </a:r>
            <a:r>
              <a:rPr lang="mr-IN" altLang="zh-CN" dirty="0" err="1"/>
              <a:t>x</a:t>
            </a:r>
            <a:r>
              <a:rPr lang="mr-IN" altLang="zh-CN" dirty="0"/>
              <a:t>&gt;, &lt;</a:t>
            </a:r>
            <a:r>
              <a:rPr lang="mr-IN" altLang="zh-CN" dirty="0" err="1"/>
              <a:t>y</a:t>
            </a:r>
            <a:r>
              <a:rPr lang="mr-IN" altLang="zh-CN" dirty="0"/>
              <a:t>&gt; </a:t>
            </a:r>
            <a:r>
              <a:rPr lang="mr-IN" altLang="zh-CN" dirty="0" smtClean="0"/>
              <a:t>]</a:t>
            </a:r>
            <a:endParaRPr lang="en-US" altLang="zh-CN" dirty="0" smtClean="0"/>
          </a:p>
          <a:p>
            <a:pPr lvl="1"/>
            <a:r>
              <a:rPr lang="mr-IN" altLang="zh-CN" dirty="0"/>
              <a:t>&lt;</a:t>
            </a:r>
            <a:r>
              <a:rPr lang="mr-IN" altLang="zh-CN" dirty="0" err="1"/>
              <a:t>field</a:t>
            </a:r>
            <a:r>
              <a:rPr lang="mr-IN" altLang="zh-CN" dirty="0"/>
              <a:t>&gt;: { &lt;field1&gt;: &lt;</a:t>
            </a:r>
            <a:r>
              <a:rPr lang="mr-IN" altLang="zh-CN" dirty="0" err="1"/>
              <a:t>x</a:t>
            </a:r>
            <a:r>
              <a:rPr lang="mr-IN" altLang="zh-CN" dirty="0"/>
              <a:t>&gt;, &lt;field2&gt;: &lt;</a:t>
            </a:r>
            <a:r>
              <a:rPr lang="mr-IN" altLang="zh-CN" dirty="0" err="1"/>
              <a:t>y</a:t>
            </a:r>
            <a:r>
              <a:rPr lang="mr-IN" altLang="zh-CN" dirty="0"/>
              <a:t>&gt; </a:t>
            </a:r>
            <a:r>
              <a:rPr lang="mr-IN" altLang="zh-CN" dirty="0" smtClean="0"/>
              <a:t>}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2d</a:t>
            </a:r>
            <a:r>
              <a:rPr lang="zh-CN" altLang="en-US" dirty="0" smtClean="0"/>
              <a:t>索引</a:t>
            </a:r>
          </a:p>
          <a:p>
            <a:pPr lvl="1"/>
            <a:r>
              <a:rPr lang="en-US" altLang="zh-CN" dirty="0" err="1"/>
              <a:t>db.collection.createIndex</a:t>
            </a:r>
            <a:r>
              <a:rPr lang="en-US" altLang="zh-CN" dirty="0"/>
              <a:t>( { &lt;location field&gt; : "2d" } )</a:t>
            </a:r>
          </a:p>
          <a:p>
            <a:r>
              <a:rPr lang="zh-CN" altLang="en-US" dirty="0" smtClean="0"/>
              <a:t>一系列基于地理空间索引的查询操作</a:t>
            </a:r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geoWithin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$near</a:t>
            </a:r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nearSphere</a:t>
            </a:r>
            <a:r>
              <a:rPr lang="zh-CN" altLang="en-US" dirty="0" smtClean="0"/>
              <a:t>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80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分片（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分片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用来将大型集合分割到不同服务器上采用的方法</a:t>
            </a:r>
          </a:p>
          <a:p>
            <a:r>
              <a:rPr kumimoji="1" lang="zh-CN" altLang="en-US" dirty="0" smtClean="0"/>
              <a:t>一个集合可以被分为多个分片</a:t>
            </a:r>
          </a:p>
          <a:p>
            <a:r>
              <a:rPr kumimoji="1" lang="zh-CN" altLang="en-US" dirty="0" smtClean="0"/>
              <a:t>一个分片存储在一台服务器上</a:t>
            </a:r>
          </a:p>
          <a:p>
            <a:pPr lvl="1"/>
            <a:r>
              <a:rPr kumimoji="1" lang="zh-CN" altLang="en-US" dirty="0" smtClean="0"/>
              <a:t>一个分片可以有多个副本，副本存在其他服务器上</a:t>
            </a:r>
          </a:p>
          <a:p>
            <a:pPr lvl="1"/>
            <a:r>
              <a:rPr kumimoji="1" lang="zh-CN" altLang="en-US" dirty="0" smtClean="0"/>
              <a:t>存储同一个分片的多台服务器称为副本集</a:t>
            </a:r>
          </a:p>
          <a:p>
            <a:r>
              <a:rPr kumimoji="1" lang="zh-CN" altLang="en-US" dirty="0" smtClean="0"/>
              <a:t>用来对集合进行分片的键称为“片键”</a:t>
            </a:r>
          </a:p>
          <a:p>
            <a:r>
              <a:rPr kumimoji="1" lang="zh-CN" altLang="en-US" dirty="0" smtClean="0"/>
              <a:t>一个分片就是集合数据中片键在</a:t>
            </a:r>
          </a:p>
          <a:p>
            <a:pPr lvl="1"/>
            <a:r>
              <a:rPr kumimoji="1" lang="zh-CN" altLang="en-US" dirty="0" smtClean="0"/>
              <a:t>某个区间上的数据子集：</a:t>
            </a:r>
            <a:r>
              <a:rPr kumimoji="1" lang="en-US" altLang="zh-CN" dirty="0" smtClean="0"/>
              <a:t>ranged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en-US" altLang="zh-CN" dirty="0" smtClean="0"/>
              <a:t>; (</a:t>
            </a:r>
            <a:r>
              <a:rPr kumimoji="1" lang="zh-CN" altLang="en-US" dirty="0" smtClean="0"/>
              <a:t>还有</a:t>
            </a:r>
            <a:r>
              <a:rPr kumimoji="1" lang="en-US" altLang="zh-CN" dirty="0" smtClean="0"/>
              <a:t>Hashed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Sharding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81" y="4778992"/>
            <a:ext cx="6076351" cy="20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9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分片（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一个分片包含多个片键区间</a:t>
            </a:r>
          </a:p>
          <a:p>
            <a:pPr lvl="1"/>
            <a:r>
              <a:rPr kumimoji="1" lang="zh-CN" altLang="en-US" dirty="0"/>
              <a:t>每个区间称为数据“块”</a:t>
            </a:r>
          </a:p>
          <a:p>
            <a:pPr lvl="1"/>
            <a:r>
              <a:rPr kumimoji="1" lang="zh-CN" altLang="en-US" dirty="0"/>
              <a:t>当块变得越来越大时，会将其分割成两个较小的块</a:t>
            </a:r>
          </a:p>
          <a:p>
            <a:pPr lvl="1"/>
            <a:r>
              <a:rPr kumimoji="1" lang="zh-CN" altLang="en-US" dirty="0"/>
              <a:t>设置块的大小：默认</a:t>
            </a:r>
            <a:r>
              <a:rPr kumimoji="1" lang="en-US" altLang="zh-CN" dirty="0"/>
              <a:t>200M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分片平衡</a:t>
            </a:r>
          </a:p>
          <a:p>
            <a:pPr lvl="1"/>
            <a:r>
              <a:rPr kumimoji="1" lang="zh-CN" altLang="en-US" dirty="0" smtClean="0"/>
              <a:t>通过移动块使得分片的数据量得到平衡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新加一个分片服务器</a:t>
            </a:r>
          </a:p>
          <a:p>
            <a:pPr lvl="3"/>
            <a:r>
              <a:rPr kumimoji="1" lang="zh-CN" altLang="en-US" dirty="0" smtClean="0"/>
              <a:t>已有分片上的数据都移动一部分到新分片上</a:t>
            </a:r>
          </a:p>
          <a:p>
            <a:pPr lvl="2"/>
            <a:r>
              <a:rPr kumimoji="1" lang="zh-CN" altLang="en-US" dirty="0" smtClean="0"/>
              <a:t>原有分片平衡</a:t>
            </a:r>
          </a:p>
          <a:p>
            <a:pPr lvl="3"/>
            <a:r>
              <a:rPr kumimoji="1" lang="zh-CN" altLang="en-US" dirty="0" smtClean="0"/>
              <a:t>例如，当一个分片比另一个分片多出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个块，触发平衡操作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50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建立和启动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配置服务器 </a:t>
            </a:r>
            <a:r>
              <a:rPr kumimoji="1" lang="en-US" altLang="zh-CN" dirty="0" err="1" smtClean="0"/>
              <a:t>mongod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个或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个”</a:t>
            </a:r>
          </a:p>
          <a:p>
            <a:pPr lvl="1"/>
            <a:r>
              <a:rPr kumimoji="1" lang="zh-CN" altLang="en-US" dirty="0" smtClean="0"/>
              <a:t>测试环境使用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个就够了</a:t>
            </a:r>
          </a:p>
          <a:p>
            <a:pPr lvl="1"/>
            <a:r>
              <a:rPr kumimoji="1" lang="zh-CN" altLang="en-US" dirty="0" smtClean="0"/>
              <a:t>配置服务器之间交互比较复杂，</a:t>
            </a:r>
          </a:p>
          <a:p>
            <a:pPr marL="336946" lvl="1" indent="0">
              <a:buNone/>
            </a:pPr>
            <a:r>
              <a:rPr kumimoji="1" lang="zh-CN" altLang="en-US" dirty="0" smtClean="0"/>
              <a:t>生产环境使用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个比较适合</a:t>
            </a:r>
            <a:endParaRPr kumimoji="1" lang="en-US" altLang="zh-CN" dirty="0" smtClean="0"/>
          </a:p>
          <a:p>
            <a:r>
              <a:rPr kumimoji="1" lang="en-US" altLang="zh-CN" dirty="0" smtClean="0"/>
              <a:t>mongos</a:t>
            </a:r>
            <a:r>
              <a:rPr kumimoji="1" lang="zh-CN" altLang="en-US" dirty="0" smtClean="0"/>
              <a:t>进程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隐藏集群内分片的复杂性，向用</a:t>
            </a:r>
          </a:p>
          <a:p>
            <a:pPr marL="336946" lvl="1" indent="0">
              <a:buNone/>
            </a:pPr>
            <a:r>
              <a:rPr kumimoji="1" lang="zh-CN" altLang="en-US" dirty="0" smtClean="0"/>
              <a:t>提供简洁的单服务器接口</a:t>
            </a:r>
          </a:p>
          <a:p>
            <a:r>
              <a:rPr kumimoji="1" lang="zh-CN" altLang="en-US" dirty="0" smtClean="0"/>
              <a:t>分片</a:t>
            </a:r>
          </a:p>
          <a:p>
            <a:pPr lvl="1"/>
            <a:r>
              <a:rPr kumimoji="1" lang="zh-CN" altLang="en-US" dirty="0" smtClean="0"/>
              <a:t>选择片键</a:t>
            </a:r>
          </a:p>
          <a:p>
            <a:pPr lvl="1"/>
            <a:r>
              <a:rPr kumimoji="1" lang="zh-CN" altLang="en-US" dirty="0" smtClean="0"/>
              <a:t>数据分片</a:t>
            </a:r>
          </a:p>
          <a:p>
            <a:pPr lvl="1"/>
            <a:r>
              <a:rPr kumimoji="1" lang="zh-CN" altLang="en-US" dirty="0" smtClean="0"/>
              <a:t>新增分片</a:t>
            </a:r>
          </a:p>
          <a:p>
            <a:pPr lvl="1"/>
            <a:r>
              <a:rPr kumimoji="1" lang="zh-CN" altLang="en-US" dirty="0" smtClean="0"/>
              <a:t>移除分片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24" y="1270227"/>
            <a:ext cx="4572000" cy="31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选择片键（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好片键的反例</a:t>
            </a:r>
          </a:p>
          <a:p>
            <a:pPr lvl="1"/>
            <a:r>
              <a:rPr kumimoji="1" lang="zh-CN" altLang="en-US" dirty="0" smtClean="0"/>
              <a:t>小基数片键</a:t>
            </a:r>
          </a:p>
          <a:p>
            <a:pPr lvl="2"/>
            <a:r>
              <a:rPr kumimoji="1" lang="zh-CN" altLang="en-US" dirty="0" smtClean="0"/>
              <a:t>利用取值很少的字段作为片键，如性别、民族等</a:t>
            </a:r>
          </a:p>
          <a:p>
            <a:pPr lvl="1"/>
            <a:r>
              <a:rPr kumimoji="1" lang="zh-CN" altLang="en-US" dirty="0" smtClean="0"/>
              <a:t>升序片键</a:t>
            </a:r>
          </a:p>
          <a:p>
            <a:pPr lvl="2"/>
            <a:r>
              <a:rPr kumimoji="1" lang="zh-CN" altLang="en-US" dirty="0" smtClean="0"/>
              <a:t>例如使用类似时间戳的字段作为片键</a:t>
            </a:r>
          </a:p>
          <a:p>
            <a:pPr lvl="2"/>
            <a:r>
              <a:rPr kumimoji="1" lang="zh-CN" altLang="en-US" dirty="0" smtClean="0"/>
              <a:t>优点是近段时间需要访问的数据在内存中的概率更大</a:t>
            </a:r>
          </a:p>
          <a:p>
            <a:pPr lvl="2"/>
            <a:r>
              <a:rPr kumimoji="1" lang="zh-CN" altLang="en-US" dirty="0" smtClean="0"/>
              <a:t>问题是导致新插入数据总是在同一个片键上，单个分片压力过大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随机片键</a:t>
            </a:r>
          </a:p>
          <a:p>
            <a:pPr lvl="2"/>
            <a:r>
              <a:rPr kumimoji="1" lang="zh-CN" altLang="en-US" dirty="0" smtClean="0"/>
              <a:t>选择取值随机的字段作为片键</a:t>
            </a:r>
          </a:p>
          <a:p>
            <a:pPr lvl="2"/>
            <a:r>
              <a:rPr kumimoji="1" lang="zh-CN" altLang="en-US" dirty="0" smtClean="0"/>
              <a:t>开始效果不错，但是随着数据量增大，效果变差</a:t>
            </a:r>
          </a:p>
          <a:p>
            <a:pPr lvl="2"/>
            <a:r>
              <a:rPr kumimoji="1" lang="zh-CN" altLang="en-US" dirty="0" smtClean="0"/>
              <a:t>考虑当需要对分片进行平衡时，会将一个分片的一些块放到另一些分片上</a:t>
            </a:r>
          </a:p>
          <a:p>
            <a:pPr lvl="2"/>
            <a:r>
              <a:rPr kumimoji="1" lang="zh-CN" altLang="en-US" dirty="0" smtClean="0"/>
              <a:t>结果是：每个分片上随机分布着数据，可能需要放在内存中的常用数据也随机分布在各个分片中，使得磁盘压力变大，导致速度慢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57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选择片键（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好片键</a:t>
            </a:r>
          </a:p>
          <a:p>
            <a:pPr lvl="1"/>
            <a:r>
              <a:rPr kumimoji="1" lang="zh-CN" altLang="en-US" dirty="0" smtClean="0"/>
              <a:t>具备良好的数据局部性特征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高效查询</a:t>
            </a:r>
          </a:p>
          <a:p>
            <a:pPr lvl="2"/>
            <a:r>
              <a:rPr kumimoji="1" lang="zh-CN" altLang="en-US" dirty="0" smtClean="0"/>
              <a:t>相关数据会保持在同一个局部内，避免内存数据高频率切换</a:t>
            </a:r>
          </a:p>
          <a:p>
            <a:pPr lvl="1"/>
            <a:r>
              <a:rPr kumimoji="1" lang="zh-CN" altLang="en-US" dirty="0" smtClean="0"/>
              <a:t>不会产生数据热点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高效集群</a:t>
            </a:r>
          </a:p>
          <a:p>
            <a:pPr lvl="2"/>
            <a:r>
              <a:rPr kumimoji="1" lang="zh-CN" altLang="en-US" dirty="0" smtClean="0"/>
              <a:t>数据的插入、修改操作均匀的分布在多个分片上，而不是集中在某一个分片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使用组合片键</a:t>
            </a:r>
          </a:p>
          <a:p>
            <a:pPr lvl="1"/>
            <a:r>
              <a:rPr kumimoji="1" lang="zh-CN" altLang="en-US" dirty="0" smtClean="0"/>
              <a:t>一个字段用于将数据分块</a:t>
            </a:r>
          </a:p>
          <a:p>
            <a:pPr lvl="1"/>
            <a:r>
              <a:rPr kumimoji="1" lang="zh-CN" altLang="en-US" dirty="0" smtClean="0"/>
              <a:t>一个字段用于保持数据局部性特征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54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选择片键（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选择片键应该思考的问题</a:t>
            </a:r>
          </a:p>
          <a:p>
            <a:pPr lvl="1"/>
            <a:r>
              <a:rPr kumimoji="1" lang="zh-CN" altLang="en-US" dirty="0" smtClean="0"/>
              <a:t>写操作是怎样的？需要插入的文档类型和大小？</a:t>
            </a:r>
          </a:p>
          <a:p>
            <a:pPr lvl="1"/>
            <a:r>
              <a:rPr kumimoji="1" lang="zh-CN" altLang="en-US" dirty="0" smtClean="0"/>
              <a:t>系统写入数据的频率如何？</a:t>
            </a:r>
          </a:p>
          <a:p>
            <a:pPr lvl="1"/>
            <a:r>
              <a:rPr kumimoji="1" lang="zh-CN" altLang="en-US" dirty="0" smtClean="0"/>
              <a:t>哪些字段是随机值，哪些是增长的？</a:t>
            </a:r>
          </a:p>
          <a:p>
            <a:pPr lvl="1"/>
            <a:r>
              <a:rPr kumimoji="1" lang="zh-CN" altLang="en-US" dirty="0" smtClean="0"/>
              <a:t>读操作是怎样的？经常访问的数据有哪些？</a:t>
            </a:r>
          </a:p>
          <a:p>
            <a:pPr lvl="1"/>
            <a:r>
              <a:rPr kumimoji="1" lang="zh-CN" altLang="en-US" dirty="0" smtClean="0"/>
              <a:t>系统读取数据的频率如何？</a:t>
            </a:r>
          </a:p>
          <a:p>
            <a:pPr lvl="1"/>
            <a:r>
              <a:rPr kumimoji="1" lang="zh-CN" altLang="en-US" dirty="0" smtClean="0"/>
              <a:t>数据有索引吗？是否需要索引？</a:t>
            </a:r>
          </a:p>
          <a:p>
            <a:pPr lvl="1"/>
            <a:r>
              <a:rPr kumimoji="1" lang="zh-CN" altLang="en-US" dirty="0" smtClean="0"/>
              <a:t>数据总量有多少？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33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集群的使用和管理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用户访问的是</a:t>
            </a:r>
            <a:r>
              <a:rPr kumimoji="1" lang="en-US" altLang="zh-CN" dirty="0" smtClean="0"/>
              <a:t>mongos</a:t>
            </a:r>
            <a:r>
              <a:rPr kumimoji="1" lang="zh-CN" altLang="en-US" dirty="0" smtClean="0"/>
              <a:t>进程，已经封装好集群的内部的复杂过程</a:t>
            </a:r>
          </a:p>
          <a:p>
            <a:r>
              <a:rPr kumimoji="1" lang="zh-CN" altLang="en-US" dirty="0" smtClean="0"/>
              <a:t>集群的管理</a:t>
            </a:r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mongo shell</a:t>
            </a:r>
            <a:r>
              <a:rPr kumimoji="1" lang="zh-CN" altLang="en-US" dirty="0" smtClean="0"/>
              <a:t>进行集群管理</a:t>
            </a:r>
          </a:p>
          <a:p>
            <a:pPr lvl="1"/>
            <a:r>
              <a:rPr kumimoji="1" lang="zh-CN" altLang="en-US" dirty="0" smtClean="0"/>
              <a:t>监控</a:t>
            </a:r>
          </a:p>
          <a:p>
            <a:pPr lvl="2"/>
            <a:r>
              <a:rPr kumimoji="1" lang="zh-CN" altLang="en-US" dirty="0" smtClean="0"/>
              <a:t>最全面的监控命令</a:t>
            </a:r>
            <a:r>
              <a:rPr kumimoji="1" lang="en-US" altLang="zh-CN" dirty="0" err="1" smtClean="0"/>
              <a:t>mongostat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管理界面</a:t>
            </a:r>
          </a:p>
          <a:p>
            <a:pPr lvl="1"/>
            <a:r>
              <a:rPr kumimoji="1" lang="zh-CN" altLang="en-US" dirty="0" smtClean="0"/>
              <a:t>可能出现的服务器错误</a:t>
            </a:r>
          </a:p>
          <a:p>
            <a:pPr lvl="2"/>
            <a:r>
              <a:rPr kumimoji="1" lang="zh-CN" altLang="en-US" dirty="0" smtClean="0"/>
              <a:t>分片停机</a:t>
            </a:r>
          </a:p>
          <a:p>
            <a:pPr lvl="2"/>
            <a:r>
              <a:rPr kumimoji="1" lang="zh-CN" altLang="en-US" dirty="0" smtClean="0"/>
              <a:t>多数分片停机</a:t>
            </a:r>
          </a:p>
          <a:p>
            <a:pPr lvl="2"/>
            <a:r>
              <a:rPr kumimoji="1" lang="zh-CN" altLang="en-US" dirty="0" smtClean="0"/>
              <a:t>配置服务器停机</a:t>
            </a:r>
          </a:p>
          <a:p>
            <a:pPr lvl="2"/>
            <a:r>
              <a:rPr kumimoji="1" lang="en-US" altLang="zh-CN" dirty="0" smtClean="0"/>
              <a:t>mongos</a:t>
            </a:r>
            <a:r>
              <a:rPr kumimoji="1" lang="zh-CN" altLang="en-US" dirty="0" smtClean="0"/>
              <a:t>进程死掉：尝试重启奔溃的</a:t>
            </a:r>
            <a:r>
              <a:rPr kumimoji="1" lang="en-US" altLang="zh-CN" dirty="0" smtClean="0"/>
              <a:t>mongos</a:t>
            </a:r>
            <a:r>
              <a:rPr kumimoji="1" lang="zh-CN" altLang="en-US" dirty="0" smtClean="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57562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《MongoDB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第二版，</a:t>
            </a:r>
            <a:r>
              <a:rPr lang="en-US" altLang="zh-CN" dirty="0" smtClean="0"/>
              <a:t>Kristina </a:t>
            </a:r>
            <a:r>
              <a:rPr lang="en-US" altLang="zh-CN" dirty="0" err="1" smtClean="0"/>
              <a:t>Chodorow</a:t>
            </a:r>
            <a:r>
              <a:rPr lang="zh-CN" altLang="en-US" dirty="0" smtClean="0"/>
              <a:t>著，邓强 王明辉译：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www.linuxidc.com/Linux/2016-12/138253.htm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深入学习</a:t>
            </a:r>
            <a:r>
              <a:rPr lang="en-US" altLang="zh-CN" dirty="0" smtClean="0"/>
              <a:t>MongoDB》(Scaling MongoDB: 50Tips and Tricks for MongoDB Developers)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Kristina </a:t>
            </a:r>
            <a:r>
              <a:rPr lang="en-US" altLang="zh-CN" dirty="0" err="1" smtClean="0"/>
              <a:t>Chodorow</a:t>
            </a:r>
            <a:r>
              <a:rPr lang="zh-CN" altLang="en-US" dirty="0" smtClean="0"/>
              <a:t>著，巨成 程显峰译：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www.linuxidc.com/Linux/2016-04/129810.htm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官方用户手册</a:t>
            </a:r>
            <a:r>
              <a:rPr lang="en-US" altLang="zh-CN" dirty="0" smtClean="0"/>
              <a:t>v3.4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4"/>
              </a:rPr>
              <a:t>https://docs.mongodb.com/manual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87" y="4059371"/>
            <a:ext cx="1897017" cy="2483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58" y="4059371"/>
            <a:ext cx="1902437" cy="24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7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开发技巧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通过使用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的实践增强对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机制的理解，并提高使用技巧</a:t>
            </a:r>
          </a:p>
          <a:p>
            <a:r>
              <a:rPr kumimoji="1" lang="zh-CN" altLang="en-US" dirty="0" smtClean="0"/>
              <a:t>经常查阅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开发技巧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解决遇到的问题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50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866" y="3231713"/>
            <a:ext cx="4158641" cy="232984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3600" smtClean="0"/>
              <a:t>谢  谢！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7509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r>
              <a:rPr lang="zh-CN" altLang="en-US" dirty="0" smtClean="0"/>
              <a:t>数据库基本操作</a:t>
            </a:r>
            <a:endParaRPr lang="en-US" altLang="zh-CN" dirty="0" smtClean="0"/>
          </a:p>
          <a:p>
            <a:r>
              <a:rPr lang="zh-CN" altLang="en-US" dirty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分片的概念</a:t>
            </a:r>
            <a:endParaRPr lang="en-US" altLang="zh-CN" dirty="0" smtClean="0"/>
          </a:p>
          <a:p>
            <a:r>
              <a:rPr lang="zh-CN" altLang="en-US" dirty="0" smtClean="0"/>
              <a:t>建立和启动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选择片键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91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MongoDB is an open-source, document database designed for ease of development and scaling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易使用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面向文档的数据库，没有行的概念，支持嵌入文档和数组，没有预定义的表结构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易扩展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纵向扩展：增强服务器能力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横向扩展：增加服务器数量；数据很容易在多台服务器间分割；自动处理跨集群的数据和负载；准确路由用户请求等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分片</a:t>
            </a:r>
            <a:r>
              <a:rPr lang="en-US" altLang="zh-CN" dirty="0" err="1" smtClean="0"/>
              <a:t>Sharding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65" y="3195522"/>
            <a:ext cx="5669583" cy="16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简介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83230"/>
            <a:ext cx="8142287" cy="4392612"/>
          </a:xfrm>
        </p:spPr>
        <p:txBody>
          <a:bodyPr/>
          <a:lstStyle/>
          <a:p>
            <a:r>
              <a:rPr lang="zh-CN" altLang="en-US" dirty="0" smtClean="0"/>
              <a:t>多种开发语言的驱动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smtClean="0"/>
              <a:t>Indexing</a:t>
            </a:r>
          </a:p>
          <a:p>
            <a:pPr lvl="1"/>
            <a:r>
              <a:rPr lang="zh-CN" altLang="en-US" dirty="0" smtClean="0"/>
              <a:t>通用二级索引</a:t>
            </a:r>
            <a:r>
              <a:rPr lang="zh-CN" altLang="en-US" dirty="0"/>
              <a:t>、</a:t>
            </a:r>
            <a:r>
              <a:rPr lang="zh-CN" altLang="en-US" dirty="0" smtClean="0"/>
              <a:t>唯一索引、复合索引、地理空间索引、全文索引等</a:t>
            </a:r>
            <a:endParaRPr lang="en-US" altLang="zh-CN" dirty="0" smtClean="0"/>
          </a:p>
          <a:p>
            <a:r>
              <a:rPr lang="zh-CN" altLang="en-US" dirty="0" smtClean="0"/>
              <a:t>聚合</a:t>
            </a:r>
            <a:r>
              <a:rPr lang="en-US" altLang="zh-CN" dirty="0" smtClean="0"/>
              <a:t>Aggregation</a:t>
            </a:r>
          </a:p>
          <a:p>
            <a:pPr lvl="1"/>
            <a:r>
              <a:rPr lang="zh-CN" altLang="en-US" dirty="0" smtClean="0"/>
              <a:t>聚合管道、</a:t>
            </a:r>
            <a:r>
              <a:rPr lang="en-US" altLang="zh-CN" dirty="0" smtClean="0"/>
              <a:t>Map-Reduce</a:t>
            </a:r>
          </a:p>
          <a:p>
            <a:r>
              <a:rPr lang="zh-CN" altLang="en-US" dirty="0" smtClean="0"/>
              <a:t>特殊的集合类型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例如存在时间有限的集合</a:t>
            </a:r>
            <a:endParaRPr lang="en-US" altLang="zh-CN" dirty="0" smtClean="0"/>
          </a:p>
          <a:p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支持存储大文件和文件元数据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536" y="3068774"/>
            <a:ext cx="5035463" cy="37734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86" y="1183230"/>
            <a:ext cx="5384452" cy="15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基础知识（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r>
              <a:rPr lang="en-US" altLang="zh-CN" dirty="0" smtClean="0"/>
              <a:t>Document</a:t>
            </a:r>
          </a:p>
          <a:p>
            <a:pPr lvl="1"/>
            <a:r>
              <a:rPr lang="zh-CN" altLang="en-US" dirty="0"/>
              <a:t>键值</a:t>
            </a:r>
            <a:r>
              <a:rPr lang="zh-CN" altLang="en-US" dirty="0" smtClean="0"/>
              <a:t>对的有序集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{key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:value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key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:value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key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:value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,…, </a:t>
            </a:r>
            <a:r>
              <a:rPr lang="en-US" altLang="zh-CN" dirty="0" err="1" smtClean="0"/>
              <a:t>key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:value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alue</a:t>
            </a:r>
            <a:r>
              <a:rPr lang="zh-CN" altLang="en-US" dirty="0"/>
              <a:t>可以</a:t>
            </a:r>
            <a:r>
              <a:rPr lang="zh-CN" altLang="en-US" dirty="0" smtClean="0"/>
              <a:t>是任意数据类型，包括数组和文档</a:t>
            </a:r>
            <a:endParaRPr lang="en-US" altLang="zh-CN" dirty="0" smtClean="0"/>
          </a:p>
          <a:p>
            <a:pPr lvl="1"/>
            <a:r>
              <a:rPr lang="zh-CN" altLang="en-US" dirty="0"/>
              <a:t>同一</a:t>
            </a:r>
            <a:r>
              <a:rPr lang="zh-CN" altLang="en-US" dirty="0" smtClean="0"/>
              <a:t>个文档中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不能重复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其它细节要求</a:t>
            </a:r>
            <a:endParaRPr lang="en-US" altLang="zh-CN" dirty="0" smtClean="0"/>
          </a:p>
          <a:p>
            <a:r>
              <a:rPr lang="zh-CN" altLang="en-US" dirty="0" smtClean="0"/>
              <a:t>集合</a:t>
            </a:r>
            <a:r>
              <a:rPr lang="en-US" altLang="zh-CN" dirty="0" smtClean="0"/>
              <a:t>Collection</a:t>
            </a:r>
          </a:p>
          <a:p>
            <a:pPr lvl="1"/>
            <a:r>
              <a:rPr lang="zh-CN" altLang="en-US" dirty="0" smtClean="0"/>
              <a:t>一组文档就是一个集合；类似关系型数据库中的“表”</a:t>
            </a:r>
            <a:endParaRPr lang="en-US" altLang="zh-CN" dirty="0" smtClean="0"/>
          </a:p>
          <a:p>
            <a:pPr lvl="1"/>
            <a:r>
              <a:rPr lang="zh-CN" altLang="en-US" dirty="0"/>
              <a:t>同一</a:t>
            </a:r>
            <a:r>
              <a:rPr lang="zh-CN" altLang="en-US" dirty="0" smtClean="0"/>
              <a:t>个集合中的文档不一定是相同的格式；使用的时候最好是相同的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r>
              <a:rPr lang="en-US" altLang="zh-CN" dirty="0" smtClean="0"/>
              <a:t>Database</a:t>
            </a:r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个集合构成了数据库</a:t>
            </a:r>
            <a:endParaRPr lang="en-US" altLang="zh-CN" dirty="0" smtClean="0"/>
          </a:p>
          <a:p>
            <a:r>
              <a:rPr lang="zh-CN" altLang="en-US" dirty="0" smtClean="0"/>
              <a:t>文档的键</a:t>
            </a:r>
            <a:r>
              <a:rPr lang="en-US" altLang="zh-CN" dirty="0" smtClean="0"/>
              <a:t>_id</a:t>
            </a:r>
          </a:p>
          <a:p>
            <a:pPr lvl="1"/>
            <a:r>
              <a:rPr lang="zh-CN" altLang="en-US" dirty="0" smtClean="0"/>
              <a:t>对应的键值在同一个集合中是唯一的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可以是系统自动生成的</a:t>
            </a:r>
            <a:r>
              <a:rPr lang="en-US" altLang="zh-CN" dirty="0" err="1" smtClean="0"/>
              <a:t>ObjectId</a:t>
            </a:r>
            <a:r>
              <a:rPr lang="zh-CN" altLang="en-US" dirty="0" smtClean="0"/>
              <a:t>，也可以是用户指定的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65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基础知识（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以</a:t>
            </a:r>
            <a:r>
              <a:rPr lang="en-US" altLang="zh-CN" dirty="0"/>
              <a:t>BSON 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格式存储数据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BSON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的二进制表示，但是比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支持更多的数据类型</a:t>
            </a:r>
            <a:endParaRPr lang="en-US" altLang="zh-CN" dirty="0" smtClean="0"/>
          </a:p>
          <a:p>
            <a:r>
              <a:rPr lang="zh-CN" altLang="en-US" dirty="0" smtClean="0"/>
              <a:t>数据类型包括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ull</a:t>
            </a:r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数值：浮点数或者整型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嵌文档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二进制数据</a:t>
            </a:r>
            <a:endParaRPr lang="en-US" altLang="zh-CN" dirty="0" smtClean="0"/>
          </a:p>
          <a:p>
            <a:pPr lvl="1"/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1379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基础知识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/>
              <a:t>社区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zh-CN" altLang="en-US" dirty="0"/>
              <a:t>企业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不同操作系统（</a:t>
            </a:r>
            <a:r>
              <a:rPr lang="en-US" altLang="zh-CN" dirty="0" smtClean="0"/>
              <a:t>Linux, Mac, Windows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如何在</a:t>
            </a:r>
            <a:r>
              <a:rPr lang="en-US" altLang="zh-CN" dirty="0" smtClean="0"/>
              <a:t>Red Hat</a:t>
            </a:r>
            <a:r>
              <a:rPr lang="zh-CN" altLang="en-US" dirty="0" smtClean="0"/>
              <a:t>上安装社区版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2"/>
              </a:rPr>
              <a:t>https://docs.mongodb.com/manual/tutorial/install-mongodb-on-red-hat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mongo Shell</a:t>
            </a:r>
          </a:p>
          <a:p>
            <a:pPr lvl="1"/>
            <a:r>
              <a:rPr lang="zh-CN" altLang="en-US" dirty="0" smtClean="0"/>
              <a:t>连接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的交互式</a:t>
            </a:r>
            <a:r>
              <a:rPr lang="en-US" altLang="zh-CN" dirty="0" smtClean="0"/>
              <a:t>JavaScript Shell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r>
              <a:rPr lang="zh-CN" altLang="en-US" dirty="0" smtClean="0"/>
              <a:t>可以运行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个独立的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</a:t>
            </a:r>
            <a:r>
              <a:rPr lang="en-US" altLang="zh-CN" dirty="0" smtClean="0"/>
              <a:t>JS</a:t>
            </a:r>
            <a:r>
              <a:rPr lang="zh-CN" altLang="en-US" dirty="0" smtClean="0"/>
              <a:t>功能，包括一些数据库操作的命令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22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数据库基本操作（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创建数据库、创建集合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如果数据库、集合不存在，只有第一次写入数据的时候才创建</a:t>
            </a:r>
            <a:endParaRPr lang="en-US" altLang="zh-CN" dirty="0" smtClean="0"/>
          </a:p>
          <a:p>
            <a:pPr lvl="2"/>
            <a:r>
              <a:rPr lang="en-US" altLang="zh-CN" dirty="0"/>
              <a:t>use </a:t>
            </a:r>
            <a:r>
              <a:rPr lang="en-US" altLang="zh-CN" dirty="0" err="1"/>
              <a:t>myNewDB</a:t>
            </a:r>
            <a:endParaRPr lang="en-US" altLang="zh-CN" dirty="0"/>
          </a:p>
          <a:p>
            <a:pPr lvl="2"/>
            <a:r>
              <a:rPr lang="en-US" altLang="zh-CN" dirty="0"/>
              <a:t>db.myNewCollection1.insertOne( { x: 1 } 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可以显式地创建集合</a:t>
            </a:r>
            <a:endParaRPr lang="en-US" altLang="zh-CN" dirty="0" smtClean="0"/>
          </a:p>
          <a:p>
            <a:pPr lvl="2"/>
            <a:r>
              <a:rPr lang="en-US" altLang="zh-CN" dirty="0" err="1"/>
              <a:t>db.createCollection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r>
              <a:rPr lang="zh-CN" altLang="en-US" dirty="0" smtClean="0"/>
              <a:t>文档的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db.collection.insertOne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db.collection.insertMany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db.collection.insert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当更新或者查询并修改等操作发现文档不存在时，会插入新文档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db.collection.find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db.collection.updataOne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updateMany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replaceOne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Delete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db.collection.deleteOne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deleteMany</a:t>
            </a:r>
            <a:r>
              <a:rPr lang="en-US" altLang="zh-CN" dirty="0" smtClean="0"/>
              <a:t>()</a:t>
            </a:r>
          </a:p>
          <a:p>
            <a:r>
              <a:rPr lang="en-US" altLang="zh-CN" dirty="0">
                <a:hlinkClick r:id="rId2"/>
              </a:rPr>
              <a:t>https://docs.mongodb.com/manual/tutorial/insert-documents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652" y="2704996"/>
            <a:ext cx="4386972" cy="21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004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0AE5968-2F84-4FD2-A617-9A4D8265E82E}" vid="{491C4333-5EF5-4F04-8E5B-AED1746C31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530</TotalTime>
  <Words>1579</Words>
  <Application>Microsoft Office PowerPoint</Application>
  <PresentationFormat>全屏显示(4:3)</PresentationFormat>
  <Paragraphs>227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Arial</vt:lpstr>
      <vt:lpstr>Wingdings</vt:lpstr>
      <vt:lpstr>主题1</vt:lpstr>
      <vt:lpstr>MongoDB简介</vt:lpstr>
      <vt:lpstr>推荐参考资料</vt:lpstr>
      <vt:lpstr>目录</vt:lpstr>
      <vt:lpstr>MongoDB简介（1）</vt:lpstr>
      <vt:lpstr>MongoDB简介（2）</vt:lpstr>
      <vt:lpstr>MongoDB基础知识（1）</vt:lpstr>
      <vt:lpstr>MongoDB基础知识（2）</vt:lpstr>
      <vt:lpstr>MongoDB基础知识（3）</vt:lpstr>
      <vt:lpstr>数据库基本操作（1）</vt:lpstr>
      <vt:lpstr>数据库基本操作（2）</vt:lpstr>
      <vt:lpstr>索引（1）</vt:lpstr>
      <vt:lpstr>索引（2）</vt:lpstr>
      <vt:lpstr>分片（1）</vt:lpstr>
      <vt:lpstr>分片（2）</vt:lpstr>
      <vt:lpstr>建立和启动MongoDB集群</vt:lpstr>
      <vt:lpstr>选择片键（1）</vt:lpstr>
      <vt:lpstr>选择片键（2）</vt:lpstr>
      <vt:lpstr>选择片键（3）</vt:lpstr>
      <vt:lpstr>集群的使用和管理</vt:lpstr>
      <vt:lpstr>MongoDB开发技巧50例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MongoDB简介</dc:title>
  <dc:creator>Li Chuanyi</dc:creator>
  <cp:lastModifiedBy>Li Chuanyi</cp:lastModifiedBy>
  <cp:revision>56</cp:revision>
  <dcterms:created xsi:type="dcterms:W3CDTF">2017-10-10T05:54:41Z</dcterms:created>
  <dcterms:modified xsi:type="dcterms:W3CDTF">2017-11-29T09:43:16Z</dcterms:modified>
</cp:coreProperties>
</file>