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59" r:id="rId5"/>
    <p:sldId id="285" r:id="rId6"/>
    <p:sldId id="294" r:id="rId7"/>
    <p:sldId id="280" r:id="rId8"/>
    <p:sldId id="295" r:id="rId9"/>
    <p:sldId id="286" r:id="rId10"/>
    <p:sldId id="302" r:id="rId11"/>
    <p:sldId id="296" r:id="rId12"/>
    <p:sldId id="304" r:id="rId13"/>
    <p:sldId id="303" r:id="rId14"/>
    <p:sldId id="287" r:id="rId15"/>
    <p:sldId id="297" r:id="rId16"/>
    <p:sldId id="298" r:id="rId17"/>
    <p:sldId id="299" r:id="rId18"/>
    <p:sldId id="300" r:id="rId19"/>
    <p:sldId id="292" r:id="rId20"/>
    <p:sldId id="27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D94"/>
    <a:srgbClr val="4A95B0"/>
    <a:srgbClr val="366E82"/>
    <a:srgbClr val="285260"/>
    <a:srgbClr val="013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FFF7-D8E4-48F2-B5B4-C87A6ACA282B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46BB-EE57-4893-9252-38B30488E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8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4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1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9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42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8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6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9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0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AFC15E-6F54-4D85-95F8-D385D77CE584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4441D7-65D7-4345-AC02-AE96D6F539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FCCB92-E40C-4871-AA1A-AF54C6356BA8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D3834A-1826-4C54-A3A4-9868D7A22C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3CA408-A0E1-4692-BCC3-FF0B1D5A2834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707756-41E1-460E-B55A-59764C8521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9316AA-A33F-423D-8AEF-EF9FED005712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EC0D7E-AE41-4D46-BAE2-1827009196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8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9A5E272-63C9-4273-8642-CDC3A5D7C481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2F7668-B7B5-4303-AB1A-6FFAAA0F3E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09866B-4464-4D19-92A6-04DDC19346E9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3F1CD8-3122-42C8-AFF8-8925BA6FC3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9BD612-3D84-4921-87E6-56652A7DA788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F743CB-BE52-49D1-B677-6AE5DD27F9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9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41305-6FA1-4EAB-A0E5-315979BE182A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B041A4-03C8-454A-B82F-6C0A2E5EFB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80BFFF-EF4D-4972-942A-37D5C980D5D9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E1EFF5-B15E-4C96-86B2-96EEF5BD9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04788"/>
            <a:ext cx="511135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710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681CBC-098B-4A9C-952E-ECD91680418C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7AE50E-3CCC-4FC4-A4F0-7D085F1195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9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8FBE9F-540E-4DE8-8383-54811C382291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47394E-07D9-470D-9A16-2742AFF97C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7" name="组合 18"/>
          <p:cNvGrpSpPr>
            <a:grpSpLocks/>
          </p:cNvGrpSpPr>
          <p:nvPr/>
        </p:nvGrpSpPr>
        <p:grpSpPr bwMode="auto">
          <a:xfrm>
            <a:off x="2256235" y="2924175"/>
            <a:ext cx="4485084" cy="232172"/>
            <a:chOff x="0" y="0"/>
            <a:chExt cx="5617820" cy="291392"/>
          </a:xfrm>
        </p:grpSpPr>
        <p:cxnSp>
          <p:nvCxnSpPr>
            <p:cNvPr id="4108" name="直接连接符 19"/>
            <p:cNvCxnSpPr>
              <a:cxnSpLocks noChangeShapeType="1"/>
            </p:cNvCxnSpPr>
            <p:nvPr/>
          </p:nvCxnSpPr>
          <p:spPr bwMode="auto">
            <a:xfrm>
              <a:off x="0" y="159614"/>
              <a:ext cx="264661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9" name="菱形 20"/>
            <p:cNvSpPr>
              <a:spLocks noChangeArrowheads="1"/>
            </p:cNvSpPr>
            <p:nvPr/>
          </p:nvSpPr>
          <p:spPr bwMode="auto">
            <a:xfrm>
              <a:off x="2818096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10" name="泪滴形 21"/>
            <p:cNvSpPr>
              <a:spLocks/>
            </p:cNvSpPr>
            <p:nvPr/>
          </p:nvSpPr>
          <p:spPr bwMode="auto">
            <a:xfrm rot="2700000">
              <a:off x="2664312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1" name="泪滴形 22"/>
            <p:cNvSpPr>
              <a:spLocks/>
            </p:cNvSpPr>
            <p:nvPr/>
          </p:nvSpPr>
          <p:spPr bwMode="auto">
            <a:xfrm rot="13500000">
              <a:off x="2925705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2" name="菱形 23"/>
            <p:cNvSpPr>
              <a:spLocks noChangeArrowheads="1"/>
            </p:cNvSpPr>
            <p:nvPr/>
          </p:nvSpPr>
          <p:spPr bwMode="auto">
            <a:xfrm>
              <a:off x="2818096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13" name="直接连接符 24"/>
            <p:cNvCxnSpPr>
              <a:cxnSpLocks noChangeShapeType="1"/>
            </p:cNvCxnSpPr>
            <p:nvPr/>
          </p:nvCxnSpPr>
          <p:spPr bwMode="auto">
            <a:xfrm>
              <a:off x="3059633" y="159614"/>
              <a:ext cx="2558187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1930963" y="2470585"/>
            <a:ext cx="530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Spark Streaming </a:t>
            </a:r>
            <a:r>
              <a:rPr lang="zh-CN" altLang="en-US" sz="32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实践汇报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9467" y="1373859"/>
            <a:ext cx="255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-3226271" y="4161563"/>
            <a:ext cx="1008112" cy="987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"/>
          <p:cNvSpPr>
            <a:spLocks noChangeArrowheads="1"/>
          </p:cNvSpPr>
          <p:nvPr/>
        </p:nvSpPr>
        <p:spPr bwMode="auto">
          <a:xfrm>
            <a:off x="2427024" y="3266903"/>
            <a:ext cx="4192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汇报人：江辉 郝晓冬 姜昱华 薛景文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</a:p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2019.10.14     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0">
        <p14:vortex dir="r"/>
      </p:transition>
    </mc:Choice>
    <mc:Fallback xmlns="">
      <p:transition spd="slow" advTm="10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4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4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整体思路</a:t>
            </a:r>
          </a:p>
        </p:txBody>
      </p:sp>
      <p:grpSp>
        <p:nvGrpSpPr>
          <p:cNvPr id="95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96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0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18E13AE-1EA9-4E9A-B060-23649C8A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93" y="2304200"/>
            <a:ext cx="1070201" cy="535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5E5263-94CB-4E59-9D26-21490658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646" y="2292294"/>
            <a:ext cx="1070201" cy="535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64941A-DBA9-4CFD-89FB-FE8D279B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899" y="2304200"/>
            <a:ext cx="1070201" cy="535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BA3D81-A729-45E3-B365-4AE708232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33" y="3490895"/>
            <a:ext cx="1150720" cy="4191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6F4278-7334-4908-ADF9-B5435841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78" y="3490895"/>
            <a:ext cx="1150720" cy="4191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B5D95A-D768-436D-9CC3-09F44EDB7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39" y="3490895"/>
            <a:ext cx="1150720" cy="4191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F71904-B88D-406B-9D18-8F07DADA1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133" y="1513387"/>
            <a:ext cx="1017875" cy="3427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860975-1E45-417B-8DAD-C01A0523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000" y="1484514"/>
            <a:ext cx="1017875" cy="3427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DBA194-53CD-4CA8-87F1-05911D4E3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061" y="1464231"/>
            <a:ext cx="1017875" cy="342781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B5FE6BA-DCDE-41EE-93EE-CAFA0CFAED8B}"/>
              </a:ext>
            </a:extLst>
          </p:cNvPr>
          <p:cNvSpPr/>
          <p:nvPr/>
        </p:nvSpPr>
        <p:spPr bwMode="auto">
          <a:xfrm>
            <a:off x="613786" y="3349433"/>
            <a:ext cx="5378904" cy="734672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C689E55-71B4-48AF-8EB2-9BE18DB5296D}"/>
              </a:ext>
            </a:extLst>
          </p:cNvPr>
          <p:cNvSpPr/>
          <p:nvPr/>
        </p:nvSpPr>
        <p:spPr bwMode="auto">
          <a:xfrm>
            <a:off x="546643" y="2205473"/>
            <a:ext cx="5408205" cy="723995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F69BD26-B437-4D53-86B4-617C523C5A08}"/>
              </a:ext>
            </a:extLst>
          </p:cNvPr>
          <p:cNvSpPr/>
          <p:nvPr/>
        </p:nvSpPr>
        <p:spPr bwMode="auto">
          <a:xfrm>
            <a:off x="584485" y="1241288"/>
            <a:ext cx="5378904" cy="734672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9540FA2-F419-40F7-9F92-D1CF070E3067}"/>
              </a:ext>
            </a:extLst>
          </p:cNvPr>
          <p:cNvCxnSpPr>
            <a:cxnSpLocks/>
          </p:cNvCxnSpPr>
          <p:nvPr/>
        </p:nvCxnSpPr>
        <p:spPr bwMode="auto">
          <a:xfrm>
            <a:off x="1796647" y="1827295"/>
            <a:ext cx="0" cy="47690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6AEAEBD-E531-4537-BA75-B46E3145FB4B}"/>
              </a:ext>
            </a:extLst>
          </p:cNvPr>
          <p:cNvCxnSpPr>
            <a:cxnSpLocks/>
          </p:cNvCxnSpPr>
          <p:nvPr/>
        </p:nvCxnSpPr>
        <p:spPr bwMode="auto">
          <a:xfrm>
            <a:off x="3220973" y="1856167"/>
            <a:ext cx="0" cy="47690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767492-26C0-4793-B3B8-AE23CAD922DF}"/>
              </a:ext>
            </a:extLst>
          </p:cNvPr>
          <p:cNvCxnSpPr>
            <a:cxnSpLocks/>
          </p:cNvCxnSpPr>
          <p:nvPr/>
        </p:nvCxnSpPr>
        <p:spPr bwMode="auto">
          <a:xfrm>
            <a:off x="4571998" y="1856168"/>
            <a:ext cx="0" cy="47690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C1F897-4A77-4C89-93A9-D0D960AAD5C2}"/>
              </a:ext>
            </a:extLst>
          </p:cNvPr>
          <p:cNvCxnSpPr>
            <a:cxnSpLocks/>
          </p:cNvCxnSpPr>
          <p:nvPr/>
        </p:nvCxnSpPr>
        <p:spPr bwMode="auto">
          <a:xfrm>
            <a:off x="1907369" y="2929468"/>
            <a:ext cx="0" cy="47690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713541-551E-4A6A-BEEB-977547FECB96}"/>
              </a:ext>
            </a:extLst>
          </p:cNvPr>
          <p:cNvCxnSpPr>
            <a:cxnSpLocks/>
          </p:cNvCxnSpPr>
          <p:nvPr/>
        </p:nvCxnSpPr>
        <p:spPr bwMode="auto">
          <a:xfrm>
            <a:off x="3331695" y="2958340"/>
            <a:ext cx="0" cy="47690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F1D178-EF98-4312-B119-760F053C28A9}"/>
              </a:ext>
            </a:extLst>
          </p:cNvPr>
          <p:cNvCxnSpPr>
            <a:cxnSpLocks/>
          </p:cNvCxnSpPr>
          <p:nvPr/>
        </p:nvCxnSpPr>
        <p:spPr bwMode="auto">
          <a:xfrm>
            <a:off x="4682720" y="2958341"/>
            <a:ext cx="0" cy="47690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6C7687-F5B7-4D7D-9DF1-424B0FB7C336}"/>
              </a:ext>
            </a:extLst>
          </p:cNvPr>
          <p:cNvSpPr txBox="1"/>
          <p:nvPr/>
        </p:nvSpPr>
        <p:spPr>
          <a:xfrm>
            <a:off x="6765131" y="199906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CSV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E9E62D4-9967-4AC3-93A4-2FBA0F892A43}"/>
              </a:ext>
            </a:extLst>
          </p:cNvPr>
          <p:cNvSpPr/>
          <p:nvPr/>
        </p:nvSpPr>
        <p:spPr bwMode="auto">
          <a:xfrm>
            <a:off x="3255175" y="407194"/>
            <a:ext cx="3481381" cy="785812"/>
          </a:xfrm>
          <a:custGeom>
            <a:avLst/>
            <a:gdLst>
              <a:gd name="connsiteX0" fmla="*/ 3481381 w 3481381"/>
              <a:gd name="connsiteY0" fmla="*/ 0 h 785812"/>
              <a:gd name="connsiteX1" fmla="*/ 416713 w 3481381"/>
              <a:gd name="connsiteY1" fmla="*/ 214312 h 785812"/>
              <a:gd name="connsiteX2" fmla="*/ 109531 w 3481381"/>
              <a:gd name="connsiteY2" fmla="*/ 785812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381" h="785812">
                <a:moveTo>
                  <a:pt x="3481381" y="0"/>
                </a:moveTo>
                <a:cubicBezTo>
                  <a:pt x="2230034" y="41671"/>
                  <a:pt x="978688" y="83343"/>
                  <a:pt x="416713" y="214312"/>
                </a:cubicBezTo>
                <a:cubicBezTo>
                  <a:pt x="-145262" y="345281"/>
                  <a:pt x="-17866" y="565546"/>
                  <a:pt x="109531" y="785812"/>
                </a:cubicBez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C70C48-77DA-41FD-9EF0-374F61B33459}"/>
              </a:ext>
            </a:extLst>
          </p:cNvPr>
          <p:cNvSpPr txBox="1"/>
          <p:nvPr/>
        </p:nvSpPr>
        <p:spPr>
          <a:xfrm>
            <a:off x="3957635" y="548035"/>
            <a:ext cx="134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模拟数据流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52A313-7F09-4088-AD6E-BA12AEBB6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405" y="1947683"/>
            <a:ext cx="678239" cy="8916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2EDA54-AC8B-43F0-88BD-88A86BB76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104" y="4289690"/>
            <a:ext cx="1262879" cy="519622"/>
          </a:xfrm>
          <a:prstGeom prst="rect">
            <a:avLst/>
          </a:prstGeom>
        </p:spPr>
      </p:pic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97D44F17-0F91-43EB-8967-C3CB0652950D}"/>
              </a:ext>
            </a:extLst>
          </p:cNvPr>
          <p:cNvSpPr/>
          <p:nvPr/>
        </p:nvSpPr>
        <p:spPr bwMode="auto">
          <a:xfrm>
            <a:off x="3314700" y="4100513"/>
            <a:ext cx="3650456" cy="906121"/>
          </a:xfrm>
          <a:custGeom>
            <a:avLst/>
            <a:gdLst>
              <a:gd name="connsiteX0" fmla="*/ 0 w 3650456"/>
              <a:gd name="connsiteY0" fmla="*/ 0 h 906121"/>
              <a:gd name="connsiteX1" fmla="*/ 921544 w 3650456"/>
              <a:gd name="connsiteY1" fmla="*/ 892968 h 906121"/>
              <a:gd name="connsiteX2" fmla="*/ 3650456 w 3650456"/>
              <a:gd name="connsiteY2" fmla="*/ 450056 h 90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0456" h="906121">
                <a:moveTo>
                  <a:pt x="0" y="0"/>
                </a:moveTo>
                <a:cubicBezTo>
                  <a:pt x="156567" y="408979"/>
                  <a:pt x="313135" y="817959"/>
                  <a:pt x="921544" y="892968"/>
                </a:cubicBezTo>
                <a:cubicBezTo>
                  <a:pt x="1529953" y="967977"/>
                  <a:pt x="2590204" y="709016"/>
                  <a:pt x="3650456" y="450056"/>
                </a:cubicBezTo>
              </a:path>
            </a:pathLst>
          </a:cu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637189A-1F10-4EDE-AC43-8B82BCBC8AC9}"/>
              </a:ext>
            </a:extLst>
          </p:cNvPr>
          <p:cNvSpPr/>
          <p:nvPr/>
        </p:nvSpPr>
        <p:spPr bwMode="auto">
          <a:xfrm>
            <a:off x="7522369" y="2864644"/>
            <a:ext cx="793320" cy="1400175"/>
          </a:xfrm>
          <a:custGeom>
            <a:avLst/>
            <a:gdLst>
              <a:gd name="connsiteX0" fmla="*/ 0 w 793320"/>
              <a:gd name="connsiteY0" fmla="*/ 1400175 h 1400175"/>
              <a:gd name="connsiteX1" fmla="*/ 721519 w 793320"/>
              <a:gd name="connsiteY1" fmla="*/ 714375 h 1400175"/>
              <a:gd name="connsiteX2" fmla="*/ 728662 w 793320"/>
              <a:gd name="connsiteY2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20" h="1400175">
                <a:moveTo>
                  <a:pt x="0" y="1400175"/>
                </a:moveTo>
                <a:cubicBezTo>
                  <a:pt x="300037" y="1173956"/>
                  <a:pt x="600075" y="947737"/>
                  <a:pt x="721519" y="714375"/>
                </a:cubicBezTo>
                <a:cubicBezTo>
                  <a:pt x="842963" y="481012"/>
                  <a:pt x="785812" y="240506"/>
                  <a:pt x="728662" y="0"/>
                </a:cubicBez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F0E880F-D684-474B-913C-FEB1D16F7223}"/>
              </a:ext>
            </a:extLst>
          </p:cNvPr>
          <p:cNvSpPr txBox="1"/>
          <p:nvPr/>
        </p:nvSpPr>
        <p:spPr>
          <a:xfrm>
            <a:off x="6625495" y="2775579"/>
            <a:ext cx="161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页面实时展示</a:t>
            </a:r>
          </a:p>
        </p:txBody>
      </p:sp>
    </p:spTree>
    <p:extLst>
      <p:ext uri="{BB962C8B-B14F-4D97-AF65-F5344CB8AC3E}">
        <p14:creationId xmlns:p14="http://schemas.microsoft.com/office/powerpoint/2010/main" val="23547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集群搭建与任务部署</a:t>
            </a:r>
          </a:p>
        </p:txBody>
      </p:sp>
      <p:grpSp>
        <p:nvGrpSpPr>
          <p:cNvPr id="95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96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0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矩形 13">
            <a:extLst>
              <a:ext uri="{FF2B5EF4-FFF2-40B4-BE49-F238E27FC236}">
                <a16:creationId xmlns:a16="http://schemas.microsoft.com/office/drawing/2014/main" id="{15D3830B-5E09-4573-A06E-8F80B2F7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53" y="0"/>
            <a:ext cx="1900310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台辣鸡机器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marL="171450" indent="-171450" algn="ctr"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校园网内网连接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marL="171450" indent="-171450" algn="ctr"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ABFCB-EDD3-448E-B733-B4960FD93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" y="1077452"/>
            <a:ext cx="8771562" cy="40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C81945-0D3E-4E7A-80A1-9BB5AB1A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057"/>
            <a:ext cx="9144000" cy="3672428"/>
          </a:xfrm>
          <a:prstGeom prst="rect">
            <a:avLst/>
          </a:prstGeom>
        </p:spPr>
      </p:pic>
      <p:sp>
        <p:nvSpPr>
          <p:cNvPr id="4" name="文本框 25">
            <a:extLst>
              <a:ext uri="{FF2B5EF4-FFF2-40B4-BE49-F238E27FC236}">
                <a16:creationId xmlns:a16="http://schemas.microsoft.com/office/drawing/2014/main" id="{21ADA740-1AE1-4977-8780-2DD60FFDC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集群搭建与任务部署</a:t>
            </a:r>
          </a:p>
        </p:txBody>
      </p:sp>
      <p:grpSp>
        <p:nvGrpSpPr>
          <p:cNvPr id="5" name="组合 26">
            <a:extLst>
              <a:ext uri="{FF2B5EF4-FFF2-40B4-BE49-F238E27FC236}">
                <a16:creationId xmlns:a16="http://schemas.microsoft.com/office/drawing/2014/main" id="{A55D3720-E910-497C-9573-5603712D5288}"/>
              </a:ext>
            </a:extLst>
          </p:cNvPr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6" name="菱形 28">
              <a:extLst>
                <a:ext uri="{FF2B5EF4-FFF2-40B4-BE49-F238E27FC236}">
                  <a16:creationId xmlns:a16="http://schemas.microsoft.com/office/drawing/2014/main" id="{29529183-3908-4FCC-BE84-95856589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泪滴形 29">
              <a:extLst>
                <a:ext uri="{FF2B5EF4-FFF2-40B4-BE49-F238E27FC236}">
                  <a16:creationId xmlns:a16="http://schemas.microsoft.com/office/drawing/2014/main" id="{0D302579-6C19-4FF1-BAB7-929EA8FC346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泪滴形 30">
              <a:extLst>
                <a:ext uri="{FF2B5EF4-FFF2-40B4-BE49-F238E27FC236}">
                  <a16:creationId xmlns:a16="http://schemas.microsoft.com/office/drawing/2014/main" id="{369F9109-2884-4ECE-89AB-E05CDBDE5F55}"/>
                </a:ext>
              </a:extLst>
            </p:cNvPr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菱形 31">
              <a:extLst>
                <a:ext uri="{FF2B5EF4-FFF2-40B4-BE49-F238E27FC236}">
                  <a16:creationId xmlns:a16="http://schemas.microsoft.com/office/drawing/2014/main" id="{5C8250A3-B3D5-4260-BF68-D2CF0428D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" name="直接连接符 32">
              <a:extLst>
                <a:ext uri="{FF2B5EF4-FFF2-40B4-BE49-F238E27FC236}">
                  <a16:creationId xmlns:a16="http://schemas.microsoft.com/office/drawing/2014/main" id="{649EC5DF-EF25-4CEB-A860-7DE2CDDEB8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2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集群搭建与任务部署</a:t>
            </a:r>
          </a:p>
        </p:txBody>
      </p:sp>
      <p:grpSp>
        <p:nvGrpSpPr>
          <p:cNvPr id="95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96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0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矩形 13">
            <a:extLst>
              <a:ext uri="{FF2B5EF4-FFF2-40B4-BE49-F238E27FC236}">
                <a16:creationId xmlns:a16="http://schemas.microsoft.com/office/drawing/2014/main" id="{6BC85C6C-9F9D-4B80-A9E6-C42B31CB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53" y="0"/>
            <a:ext cx="1900310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42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分布式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spark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02A62C-6214-4427-BEC9-A8FBF265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" y="978213"/>
            <a:ext cx="9158132" cy="38332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961CF1-8F4D-4E01-8148-5D1FCCAAB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" y="1032707"/>
            <a:ext cx="9144000" cy="3954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A1DCC0-80A8-44DE-8C26-2163566C6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4" y="1352284"/>
            <a:ext cx="9144000" cy="33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9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2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0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5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8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4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3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7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5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文本框 49"/>
          <p:cNvSpPr txBox="1">
            <a:spLocks noChangeArrowheads="1"/>
          </p:cNvSpPr>
          <p:nvPr/>
        </p:nvSpPr>
        <p:spPr bwMode="auto">
          <a:xfrm>
            <a:off x="2402681" y="2533650"/>
            <a:ext cx="4338638" cy="5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数据处理结果展示</a:t>
            </a:r>
          </a:p>
        </p:txBody>
      </p:sp>
      <p:sp>
        <p:nvSpPr>
          <p:cNvPr id="64" name="文本框 51"/>
          <p:cNvSpPr txBox="1">
            <a:spLocks noChangeArrowheads="1"/>
          </p:cNvSpPr>
          <p:nvPr/>
        </p:nvSpPr>
        <p:spPr bwMode="auto">
          <a:xfrm>
            <a:off x="3494706" y="1495336"/>
            <a:ext cx="2068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  <p:sp>
        <p:nvSpPr>
          <p:cNvPr id="29" name="文本框 83">
            <a:extLst>
              <a:ext uri="{FF2B5EF4-FFF2-40B4-BE49-F238E27FC236}">
                <a16:creationId xmlns:a16="http://schemas.microsoft.com/office/drawing/2014/main" id="{8FCCFF3F-A7DD-41E8-A5B1-9CE5DFC8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977" y="3785679"/>
            <a:ext cx="1153283" cy="30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 defTabSz="512763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51276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以下为动图</a:t>
            </a:r>
          </a:p>
        </p:txBody>
      </p:sp>
    </p:spTree>
    <p:extLst>
      <p:ext uri="{BB962C8B-B14F-4D97-AF65-F5344CB8AC3E}">
        <p14:creationId xmlns:p14="http://schemas.microsoft.com/office/powerpoint/2010/main" val="3618090575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4273BB-8066-4462-999C-94F0969D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108332"/>
            <a:ext cx="8949688" cy="44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FE63CB-ABE6-49B1-B5CA-4232FB58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81"/>
            <a:ext cx="9144000" cy="45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6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560C90-42D4-4592-A993-A6F79C85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10"/>
            <a:ext cx="9144000" cy="46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3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5F2F90-6B02-46E9-A93B-13BB2500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" y="258127"/>
            <a:ext cx="3752129" cy="42081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E26F43-8C0E-42E7-B325-D267DFFA6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44" y="258128"/>
            <a:ext cx="3752129" cy="42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9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2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0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5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8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4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3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7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5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文本框 49"/>
          <p:cNvSpPr txBox="1">
            <a:spLocks noChangeArrowheads="1"/>
          </p:cNvSpPr>
          <p:nvPr/>
        </p:nvSpPr>
        <p:spPr bwMode="auto">
          <a:xfrm>
            <a:off x="2402681" y="2533650"/>
            <a:ext cx="4338638" cy="5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 反思 展望</a:t>
            </a:r>
          </a:p>
        </p:txBody>
      </p:sp>
      <p:sp>
        <p:nvSpPr>
          <p:cNvPr id="64" name="文本框 51"/>
          <p:cNvSpPr txBox="1">
            <a:spLocks noChangeArrowheads="1"/>
          </p:cNvSpPr>
          <p:nvPr/>
        </p:nvSpPr>
        <p:spPr bwMode="auto">
          <a:xfrm>
            <a:off x="3494706" y="1495336"/>
            <a:ext cx="2068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第五部分</a:t>
            </a:r>
          </a:p>
        </p:txBody>
      </p:sp>
    </p:spTree>
    <p:extLst>
      <p:ext uri="{BB962C8B-B14F-4D97-AF65-F5344CB8AC3E}">
        <p14:creationId xmlns:p14="http://schemas.microsoft.com/office/powerpoint/2010/main" val="4246276684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5" name="组合 30"/>
          <p:cNvGrpSpPr>
            <a:grpSpLocks/>
          </p:cNvGrpSpPr>
          <p:nvPr/>
        </p:nvGrpSpPr>
        <p:grpSpPr bwMode="auto">
          <a:xfrm>
            <a:off x="1696641" y="1295400"/>
            <a:ext cx="5750719" cy="3287316"/>
            <a:chOff x="0" y="0"/>
            <a:chExt cx="6298319" cy="3600675"/>
          </a:xfrm>
        </p:grpSpPr>
        <p:grpSp>
          <p:nvGrpSpPr>
            <p:cNvPr id="5126" name="组合 4"/>
            <p:cNvGrpSpPr>
              <a:grpSpLocks/>
            </p:cNvGrpSpPr>
            <p:nvPr/>
          </p:nvGrpSpPr>
          <p:grpSpPr bwMode="auto">
            <a:xfrm>
              <a:off x="0" y="0"/>
              <a:ext cx="570466" cy="407532"/>
              <a:chOff x="0" y="0"/>
              <a:chExt cx="570466" cy="407532"/>
            </a:xfrm>
          </p:grpSpPr>
          <p:sp>
            <p:nvSpPr>
              <p:cNvPr id="5127" name="菱形 1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28" name="泪滴形 1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29" name="泪滴形 1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30" name="菱形 1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1" name="直接连接符 15"/>
            <p:cNvCxnSpPr>
              <a:cxnSpLocks noChangeShapeType="1"/>
            </p:cNvCxnSpPr>
            <p:nvPr/>
          </p:nvCxnSpPr>
          <p:spPr bwMode="auto">
            <a:xfrm>
              <a:off x="553477" y="223231"/>
              <a:ext cx="515986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132" name="组合 48"/>
            <p:cNvGrpSpPr>
              <a:grpSpLocks/>
            </p:cNvGrpSpPr>
            <p:nvPr/>
          </p:nvGrpSpPr>
          <p:grpSpPr bwMode="auto">
            <a:xfrm>
              <a:off x="0" y="3193143"/>
              <a:ext cx="570466" cy="407532"/>
              <a:chOff x="0" y="0"/>
              <a:chExt cx="570466" cy="407532"/>
            </a:xfrm>
          </p:grpSpPr>
          <p:sp>
            <p:nvSpPr>
              <p:cNvPr id="5133" name="菱形 49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泪滴形 50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35" name="泪滴形 51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36" name="菱形 52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37" name="组合 53"/>
            <p:cNvGrpSpPr>
              <a:grpSpLocks/>
            </p:cNvGrpSpPr>
            <p:nvPr/>
          </p:nvGrpSpPr>
          <p:grpSpPr bwMode="auto">
            <a:xfrm>
              <a:off x="5727853" y="3193143"/>
              <a:ext cx="570466" cy="407532"/>
              <a:chOff x="0" y="0"/>
              <a:chExt cx="570466" cy="407532"/>
            </a:xfrm>
          </p:grpSpPr>
          <p:sp>
            <p:nvSpPr>
              <p:cNvPr id="5138" name="菱形 54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39" name="泪滴形 55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0" name="泪滴形 56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1" name="菱形 57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42" name="直接连接符 58"/>
            <p:cNvCxnSpPr>
              <a:cxnSpLocks noChangeShapeType="1"/>
            </p:cNvCxnSpPr>
            <p:nvPr/>
          </p:nvCxnSpPr>
          <p:spPr bwMode="auto">
            <a:xfrm>
              <a:off x="553477" y="3395457"/>
              <a:ext cx="515986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143" name="组合 59"/>
            <p:cNvGrpSpPr>
              <a:grpSpLocks/>
            </p:cNvGrpSpPr>
            <p:nvPr/>
          </p:nvGrpSpPr>
          <p:grpSpPr bwMode="auto">
            <a:xfrm>
              <a:off x="5719026" y="0"/>
              <a:ext cx="570466" cy="407532"/>
              <a:chOff x="0" y="0"/>
              <a:chExt cx="570466" cy="407532"/>
            </a:xfrm>
          </p:grpSpPr>
          <p:sp>
            <p:nvSpPr>
              <p:cNvPr id="5144" name="菱形 60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45" name="泪滴形 61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6" name="泪滴形 62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7" name="菱形 63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48" name="直接连接符 28"/>
            <p:cNvCxnSpPr>
              <a:cxnSpLocks noChangeShapeType="1"/>
            </p:cNvCxnSpPr>
            <p:nvPr/>
          </p:nvCxnSpPr>
          <p:spPr bwMode="auto">
            <a:xfrm>
              <a:off x="290920" y="403272"/>
              <a:ext cx="0" cy="2758377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9" name="直接连接符 65"/>
            <p:cNvCxnSpPr>
              <a:cxnSpLocks noChangeShapeType="1"/>
            </p:cNvCxnSpPr>
            <p:nvPr/>
          </p:nvCxnSpPr>
          <p:spPr bwMode="auto">
            <a:xfrm>
              <a:off x="6009946" y="403272"/>
              <a:ext cx="0" cy="2758377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50" name="组合 31"/>
          <p:cNvGrpSpPr>
            <a:grpSpLocks/>
          </p:cNvGrpSpPr>
          <p:nvPr/>
        </p:nvGrpSpPr>
        <p:grpSpPr bwMode="auto">
          <a:xfrm>
            <a:off x="3465437" y="622697"/>
            <a:ext cx="2145030" cy="967558"/>
            <a:chOff x="-245018" y="0"/>
            <a:chExt cx="2859024" cy="1291478"/>
          </a:xfrm>
        </p:grpSpPr>
        <p:sp>
          <p:nvSpPr>
            <p:cNvPr id="5151" name="文本框 66"/>
            <p:cNvSpPr txBox="1">
              <a:spLocks noChangeArrowheads="1"/>
            </p:cNvSpPr>
            <p:nvPr/>
          </p:nvSpPr>
          <p:spPr bwMode="auto">
            <a:xfrm>
              <a:off x="413658" y="0"/>
              <a:ext cx="1597523" cy="80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3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录</a:t>
              </a:r>
            </a:p>
          </p:txBody>
        </p:sp>
        <p:pic>
          <p:nvPicPr>
            <p:cNvPr id="5152" name="文本框 6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5018" y="108854"/>
              <a:ext cx="2859024" cy="118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73" name="文本框 80"/>
          <p:cNvSpPr txBox="1">
            <a:spLocks noChangeArrowheads="1"/>
          </p:cNvSpPr>
          <p:nvPr/>
        </p:nvSpPr>
        <p:spPr bwMode="auto">
          <a:xfrm>
            <a:off x="2999185" y="1782366"/>
            <a:ext cx="3482578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一、回顾业务场景、研究问题</a:t>
            </a:r>
          </a:p>
        </p:txBody>
      </p:sp>
      <p:sp>
        <p:nvSpPr>
          <p:cNvPr id="5174" name="文本框 81"/>
          <p:cNvSpPr txBox="1">
            <a:spLocks noChangeArrowheads="1"/>
          </p:cNvSpPr>
          <p:nvPr/>
        </p:nvSpPr>
        <p:spPr bwMode="auto">
          <a:xfrm>
            <a:off x="2999184" y="2364839"/>
            <a:ext cx="36576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二、数据获取、预处理、存储</a:t>
            </a:r>
          </a:p>
        </p:txBody>
      </p:sp>
      <p:sp>
        <p:nvSpPr>
          <p:cNvPr id="5175" name="文本框 82"/>
          <p:cNvSpPr txBox="1">
            <a:spLocks noChangeArrowheads="1"/>
          </p:cNvSpPr>
          <p:nvPr/>
        </p:nvSpPr>
        <p:spPr bwMode="auto">
          <a:xfrm>
            <a:off x="2999184" y="2900658"/>
            <a:ext cx="348257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三、过程中的困难与解决</a:t>
            </a:r>
          </a:p>
        </p:txBody>
      </p:sp>
      <p:sp>
        <p:nvSpPr>
          <p:cNvPr id="5176" name="文本框 83"/>
          <p:cNvSpPr txBox="1">
            <a:spLocks noChangeArrowheads="1"/>
          </p:cNvSpPr>
          <p:nvPr/>
        </p:nvSpPr>
        <p:spPr bwMode="auto">
          <a:xfrm>
            <a:off x="3030200" y="3316256"/>
            <a:ext cx="348257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四、数据处理结果展示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1D1C1715-C789-4166-9EDE-706FCCC6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200" y="3806635"/>
            <a:ext cx="348257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反思 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8000">
        <p14:warp dir="in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3" grpId="0"/>
      <p:bldP spid="5174" grpId="0"/>
      <p:bldP spid="5175" grpId="0"/>
      <p:bldP spid="5176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框 9"/>
          <p:cNvSpPr txBox="1">
            <a:spLocks noChangeArrowheads="1"/>
          </p:cNvSpPr>
          <p:nvPr/>
        </p:nvSpPr>
        <p:spPr bwMode="auto">
          <a:xfrm>
            <a:off x="2637235" y="2251472"/>
            <a:ext cx="425172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 YOU </a:t>
            </a:r>
            <a:endParaRPr lang="zh-CN" altLang="en-US" sz="4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24" name="直接连接符 10"/>
          <p:cNvCxnSpPr>
            <a:cxnSpLocks noChangeShapeType="1"/>
          </p:cNvCxnSpPr>
          <p:nvPr/>
        </p:nvCxnSpPr>
        <p:spPr bwMode="auto">
          <a:xfrm>
            <a:off x="2720579" y="3013472"/>
            <a:ext cx="3695700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直接连接符 11"/>
          <p:cNvCxnSpPr>
            <a:cxnSpLocks noChangeShapeType="1"/>
          </p:cNvCxnSpPr>
          <p:nvPr/>
        </p:nvCxnSpPr>
        <p:spPr bwMode="auto">
          <a:xfrm>
            <a:off x="4649391" y="3150394"/>
            <a:ext cx="1766888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8000">
        <p14:honeycomb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3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6154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6155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56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57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58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59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60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6161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62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3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4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165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6166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67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8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9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70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71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6172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73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74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75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76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7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78" name="文本框 49"/>
          <p:cNvSpPr txBox="1">
            <a:spLocks noChangeArrowheads="1"/>
          </p:cNvSpPr>
          <p:nvPr/>
        </p:nvSpPr>
        <p:spPr bwMode="auto">
          <a:xfrm>
            <a:off x="2191999" y="2509829"/>
            <a:ext cx="4779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回顾业务场景与研究问题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80" name="文本框 51"/>
          <p:cNvSpPr txBox="1">
            <a:spLocks noChangeArrowheads="1"/>
          </p:cNvSpPr>
          <p:nvPr/>
        </p:nvSpPr>
        <p:spPr bwMode="auto">
          <a:xfrm>
            <a:off x="3519916" y="1553929"/>
            <a:ext cx="212321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</p:spTree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8" grpId="0"/>
      <p:bldP spid="6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25"/>
          <p:cNvSpPr txBox="1">
            <a:spLocks noChangeArrowheads="1"/>
          </p:cNvSpPr>
          <p:nvPr/>
        </p:nvSpPr>
        <p:spPr bwMode="auto">
          <a:xfrm>
            <a:off x="404777" y="355928"/>
            <a:ext cx="229671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场景与业务问题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43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10244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5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6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7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248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6" name="椭圆 25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46"/>
            <p:cNvGrpSpPr>
              <a:grpSpLocks/>
            </p:cNvGrpSpPr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矩形 54"/>
          <p:cNvSpPr>
            <a:spLocks noChangeArrowheads="1"/>
          </p:cNvSpPr>
          <p:nvPr/>
        </p:nvSpPr>
        <p:spPr bwMode="auto">
          <a:xfrm>
            <a:off x="824706" y="1062540"/>
            <a:ext cx="7494587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已经步入大三的我们，几年后都将面临求职的问题。为了加深对整个招聘市场的了解与认识，通过对大批招聘信息数据的流式处理，从数据的多个维度以及维度之间的组合，进行动态的可视化展示与分析。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3833814" y="3189288"/>
            <a:ext cx="1051501" cy="993775"/>
            <a:chOff x="3254772" y="2872916"/>
            <a:chExt cx="1004928" cy="936104"/>
          </a:xfrm>
        </p:grpSpPr>
        <p:sp>
          <p:nvSpPr>
            <p:cNvPr id="44" name="椭圆 43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58"/>
            <p:cNvSpPr>
              <a:spLocks noChangeArrowheads="1"/>
            </p:cNvSpPr>
            <p:nvPr/>
          </p:nvSpPr>
          <p:spPr bwMode="auto">
            <a:xfrm>
              <a:off x="3292700" y="3196239"/>
              <a:ext cx="967000" cy="30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招聘信息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矩形 58">
            <a:extLst>
              <a:ext uri="{FF2B5EF4-FFF2-40B4-BE49-F238E27FC236}">
                <a16:creationId xmlns:a16="http://schemas.microsoft.com/office/drawing/2014/main" id="{200EB713-539E-49CF-ABF8-F36D07F8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2576633"/>
            <a:ext cx="10118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职位名称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58">
            <a:extLst>
              <a:ext uri="{FF2B5EF4-FFF2-40B4-BE49-F238E27FC236}">
                <a16:creationId xmlns:a16="http://schemas.microsoft.com/office/drawing/2014/main" id="{C87F00E4-ADF4-4A4A-BD01-7FCCE86B9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43" y="2577176"/>
            <a:ext cx="62709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薪资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58">
            <a:extLst>
              <a:ext uri="{FF2B5EF4-FFF2-40B4-BE49-F238E27FC236}">
                <a16:creationId xmlns:a16="http://schemas.microsoft.com/office/drawing/2014/main" id="{3A79F107-D2DB-4F94-8636-615F8244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923" y="4478359"/>
            <a:ext cx="10118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职位数量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58">
            <a:extLst>
              <a:ext uri="{FF2B5EF4-FFF2-40B4-BE49-F238E27FC236}">
                <a16:creationId xmlns:a16="http://schemas.microsoft.com/office/drawing/2014/main" id="{1B7F4A8D-A4A8-49BD-9639-BE34ABC5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432" y="3485976"/>
            <a:ext cx="5693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城市</a:t>
            </a:r>
          </a:p>
        </p:txBody>
      </p:sp>
      <p:sp>
        <p:nvSpPr>
          <p:cNvPr id="50" name="矩形 58">
            <a:extLst>
              <a:ext uri="{FF2B5EF4-FFF2-40B4-BE49-F238E27FC236}">
                <a16:creationId xmlns:a16="http://schemas.microsoft.com/office/drawing/2014/main" id="{9369B810-31CE-4595-AF6C-A3CBA7007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576" y="3499192"/>
            <a:ext cx="62709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8">
            <a:extLst>
              <a:ext uri="{FF2B5EF4-FFF2-40B4-BE49-F238E27FC236}">
                <a16:creationId xmlns:a16="http://schemas.microsoft.com/office/drawing/2014/main" id="{9A08DD00-93A3-498A-9C68-7B0D206A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4504251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学历要求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8000">
        <p14:switch dir="r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9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2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0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5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8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4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3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7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5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文本框 49"/>
          <p:cNvSpPr txBox="1">
            <a:spLocks noChangeArrowheads="1"/>
          </p:cNvSpPr>
          <p:nvPr/>
        </p:nvSpPr>
        <p:spPr bwMode="auto">
          <a:xfrm>
            <a:off x="2359724" y="2500526"/>
            <a:ext cx="4338638" cy="5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数据获取 预处理 存储</a:t>
            </a:r>
          </a:p>
        </p:txBody>
      </p:sp>
      <p:sp>
        <p:nvSpPr>
          <p:cNvPr id="65" name="文本框 51"/>
          <p:cNvSpPr txBox="1">
            <a:spLocks noChangeArrowheads="1"/>
          </p:cNvSpPr>
          <p:nvPr/>
        </p:nvSpPr>
        <p:spPr bwMode="auto">
          <a:xfrm>
            <a:off x="3494706" y="1495336"/>
            <a:ext cx="2068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3618090575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25"/>
          <p:cNvSpPr txBox="1">
            <a:spLocks noChangeArrowheads="1"/>
          </p:cNvSpPr>
          <p:nvPr/>
        </p:nvSpPr>
        <p:spPr bwMode="auto">
          <a:xfrm>
            <a:off x="404777" y="355928"/>
            <a:ext cx="229671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数据获取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43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10244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5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6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7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248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矩形 54"/>
          <p:cNvSpPr>
            <a:spLocks noChangeArrowheads="1"/>
          </p:cNvSpPr>
          <p:nvPr/>
        </p:nvSpPr>
        <p:spPr bwMode="auto">
          <a:xfrm>
            <a:off x="824706" y="1062540"/>
            <a:ext cx="7494587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从北京大学开放数据研究平台获取到招聘数据；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来自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同城、智联招聘，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月发布；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数据范围覆盖全国；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5.8G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，百万条；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C3E7F7-1783-4E40-B77B-9D2AAE80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29364"/>
            <a:ext cx="6810025" cy="20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0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8000">
        <p14:switch dir="r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1260282" y="1700054"/>
            <a:ext cx="1830387" cy="550862"/>
            <a:chOff x="533400" y="1528997"/>
            <a:chExt cx="1829490" cy="550887"/>
          </a:xfrm>
        </p:grpSpPr>
        <p:sp>
          <p:nvSpPr>
            <p:cNvPr id="65" name="五边形 64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17"/>
            <p:cNvSpPr txBox="1">
              <a:spLocks noChangeArrowheads="1"/>
            </p:cNvSpPr>
            <p:nvPr/>
          </p:nvSpPr>
          <p:spPr bwMode="auto">
            <a:xfrm>
              <a:off x="861747" y="1648179"/>
              <a:ext cx="10813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步骤一</a:t>
              </a:r>
            </a:p>
          </p:txBody>
        </p: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3011294" y="1700054"/>
            <a:ext cx="1641475" cy="550862"/>
            <a:chOff x="2283957" y="1528997"/>
            <a:chExt cx="1640420" cy="550887"/>
          </a:xfrm>
        </p:grpSpPr>
        <p:sp>
          <p:nvSpPr>
            <p:cNvPr id="68" name="任意多边形 67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rgbClr val="06417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18"/>
            <p:cNvSpPr txBox="1">
              <a:spLocks noChangeArrowheads="1"/>
            </p:cNvSpPr>
            <p:nvPr/>
          </p:nvSpPr>
          <p:spPr bwMode="auto">
            <a:xfrm>
              <a:off x="2720597" y="1652040"/>
              <a:ext cx="9459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步骤二</a:t>
              </a: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4513069" y="1700054"/>
            <a:ext cx="1639888" cy="550862"/>
            <a:chOff x="3785566" y="1528997"/>
            <a:chExt cx="1640420" cy="550887"/>
          </a:xfrm>
        </p:grpSpPr>
        <p:sp>
          <p:nvSpPr>
            <p:cNvPr id="71" name="任意多边形 70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19"/>
            <p:cNvSpPr txBox="1">
              <a:spLocks noChangeArrowheads="1"/>
            </p:cNvSpPr>
            <p:nvPr/>
          </p:nvSpPr>
          <p:spPr bwMode="auto">
            <a:xfrm>
              <a:off x="4265266" y="1652040"/>
              <a:ext cx="945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步骤三</a:t>
              </a: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1260282" y="2527141"/>
            <a:ext cx="1519237" cy="1288884"/>
            <a:chOff x="1034229" y="1255861"/>
            <a:chExt cx="1789697" cy="1288348"/>
          </a:xfrm>
        </p:grpSpPr>
        <p:sp>
          <p:nvSpPr>
            <p:cNvPr id="80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03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HanLP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是因为其拥有着丰富的汉语词性标注，其中就有我们所需的词性标注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81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工具选择</a:t>
              </a:r>
            </a:p>
          </p:txBody>
        </p: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2939857" y="2527141"/>
            <a:ext cx="1519237" cy="1288884"/>
            <a:chOff x="1034229" y="1255861"/>
            <a:chExt cx="1789697" cy="1288348"/>
          </a:xfrm>
        </p:grpSpPr>
        <p:sp>
          <p:nvSpPr>
            <p:cNvPr id="83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03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将数据集中第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列数据分词，打上词性标注，根据标注进行过滤，以过滤结果替换原数据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84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52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处理流程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4635307" y="2527141"/>
            <a:ext cx="1519237" cy="551566"/>
            <a:chOff x="1034229" y="1255861"/>
            <a:chExt cx="1789697" cy="551337"/>
          </a:xfrm>
        </p:grpSpPr>
        <p:sp>
          <p:nvSpPr>
            <p:cNvPr id="86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29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87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处理展示</a:t>
              </a:r>
            </a:p>
          </p:txBody>
        </p:sp>
      </p:grpSp>
      <p:sp>
        <p:nvSpPr>
          <p:cNvPr id="94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</a:p>
        </p:txBody>
      </p:sp>
      <p:grpSp>
        <p:nvGrpSpPr>
          <p:cNvPr id="95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96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0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5CAD32C-1374-4868-A5B1-DBD2AC1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52" y="2480485"/>
            <a:ext cx="1882303" cy="1196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86A28D-1341-46BD-9B41-066FD4AF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48634"/>
            <a:ext cx="9144000" cy="29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</a:p>
        </p:txBody>
      </p:sp>
      <p:grpSp>
        <p:nvGrpSpPr>
          <p:cNvPr id="95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96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0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3C39932-AFA3-4626-ABC8-65802E72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9" y="926057"/>
            <a:ext cx="8565356" cy="14457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5E6AAD-9693-4587-A4C9-E27BABB04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9" y="2886109"/>
            <a:ext cx="4231480" cy="17096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80BFF2-4002-4395-902B-0DDE7C41C2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6065"/>
            <a:ext cx="4099106" cy="23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9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2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0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5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8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4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3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7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5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文本框 49"/>
          <p:cNvSpPr txBox="1">
            <a:spLocks noChangeArrowheads="1"/>
          </p:cNvSpPr>
          <p:nvPr/>
        </p:nvSpPr>
        <p:spPr bwMode="auto">
          <a:xfrm>
            <a:off x="2402681" y="2533650"/>
            <a:ext cx="4338638" cy="5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过程中的困难与解决</a:t>
            </a:r>
          </a:p>
        </p:txBody>
      </p:sp>
      <p:sp>
        <p:nvSpPr>
          <p:cNvPr id="64" name="文本框 51"/>
          <p:cNvSpPr txBox="1">
            <a:spLocks noChangeArrowheads="1"/>
          </p:cNvSpPr>
          <p:nvPr/>
        </p:nvSpPr>
        <p:spPr bwMode="auto">
          <a:xfrm>
            <a:off x="3494706" y="1495336"/>
            <a:ext cx="2068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3618090575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Pages>0</Pages>
  <Words>310</Words>
  <Characters>0</Characters>
  <Application>Microsoft Office PowerPoint</Application>
  <DocSecurity>0</DocSecurity>
  <PresentationFormat>全屏显示(16:9)</PresentationFormat>
  <Lines>0</Lines>
  <Paragraphs>73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方正正粗黑简体</vt:lpstr>
      <vt:lpstr>微软雅黑</vt:lpstr>
      <vt:lpstr>Arial</vt:lpstr>
      <vt:lpstr>Calibri</vt:lpstr>
      <vt:lpstr>Calibri Light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665</dc:title>
  <dc:creator>Administrator</dc:creator>
  <cp:lastModifiedBy>Jiang Hui</cp:lastModifiedBy>
  <cp:revision>58</cp:revision>
  <dcterms:created xsi:type="dcterms:W3CDTF">2015-06-06T02:58:29Z</dcterms:created>
  <dcterms:modified xsi:type="dcterms:W3CDTF">2019-10-23T12:01:27Z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