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6"/>
  </p:sldMasterIdLst>
  <p:notesMasterIdLst>
    <p:notesMasterId r:id="rId31"/>
  </p:notesMasterIdLst>
  <p:handoutMasterIdLst>
    <p:handoutMasterId r:id="rId32"/>
  </p:handoutMasterIdLst>
  <p:sldIdLst>
    <p:sldId id="467" r:id="rId7"/>
    <p:sldId id="574" r:id="rId8"/>
    <p:sldId id="575" r:id="rId9"/>
    <p:sldId id="548" r:id="rId10"/>
    <p:sldId id="579" r:id="rId11"/>
    <p:sldId id="576" r:id="rId12"/>
    <p:sldId id="578" r:id="rId13"/>
    <p:sldId id="584" r:id="rId14"/>
    <p:sldId id="593" r:id="rId15"/>
    <p:sldId id="556" r:id="rId16"/>
    <p:sldId id="592" r:id="rId17"/>
    <p:sldId id="589" r:id="rId18"/>
    <p:sldId id="591" r:id="rId19"/>
    <p:sldId id="594" r:id="rId20"/>
    <p:sldId id="595" r:id="rId21"/>
    <p:sldId id="610" r:id="rId22"/>
    <p:sldId id="581" r:id="rId23"/>
    <p:sldId id="586" r:id="rId24"/>
    <p:sldId id="588" r:id="rId25"/>
    <p:sldId id="583" r:id="rId26"/>
    <p:sldId id="587" r:id="rId27"/>
    <p:sldId id="585" r:id="rId28"/>
    <p:sldId id="558" r:id="rId29"/>
    <p:sldId id="559" r:id="rId30"/>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CAB"/>
    <a:srgbClr val="11AFDC"/>
    <a:srgbClr val="14CCFF"/>
    <a:srgbClr val="2671B6"/>
    <a:srgbClr val="29779D"/>
    <a:srgbClr val="0070C0"/>
    <a:srgbClr val="78E6D1"/>
    <a:srgbClr val="339DFF"/>
    <a:srgbClr val="0D0D0D"/>
    <a:srgbClr val="08A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81409" autoAdjust="0"/>
  </p:normalViewPr>
  <p:slideViewPr>
    <p:cSldViewPr>
      <p:cViewPr varScale="1">
        <p:scale>
          <a:sx n="70" d="100"/>
          <a:sy n="70" d="100"/>
        </p:scale>
        <p:origin x="1555" y="48"/>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10" d="100"/>
        <a:sy n="110" d="100"/>
      </p:scale>
      <p:origin x="0" y="0"/>
    </p:cViewPr>
  </p:sorterViewPr>
  <p:notesViewPr>
    <p:cSldViewPr>
      <p:cViewPr varScale="1">
        <p:scale>
          <a:sx n="56" d="100"/>
          <a:sy n="56" d="100"/>
        </p:scale>
        <p:origin x="-2886"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6363" cy="511730"/>
          </a:xfrm>
          <a:prstGeom prst="rect">
            <a:avLst/>
          </a:prstGeom>
        </p:spPr>
        <p:txBody>
          <a:bodyPr vert="horz" lIns="94752" tIns="47377" rIns="94752" bIns="47377" rtlCol="0"/>
          <a:lstStyle>
            <a:lvl1pPr algn="l">
              <a:defRPr sz="1200"/>
            </a:lvl1pPr>
          </a:lstStyle>
          <a:p>
            <a:endParaRPr lang="en-US" dirty="0"/>
          </a:p>
        </p:txBody>
      </p:sp>
      <p:sp>
        <p:nvSpPr>
          <p:cNvPr id="3" name="Date Placeholder 2"/>
          <p:cNvSpPr>
            <a:spLocks noGrp="1"/>
          </p:cNvSpPr>
          <p:nvPr>
            <p:ph type="dt" sz="quarter" idx="1"/>
          </p:nvPr>
        </p:nvSpPr>
        <p:spPr>
          <a:xfrm>
            <a:off x="4021296" y="2"/>
            <a:ext cx="3076363" cy="511730"/>
          </a:xfrm>
          <a:prstGeom prst="rect">
            <a:avLst/>
          </a:prstGeom>
        </p:spPr>
        <p:txBody>
          <a:bodyPr vert="horz" lIns="94752" tIns="47377" rIns="94752" bIns="47377" rtlCol="0"/>
          <a:lstStyle>
            <a:lvl1pPr algn="r">
              <a:defRPr sz="1200"/>
            </a:lvl1pPr>
          </a:lstStyle>
          <a:p>
            <a:fld id="{40B81676-12AF-4D2C-84B6-F71A86A8FD5D}" type="datetimeFigureOut">
              <a:rPr lang="en-US" smtClean="0"/>
              <a:t>7/1/2019</a:t>
            </a:fld>
            <a:endParaRPr lang="en-US" dirty="0"/>
          </a:p>
        </p:txBody>
      </p:sp>
      <p:sp>
        <p:nvSpPr>
          <p:cNvPr id="5" name="Slide Number Placeholder 4"/>
          <p:cNvSpPr>
            <a:spLocks noGrp="1"/>
          </p:cNvSpPr>
          <p:nvPr>
            <p:ph type="sldNum" sz="quarter" idx="3"/>
          </p:nvPr>
        </p:nvSpPr>
        <p:spPr>
          <a:xfrm>
            <a:off x="4021296" y="9721107"/>
            <a:ext cx="3076363" cy="511730"/>
          </a:xfrm>
          <a:prstGeom prst="rect">
            <a:avLst/>
          </a:prstGeom>
        </p:spPr>
        <p:txBody>
          <a:bodyPr vert="horz" lIns="94752" tIns="47377" rIns="94752" bIns="47377" rtlCol="0" anchor="b"/>
          <a:lstStyle>
            <a:lvl1pPr algn="r">
              <a:defRPr sz="1200"/>
            </a:lvl1pPr>
          </a:lstStyle>
          <a:p>
            <a:fld id="{79E87A46-545E-4B54-9814-BE8AD37D5583}" type="slidenum">
              <a:rPr lang="en-US" smtClean="0"/>
              <a:t>‹#›</a:t>
            </a:fld>
            <a:endParaRPr lang="en-US" dirty="0"/>
          </a:p>
        </p:txBody>
      </p:sp>
      <p:sp>
        <p:nvSpPr>
          <p:cNvPr id="6" name="Footer Placeholder 5"/>
          <p:cNvSpPr>
            <a:spLocks noGrp="1"/>
          </p:cNvSpPr>
          <p:nvPr>
            <p:ph type="ftr" sz="quarter" idx="2"/>
          </p:nvPr>
        </p:nvSpPr>
        <p:spPr>
          <a:xfrm>
            <a:off x="2" y="9721107"/>
            <a:ext cx="3076363" cy="511730"/>
          </a:xfrm>
          <a:prstGeom prst="rect">
            <a:avLst/>
          </a:prstGeom>
        </p:spPr>
        <p:txBody>
          <a:bodyPr vert="horz" lIns="94752" tIns="47377" rIns="94752" bIns="47377" rtlCol="0" anchor="b"/>
          <a:lstStyle>
            <a:lvl1pPr algn="l">
              <a:defRPr sz="1200"/>
            </a:lvl1pPr>
          </a:lstStyle>
          <a:p>
            <a:endParaRPr lang="en-US" dirty="0"/>
          </a:p>
        </p:txBody>
      </p:sp>
    </p:spTree>
    <p:extLst>
      <p:ext uri="{BB962C8B-B14F-4D97-AF65-F5344CB8AC3E}">
        <p14:creationId xmlns:p14="http://schemas.microsoft.com/office/powerpoint/2010/main" val="1650859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6363" cy="511730"/>
          </a:xfrm>
          <a:prstGeom prst="rect">
            <a:avLst/>
          </a:prstGeom>
        </p:spPr>
        <p:txBody>
          <a:bodyPr vert="horz" lIns="94752" tIns="47377" rIns="94752" bIns="47377" rtlCol="0"/>
          <a:lstStyle>
            <a:lvl1pPr algn="l">
              <a:defRPr sz="1200"/>
            </a:lvl1pPr>
          </a:lstStyle>
          <a:p>
            <a:endParaRPr lang="en-US" dirty="0"/>
          </a:p>
        </p:txBody>
      </p:sp>
      <p:sp>
        <p:nvSpPr>
          <p:cNvPr id="3" name="Date Placeholder 2"/>
          <p:cNvSpPr>
            <a:spLocks noGrp="1"/>
          </p:cNvSpPr>
          <p:nvPr>
            <p:ph type="dt" idx="1"/>
          </p:nvPr>
        </p:nvSpPr>
        <p:spPr>
          <a:xfrm>
            <a:off x="4021296" y="2"/>
            <a:ext cx="3076363" cy="511730"/>
          </a:xfrm>
          <a:prstGeom prst="rect">
            <a:avLst/>
          </a:prstGeom>
        </p:spPr>
        <p:txBody>
          <a:bodyPr vert="horz" lIns="94752" tIns="47377" rIns="94752" bIns="47377" rtlCol="0"/>
          <a:lstStyle>
            <a:lvl1pPr algn="r">
              <a:defRPr sz="1200"/>
            </a:lvl1pPr>
          </a:lstStyle>
          <a:p>
            <a:fld id="{B5C2DBBD-45A0-406D-B529-0C6A3DFC05BB}" type="datetimeFigureOut">
              <a:rPr lang="en-US" smtClean="0"/>
              <a:t>7/1/2019</a:t>
            </a:fld>
            <a:endParaRPr lang="en-US" dirty="0"/>
          </a:p>
        </p:txBody>
      </p:sp>
      <p:sp>
        <p:nvSpPr>
          <p:cNvPr id="4" name="Slide Image Placeholder 3"/>
          <p:cNvSpPr>
            <a:spLocks noGrp="1" noRot="1" noChangeAspect="1"/>
          </p:cNvSpPr>
          <p:nvPr>
            <p:ph type="sldImg" idx="2"/>
          </p:nvPr>
        </p:nvSpPr>
        <p:spPr>
          <a:xfrm>
            <a:off x="138113" y="766763"/>
            <a:ext cx="6823075" cy="3838575"/>
          </a:xfrm>
          <a:prstGeom prst="rect">
            <a:avLst/>
          </a:prstGeom>
          <a:noFill/>
          <a:ln w="12700">
            <a:solidFill>
              <a:prstClr val="black"/>
            </a:solidFill>
          </a:ln>
        </p:spPr>
        <p:txBody>
          <a:bodyPr vert="horz" lIns="94752" tIns="47377" rIns="94752" bIns="47377" rtlCol="0" anchor="ctr"/>
          <a:lstStyle/>
          <a:p>
            <a:endParaRPr lang="en-US" dirty="0"/>
          </a:p>
        </p:txBody>
      </p:sp>
      <p:sp>
        <p:nvSpPr>
          <p:cNvPr id="5" name="Notes Placeholder 4"/>
          <p:cNvSpPr>
            <a:spLocks noGrp="1"/>
          </p:cNvSpPr>
          <p:nvPr>
            <p:ph type="body" sz="quarter" idx="3"/>
          </p:nvPr>
        </p:nvSpPr>
        <p:spPr>
          <a:xfrm>
            <a:off x="709931" y="4861443"/>
            <a:ext cx="5679440" cy="4605576"/>
          </a:xfrm>
          <a:prstGeom prst="rect">
            <a:avLst/>
          </a:prstGeom>
        </p:spPr>
        <p:txBody>
          <a:bodyPr vert="horz" lIns="94752" tIns="47377" rIns="94752" bIns="4737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721107"/>
            <a:ext cx="3076363" cy="511730"/>
          </a:xfrm>
          <a:prstGeom prst="rect">
            <a:avLst/>
          </a:prstGeom>
        </p:spPr>
        <p:txBody>
          <a:bodyPr vert="horz" lIns="94752" tIns="47377" rIns="94752" bIns="4737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6" y="9721107"/>
            <a:ext cx="3076363" cy="511730"/>
          </a:xfrm>
          <a:prstGeom prst="rect">
            <a:avLst/>
          </a:prstGeom>
        </p:spPr>
        <p:txBody>
          <a:bodyPr vert="horz" lIns="94752" tIns="47377" rIns="94752" bIns="47377" rtlCol="0" anchor="b"/>
          <a:lstStyle>
            <a:lvl1pPr algn="r">
              <a:defRPr sz="1200"/>
            </a:lvl1pPr>
          </a:lstStyle>
          <a:p>
            <a:fld id="{F011E679-53C4-49BB-B2FA-B22C23CDA4DF}" type="slidenum">
              <a:rPr lang="en-US" smtClean="0"/>
              <a:t>‹#›</a:t>
            </a:fld>
            <a:endParaRPr lang="en-US" dirty="0"/>
          </a:p>
        </p:txBody>
      </p:sp>
    </p:spTree>
    <p:extLst>
      <p:ext uri="{BB962C8B-B14F-4D97-AF65-F5344CB8AC3E}">
        <p14:creationId xmlns:p14="http://schemas.microsoft.com/office/powerpoint/2010/main" val="3292780441"/>
      </p:ext>
    </p:extLst>
  </p:cSld>
  <p:clrMap bg1="lt1" tx1="dk1" bg2="lt2" tx2="dk2" accent1="accent1" accent2="accent2" accent3="accent3" accent4="accent4" accent5="accent5" accent6="accent6" hlink="hlink" folHlink="folHlink"/>
  <p:notesStyle>
    <a:lvl1pPr marL="0" algn="l" defTabSz="1218308" rtl="0" eaLnBrk="1" latinLnBrk="0" hangingPunct="1">
      <a:defRPr sz="1600" kern="1200">
        <a:solidFill>
          <a:schemeClr val="tx1"/>
        </a:solidFill>
        <a:latin typeface="+mn-lt"/>
        <a:ea typeface="+mn-ea"/>
        <a:cs typeface="+mn-cs"/>
      </a:defRPr>
    </a:lvl1pPr>
    <a:lvl2pPr marL="609154" algn="l" defTabSz="1218308" rtl="0" eaLnBrk="1" latinLnBrk="0" hangingPunct="1">
      <a:defRPr sz="1600" kern="1200">
        <a:solidFill>
          <a:schemeClr val="tx1"/>
        </a:solidFill>
        <a:latin typeface="+mn-lt"/>
        <a:ea typeface="+mn-ea"/>
        <a:cs typeface="+mn-cs"/>
      </a:defRPr>
    </a:lvl2pPr>
    <a:lvl3pPr marL="1218308" algn="l" defTabSz="1218308" rtl="0" eaLnBrk="1" latinLnBrk="0" hangingPunct="1">
      <a:defRPr sz="1600" kern="1200">
        <a:solidFill>
          <a:schemeClr val="tx1"/>
        </a:solidFill>
        <a:latin typeface="+mn-lt"/>
        <a:ea typeface="+mn-ea"/>
        <a:cs typeface="+mn-cs"/>
      </a:defRPr>
    </a:lvl3pPr>
    <a:lvl4pPr marL="1827462" algn="l" defTabSz="1218308" rtl="0" eaLnBrk="1" latinLnBrk="0" hangingPunct="1">
      <a:defRPr sz="1600" kern="1200">
        <a:solidFill>
          <a:schemeClr val="tx1"/>
        </a:solidFill>
        <a:latin typeface="+mn-lt"/>
        <a:ea typeface="+mn-ea"/>
        <a:cs typeface="+mn-cs"/>
      </a:defRPr>
    </a:lvl4pPr>
    <a:lvl5pPr marL="2436611" algn="l" defTabSz="1218308" rtl="0" eaLnBrk="1" latinLnBrk="0" hangingPunct="1">
      <a:defRPr sz="1600" kern="1200">
        <a:solidFill>
          <a:schemeClr val="tx1"/>
        </a:solidFill>
        <a:latin typeface="+mn-lt"/>
        <a:ea typeface="+mn-ea"/>
        <a:cs typeface="+mn-cs"/>
      </a:defRPr>
    </a:lvl5pPr>
    <a:lvl6pPr marL="3045759" algn="l" defTabSz="1218308" rtl="0" eaLnBrk="1" latinLnBrk="0" hangingPunct="1">
      <a:defRPr sz="1600" kern="1200">
        <a:solidFill>
          <a:schemeClr val="tx1"/>
        </a:solidFill>
        <a:latin typeface="+mn-lt"/>
        <a:ea typeface="+mn-ea"/>
        <a:cs typeface="+mn-cs"/>
      </a:defRPr>
    </a:lvl6pPr>
    <a:lvl7pPr marL="3654923" algn="l" defTabSz="1218308" rtl="0" eaLnBrk="1" latinLnBrk="0" hangingPunct="1">
      <a:defRPr sz="1600" kern="1200">
        <a:solidFill>
          <a:schemeClr val="tx1"/>
        </a:solidFill>
        <a:latin typeface="+mn-lt"/>
        <a:ea typeface="+mn-ea"/>
        <a:cs typeface="+mn-cs"/>
      </a:defRPr>
    </a:lvl7pPr>
    <a:lvl8pPr marL="4264068" algn="l" defTabSz="1218308" rtl="0" eaLnBrk="1" latinLnBrk="0" hangingPunct="1">
      <a:defRPr sz="1600" kern="1200">
        <a:solidFill>
          <a:schemeClr val="tx1"/>
        </a:solidFill>
        <a:latin typeface="+mn-lt"/>
        <a:ea typeface="+mn-ea"/>
        <a:cs typeface="+mn-cs"/>
      </a:defRPr>
    </a:lvl8pPr>
    <a:lvl9pPr marL="4873215" algn="l" defTabSz="121830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pPr algn="just"/>
            <a:endParaRPr lang="en-US" altLang="zh-CN" baseline="0" dirty="0"/>
          </a:p>
        </p:txBody>
      </p:sp>
      <p:sp>
        <p:nvSpPr>
          <p:cNvPr id="4" name="Slide Number Placeholder 3"/>
          <p:cNvSpPr>
            <a:spLocks noGrp="1"/>
          </p:cNvSpPr>
          <p:nvPr>
            <p:ph type="sldNum" sz="quarter" idx="10"/>
          </p:nvPr>
        </p:nvSpPr>
        <p:spPr/>
        <p:txBody>
          <a:bodyPr/>
          <a:lstStyle/>
          <a:p>
            <a:fld id="{F011E679-53C4-49BB-B2FA-B22C23CDA4DF}" type="slidenum">
              <a:rPr lang="en-US" smtClean="0"/>
              <a:t>1</a:t>
            </a:fld>
            <a:endParaRPr lang="en-US" dirty="0"/>
          </a:p>
        </p:txBody>
      </p:sp>
    </p:spTree>
    <p:extLst>
      <p:ext uri="{BB962C8B-B14F-4D97-AF65-F5344CB8AC3E}">
        <p14:creationId xmlns:p14="http://schemas.microsoft.com/office/powerpoint/2010/main" val="331280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13</a:t>
            </a:fld>
            <a:endParaRPr lang="en-US" dirty="0"/>
          </a:p>
        </p:txBody>
      </p:sp>
    </p:spTree>
    <p:extLst>
      <p:ext uri="{BB962C8B-B14F-4D97-AF65-F5344CB8AC3E}">
        <p14:creationId xmlns:p14="http://schemas.microsoft.com/office/powerpoint/2010/main" val="9218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17</a:t>
            </a:fld>
            <a:endParaRPr lang="en-US" dirty="0"/>
          </a:p>
        </p:txBody>
      </p:sp>
    </p:spTree>
    <p:extLst>
      <p:ext uri="{BB962C8B-B14F-4D97-AF65-F5344CB8AC3E}">
        <p14:creationId xmlns:p14="http://schemas.microsoft.com/office/powerpoint/2010/main" val="2015574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18</a:t>
            </a:fld>
            <a:endParaRPr lang="en-US" dirty="0"/>
          </a:p>
        </p:txBody>
      </p:sp>
    </p:spTree>
    <p:extLst>
      <p:ext uri="{BB962C8B-B14F-4D97-AF65-F5344CB8AC3E}">
        <p14:creationId xmlns:p14="http://schemas.microsoft.com/office/powerpoint/2010/main" val="99136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19</a:t>
            </a:fld>
            <a:endParaRPr lang="en-US" dirty="0"/>
          </a:p>
        </p:txBody>
      </p:sp>
    </p:spTree>
    <p:extLst>
      <p:ext uri="{BB962C8B-B14F-4D97-AF65-F5344CB8AC3E}">
        <p14:creationId xmlns:p14="http://schemas.microsoft.com/office/powerpoint/2010/main" val="313297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20</a:t>
            </a:fld>
            <a:endParaRPr lang="en-US" dirty="0"/>
          </a:p>
        </p:txBody>
      </p:sp>
    </p:spTree>
    <p:extLst>
      <p:ext uri="{BB962C8B-B14F-4D97-AF65-F5344CB8AC3E}">
        <p14:creationId xmlns:p14="http://schemas.microsoft.com/office/powerpoint/2010/main" val="4208983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21</a:t>
            </a:fld>
            <a:endParaRPr lang="en-US" dirty="0"/>
          </a:p>
        </p:txBody>
      </p:sp>
    </p:spTree>
    <p:extLst>
      <p:ext uri="{BB962C8B-B14F-4D97-AF65-F5344CB8AC3E}">
        <p14:creationId xmlns:p14="http://schemas.microsoft.com/office/powerpoint/2010/main" val="185038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22</a:t>
            </a:fld>
            <a:endParaRPr lang="en-US" dirty="0"/>
          </a:p>
        </p:txBody>
      </p:sp>
    </p:spTree>
    <p:extLst>
      <p:ext uri="{BB962C8B-B14F-4D97-AF65-F5344CB8AC3E}">
        <p14:creationId xmlns:p14="http://schemas.microsoft.com/office/powerpoint/2010/main" val="86884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2</a:t>
            </a:fld>
            <a:endParaRPr lang="en-US" dirty="0"/>
          </a:p>
        </p:txBody>
      </p:sp>
    </p:spTree>
    <p:extLst>
      <p:ext uri="{BB962C8B-B14F-4D97-AF65-F5344CB8AC3E}">
        <p14:creationId xmlns:p14="http://schemas.microsoft.com/office/powerpoint/2010/main" val="794983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3</a:t>
            </a:fld>
            <a:endParaRPr lang="en-US" dirty="0"/>
          </a:p>
        </p:txBody>
      </p:sp>
    </p:spTree>
    <p:extLst>
      <p:ext uri="{BB962C8B-B14F-4D97-AF65-F5344CB8AC3E}">
        <p14:creationId xmlns:p14="http://schemas.microsoft.com/office/powerpoint/2010/main" val="148428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5</a:t>
            </a:fld>
            <a:endParaRPr lang="en-US" dirty="0"/>
          </a:p>
        </p:txBody>
      </p:sp>
    </p:spTree>
    <p:extLst>
      <p:ext uri="{BB962C8B-B14F-4D97-AF65-F5344CB8AC3E}">
        <p14:creationId xmlns:p14="http://schemas.microsoft.com/office/powerpoint/2010/main" val="4198047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专家系统是一种程序，能够依据一组从专门知识中推演出的逻辑规则在某一特定领域回答或解决问题。</a:t>
            </a:r>
            <a:endParaRPr lang="en-US" altLang="zh-CN" sz="2800" dirty="0"/>
          </a:p>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6</a:t>
            </a:fld>
            <a:endParaRPr lang="en-US" dirty="0"/>
          </a:p>
        </p:txBody>
      </p:sp>
    </p:spTree>
    <p:extLst>
      <p:ext uri="{BB962C8B-B14F-4D97-AF65-F5344CB8AC3E}">
        <p14:creationId xmlns:p14="http://schemas.microsoft.com/office/powerpoint/2010/main" val="716775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7</a:t>
            </a:fld>
            <a:endParaRPr lang="en-US" dirty="0"/>
          </a:p>
        </p:txBody>
      </p:sp>
    </p:spTree>
    <p:extLst>
      <p:ext uri="{BB962C8B-B14F-4D97-AF65-F5344CB8AC3E}">
        <p14:creationId xmlns:p14="http://schemas.microsoft.com/office/powerpoint/2010/main" val="35356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8</a:t>
            </a:fld>
            <a:endParaRPr lang="en-US" dirty="0"/>
          </a:p>
        </p:txBody>
      </p:sp>
    </p:spTree>
    <p:extLst>
      <p:ext uri="{BB962C8B-B14F-4D97-AF65-F5344CB8AC3E}">
        <p14:creationId xmlns:p14="http://schemas.microsoft.com/office/powerpoint/2010/main" val="78050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通过图灵测试的技术涉及以下课题</a:t>
            </a:r>
          </a:p>
          <a:p>
            <a:r>
              <a:rPr lang="zh-CN" altLang="en-US" sz="2800" dirty="0"/>
              <a:t>自然语言处理</a:t>
            </a:r>
          </a:p>
          <a:p>
            <a:r>
              <a:rPr lang="zh-CN" altLang="en-US" sz="2800" dirty="0"/>
              <a:t>知识表示</a:t>
            </a:r>
          </a:p>
          <a:p>
            <a:r>
              <a:rPr lang="zh-CN" altLang="en-US" sz="2800" dirty="0"/>
              <a:t>自动推理</a:t>
            </a:r>
          </a:p>
          <a:p>
            <a:r>
              <a:rPr lang="zh-CN" altLang="en-US" sz="2800" dirty="0"/>
              <a:t>机器学习</a:t>
            </a:r>
          </a:p>
          <a:p>
            <a:r>
              <a:rPr lang="zh-CN" altLang="en-US" sz="2800" dirty="0"/>
              <a:t>完全图灵测试，</a:t>
            </a:r>
          </a:p>
          <a:p>
            <a:r>
              <a:rPr lang="zh-CN" altLang="en-US" sz="2800" dirty="0"/>
              <a:t>计算机视觉</a:t>
            </a:r>
          </a:p>
          <a:p>
            <a:r>
              <a:rPr lang="zh-CN" altLang="en-US" sz="2800" dirty="0"/>
              <a:t>机器人学</a:t>
            </a:r>
          </a:p>
        </p:txBody>
      </p:sp>
      <p:sp>
        <p:nvSpPr>
          <p:cNvPr id="4" name="灯片编号占位符 3"/>
          <p:cNvSpPr>
            <a:spLocks noGrp="1"/>
          </p:cNvSpPr>
          <p:nvPr>
            <p:ph type="sldNum" sz="quarter" idx="5"/>
          </p:nvPr>
        </p:nvSpPr>
        <p:spPr/>
        <p:txBody>
          <a:bodyPr/>
          <a:lstStyle/>
          <a:p>
            <a:fld id="{F011E679-53C4-49BB-B2FA-B22C23CDA4DF}" type="slidenum">
              <a:rPr lang="en-US" smtClean="0"/>
              <a:t>11</a:t>
            </a:fld>
            <a:endParaRPr lang="en-US" dirty="0"/>
          </a:p>
        </p:txBody>
      </p:sp>
    </p:spTree>
    <p:extLst>
      <p:ext uri="{BB962C8B-B14F-4D97-AF65-F5344CB8AC3E}">
        <p14:creationId xmlns:p14="http://schemas.microsoft.com/office/powerpoint/2010/main" val="1603244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12</a:t>
            </a:fld>
            <a:endParaRPr lang="en-US" dirty="0"/>
          </a:p>
        </p:txBody>
      </p:sp>
    </p:spTree>
    <p:extLst>
      <p:ext uri="{BB962C8B-B14F-4D97-AF65-F5344CB8AC3E}">
        <p14:creationId xmlns:p14="http://schemas.microsoft.com/office/powerpoint/2010/main" val="143968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6400" b="0">
                <a:solidFill>
                  <a:srgbClr val="00B0F0"/>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48732" indent="0" algn="r">
              <a:spcBef>
                <a:spcPts val="0"/>
              </a:spcBef>
              <a:buNone/>
              <a:defRPr sz="4267">
                <a:solidFill>
                  <a:schemeClr val="tx1"/>
                </a:solidFill>
              </a:defRPr>
            </a:lvl1pPr>
            <a:lvl2pPr marL="609154" indent="0" algn="ctr">
              <a:buNone/>
            </a:lvl2pPr>
            <a:lvl3pPr marL="1218308" indent="0" algn="ctr">
              <a:buNone/>
            </a:lvl3pPr>
            <a:lvl4pPr marL="1827462" indent="0" algn="ctr">
              <a:buNone/>
            </a:lvl4pPr>
            <a:lvl5pPr marL="2436611" indent="0" algn="ctr">
              <a:buNone/>
            </a:lvl5pPr>
            <a:lvl6pPr marL="3045759" indent="0" algn="ctr">
              <a:buNone/>
            </a:lvl6pPr>
            <a:lvl7pPr marL="3654923" indent="0" algn="ctr">
              <a:buNone/>
            </a:lvl7pPr>
            <a:lvl8pPr marL="4264068" indent="0" algn="ctr">
              <a:buNone/>
            </a:lvl8pPr>
            <a:lvl9pPr marL="4873215"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33134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4pPr>
              <a:defRPr kumimoji="0" lang="en-US" sz="2667" b="0" i="0" kern="1200" baseline="0" dirty="0">
                <a:solidFill>
                  <a:schemeClr val="tx1"/>
                </a:solidFill>
                <a:latin typeface="Arial" panose="020B0604020202020204" pitchFamily="34" charset="0"/>
                <a:ea typeface="微软雅黑" panose="020B0503020204020204" pitchFamily="34" charset="-122"/>
                <a:cs typeface="Gill Sans MT"/>
              </a:defRPr>
            </a:lvl4pPr>
            <a:lvl5pPr marL="1070259" indent="-353226">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93B2A86-45ED-C24E-A6EF-CE2E29A7B2D6}" type="datetimeFigureOut">
              <a:rPr kumimoji="1" lang="zh-CN" altLang="en-US" smtClean="0"/>
              <a:t>2019/7/1</a:t>
            </a:fld>
            <a:endParaRPr kumimoji="1"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B177189-E7CB-4A4F-A05A-B7FCD8F5ECEC}" type="slidenum">
              <a:rPr kumimoji="1" lang="zh-CN" altLang="en-US" smtClean="0"/>
              <a:t>‹#›</a:t>
            </a:fld>
            <a:endParaRPr kumimoji="1" lang="zh-CN" altLang="en-US"/>
          </a:p>
        </p:txBody>
      </p:sp>
    </p:spTree>
    <p:extLst>
      <p:ext uri="{BB962C8B-B14F-4D97-AF65-F5344CB8AC3E}">
        <p14:creationId xmlns:p14="http://schemas.microsoft.com/office/powerpoint/2010/main" val="68805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65" y="1197429"/>
            <a:ext cx="914639"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19917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527571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6" y="1440000"/>
            <a:ext cx="5562551"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212554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6" y="1440000"/>
            <a:ext cx="5562551"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3"/>
            <a:ext cx="11162907" cy="396000"/>
          </a:xfrm>
        </p:spPr>
        <p:txBody>
          <a:bodyPr/>
          <a:lstStyle>
            <a:lvl1pPr marL="0" indent="0">
              <a:buNone/>
              <a:defRPr sz="3200">
                <a:solidFill>
                  <a:schemeClr val="accent5"/>
                </a:solidFill>
              </a:defRPr>
            </a:lvl1pPr>
          </a:lstStyle>
          <a:p>
            <a:pPr lvl="0"/>
            <a:r>
              <a:rPr lang="en-GB" dirty="0"/>
              <a:t>Click to edit subtitle</a:t>
            </a:r>
            <a:endParaRPr lang="en-US" dirty="0"/>
          </a:p>
        </p:txBody>
      </p:sp>
      <p:sp>
        <p:nvSpPr>
          <p:cNvPr id="14" name="TextBox 13"/>
          <p:cNvSpPr txBox="1"/>
          <p:nvPr/>
        </p:nvSpPr>
        <p:spPr>
          <a:xfrm>
            <a:off x="302465" y="1197429"/>
            <a:ext cx="914639"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139599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3"/>
            <a:ext cx="11162907" cy="396000"/>
          </a:xfrm>
        </p:spPr>
        <p:txBody>
          <a:bodyPr/>
          <a:lstStyle>
            <a:lvl1pPr marL="0" indent="0">
              <a:buNone/>
              <a:defRPr sz="3200">
                <a:solidFill>
                  <a:schemeClr val="accent5"/>
                </a:solidFill>
              </a:defRPr>
            </a:lvl1pPr>
          </a:lstStyle>
          <a:p>
            <a:pPr lvl="0"/>
            <a:r>
              <a:rPr lang="en-GB" dirty="0"/>
              <a:t>Click to edit subtitle</a:t>
            </a:r>
            <a:endParaRPr lang="en-US" dirty="0"/>
          </a:p>
        </p:txBody>
      </p:sp>
      <p:sp>
        <p:nvSpPr>
          <p:cNvPr id="14" name="TextBox 13"/>
          <p:cNvSpPr txBox="1"/>
          <p:nvPr/>
        </p:nvSpPr>
        <p:spPr>
          <a:xfrm>
            <a:off x="302465" y="1197429"/>
            <a:ext cx="914639"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4292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5" y="1440000"/>
            <a:ext cx="1116033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5"/>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endParaRPr kumimoji="0" lang="en-US" sz="1867" b="1" i="0" u="none" strike="noStrike" cap="none" normalizeH="0" baseline="0" dirty="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97"/>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33"/>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45"/>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5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7208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5"/>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endParaRPr kumimoji="0" lang="en-US" sz="1867" b="1" i="0" u="none" strike="noStrike" cap="none" normalizeH="0" baseline="0" dirty="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97"/>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33"/>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49"/>
            <a:ext cx="0" cy="5091187"/>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1" y="1440000"/>
            <a:ext cx="527571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7" y="1440000"/>
            <a:ext cx="5561948"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45"/>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5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49"/>
            <a:ext cx="0" cy="5091187"/>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14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37"/>
            <a:ext cx="11040000" cy="1013625"/>
          </a:xfrm>
        </p:spPr>
        <p:txBody>
          <a:bodyPr lIns="0" tIns="0" rIns="0" bIns="0">
            <a:normAutofit/>
          </a:bodyPr>
          <a:lstStyle>
            <a:lvl1pPr algn="r">
              <a:defRPr sz="64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341156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89" y="2540026"/>
            <a:ext cx="9278624" cy="1479663"/>
          </a:xfrm>
        </p:spPr>
        <p:txBody>
          <a:bodyPr lIns="0" tIns="0" rIns="0" bIns="0">
            <a:noAutofit/>
          </a:bodyPr>
          <a:lstStyle>
            <a:lvl1pPr algn="l">
              <a:defRPr sz="4267"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22" y="4515556"/>
            <a:ext cx="914639" cy="914400"/>
          </a:xfrm>
          <a:prstGeom prst="rect">
            <a:avLst/>
          </a:prstGeom>
        </p:spPr>
        <p:txBody>
          <a:bodyPr vert="horz" wrap="none" lIns="0" tIns="0" rIns="0" bIns="0" rtlCol="0" anchor="t">
            <a:normAutofit/>
          </a:bodyPr>
          <a:lstStyle/>
          <a:p>
            <a:endParaRPr lang="en-US" sz="2400" dirty="0"/>
          </a:p>
        </p:txBody>
      </p:sp>
      <p:sp>
        <p:nvSpPr>
          <p:cNvPr id="14" name="Text Placeholder 13"/>
          <p:cNvSpPr>
            <a:spLocks noGrp="1"/>
          </p:cNvSpPr>
          <p:nvPr>
            <p:ph type="body" sz="quarter" idx="11" hasCustomPrompt="1"/>
          </p:nvPr>
        </p:nvSpPr>
        <p:spPr>
          <a:xfrm>
            <a:off x="6182456" y="4524581"/>
            <a:ext cx="4712219" cy="546041"/>
          </a:xfrm>
        </p:spPr>
        <p:txBody>
          <a:bodyPr/>
          <a:lstStyle>
            <a:lvl1pPr marL="0" indent="0" algn="r">
              <a:buNone/>
              <a:defRPr sz="1600">
                <a:solidFill>
                  <a:srgbClr val="7F7F7F"/>
                </a:solidFill>
              </a:defRPr>
            </a:lvl1pPr>
            <a:lvl2pPr marL="717022" indent="0">
              <a:buNone/>
              <a:defRPr sz="1600">
                <a:solidFill>
                  <a:srgbClr val="7F7F7F"/>
                </a:solidFill>
              </a:defRPr>
            </a:lvl2pPr>
            <a:lvl3pPr marL="717022" indent="0">
              <a:buNone/>
              <a:defRPr sz="1600">
                <a:solidFill>
                  <a:srgbClr val="7F7F7F"/>
                </a:solidFill>
              </a:defRPr>
            </a:lvl3pPr>
            <a:lvl4pPr marL="717022" indent="0">
              <a:buNone/>
              <a:defRPr sz="1600">
                <a:solidFill>
                  <a:srgbClr val="7F7F7F"/>
                </a:solidFill>
              </a:defRPr>
            </a:lvl4pPr>
            <a:lvl5pPr marL="717022" indent="0">
              <a:buNone/>
              <a:defRPr sz="16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418925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5" y="1176000"/>
            <a:ext cx="11162901" cy="4914477"/>
          </a:xfrm>
          <a:prstGeom prst="rect">
            <a:avLst/>
          </a:prstGeom>
        </p:spPr>
        <p:txBody>
          <a:bodyPr vert="horz" lIns="0" tIns="0" rIns="0" bIns="0">
            <a:noAutofit/>
          </a:bodyPr>
          <a:lstStyle/>
          <a:p>
            <a:pPr lvl="0" eaLnBrk="1" latinLnBrk="0" hangingPunct="1"/>
            <a:r>
              <a:rPr kumimoji="0" lang="en-GB" dirty="0"/>
              <a:t>Click to edit text</a:t>
            </a:r>
          </a:p>
          <a:p>
            <a:pPr lvl="2" eaLnBrk="1" latinLnBrk="0" hangingPunct="1"/>
            <a:r>
              <a:rPr kumimoji="0" lang="en-GB" dirty="0"/>
              <a:t>Second level</a:t>
            </a:r>
          </a:p>
          <a:p>
            <a:pPr lvl="1" eaLnBrk="1" latinLnBrk="0" hangingPunct="1"/>
            <a:r>
              <a:rPr kumimoji="0" lang="en-GB" dirty="0"/>
              <a:t>Third level</a:t>
            </a:r>
          </a:p>
          <a:p>
            <a:pPr lvl="3" eaLnBrk="1" latinLnBrk="0" hangingPunct="1"/>
            <a:r>
              <a:rPr kumimoji="0" lang="en-GB" dirty="0"/>
              <a:t>Fourth level</a:t>
            </a:r>
          </a:p>
          <a:p>
            <a:pPr lvl="2" eaLnBrk="1" latinLnBrk="0" hangingPunct="1"/>
            <a:r>
              <a:rPr kumimoji="0" lang="en-GB" dirty="0"/>
              <a:t>Fifth level</a:t>
            </a:r>
            <a:endParaRPr kumimoji="0" lang="en-US" dirty="0"/>
          </a:p>
        </p:txBody>
      </p:sp>
      <p:sp>
        <p:nvSpPr>
          <p:cNvPr id="7" name="Slide Number Placeholder 4"/>
          <p:cNvSpPr txBox="1">
            <a:spLocks/>
          </p:cNvSpPr>
          <p:nvPr/>
        </p:nvSpPr>
        <p:spPr>
          <a:xfrm>
            <a:off x="5696571" y="6354477"/>
            <a:ext cx="729762" cy="295638"/>
          </a:xfrm>
          <a:prstGeom prst="rect">
            <a:avLst/>
          </a:prstGeom>
        </p:spPr>
        <p:txBody>
          <a:bodyPr vert="horz" lIns="0" tIns="0" rIns="121829" bIns="0" anchor="ctr"/>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609154" rtl="0" eaLnBrk="1" fontAlgn="auto" latinLnBrk="0" hangingPunct="1">
              <a:lnSpc>
                <a:spcPct val="100000"/>
              </a:lnSpc>
              <a:spcBef>
                <a:spcPts val="0"/>
              </a:spcBef>
              <a:spcAft>
                <a:spcPts val="0"/>
              </a:spcAft>
              <a:buClrTx/>
              <a:buSzTx/>
              <a:buFontTx/>
              <a:buNone/>
              <a:tabLst/>
              <a:defRPr/>
            </a:pPr>
            <a:fld id="{319DA607-C033-414D-8F05-C963E77EB547}" type="slidenum">
              <a:rPr lang="en-US" sz="1333" smtClean="0">
                <a:solidFill>
                  <a:schemeClr val="bg1">
                    <a:lumMod val="50000"/>
                  </a:schemeClr>
                </a:solidFill>
              </a:rPr>
              <a:pPr marL="0" marR="0" indent="0" algn="ctr" defTabSz="609154" rtl="0" eaLnBrk="1" fontAlgn="auto" latinLnBrk="0" hangingPunct="1">
                <a:lnSpc>
                  <a:spcPct val="100000"/>
                </a:lnSpc>
                <a:spcBef>
                  <a:spcPts val="0"/>
                </a:spcBef>
                <a:spcAft>
                  <a:spcPts val="0"/>
                </a:spcAft>
                <a:buClrTx/>
                <a:buSzTx/>
                <a:buFontTx/>
                <a:buNone/>
                <a:tabLst/>
                <a:defRPr/>
              </a:pPr>
              <a:t>‹#›</a:t>
            </a:fld>
            <a:endParaRPr lang="en-US" sz="1333" dirty="0">
              <a:solidFill>
                <a:schemeClr val="bg1">
                  <a:lumMod val="50000"/>
                </a:schemeClr>
              </a:solidFill>
            </a:endParaRPr>
          </a:p>
        </p:txBody>
      </p:sp>
      <p:pic>
        <p:nvPicPr>
          <p:cNvPr id="5" name="图片 4">
            <a:extLst>
              <a:ext uri="{FF2B5EF4-FFF2-40B4-BE49-F238E27FC236}">
                <a16:creationId xmlns:a16="http://schemas.microsoft.com/office/drawing/2014/main" id="{7A98062F-EE8D-49EB-A317-22916E181206}"/>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10102362" y="6303147"/>
            <a:ext cx="1540544" cy="414175"/>
          </a:xfrm>
          <a:prstGeom prst="rect">
            <a:avLst/>
          </a:prstGeom>
        </p:spPr>
      </p:pic>
    </p:spTree>
    <p:extLst>
      <p:ext uri="{BB962C8B-B14F-4D97-AF65-F5344CB8AC3E}">
        <p14:creationId xmlns:p14="http://schemas.microsoft.com/office/powerpoint/2010/main" val="33622379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5" r:id="rId10"/>
  </p:sldLayoutIdLst>
  <p:txStyles>
    <p:titleStyle>
      <a:lvl1pPr algn="l" rtl="0" eaLnBrk="1" latinLnBrk="0" hangingPunct="1">
        <a:spcBef>
          <a:spcPct val="0"/>
        </a:spcBef>
        <a:buNone/>
        <a:tabLst>
          <a:tab pos="2872323" algn="l"/>
        </a:tabLst>
        <a:defRPr kumimoji="0" sz="4000" b="1" i="0" kern="1200" baseline="0">
          <a:solidFill>
            <a:srgbClr val="0070C0"/>
          </a:solidFill>
          <a:effectLst/>
          <a:latin typeface="Arial" panose="020B0604020202020204" pitchFamily="34" charset="0"/>
          <a:ea typeface="微软雅黑" panose="020B0503020204020204" pitchFamily="34" charset="-122"/>
          <a:cs typeface="Gill Sans MT"/>
        </a:defRPr>
      </a:lvl1pPr>
    </p:titleStyle>
    <p:bodyStyle>
      <a:lvl1pPr marL="353226" indent="-353226" algn="l" rtl="0" eaLnBrk="1" latinLnBrk="0" hangingPunct="1">
        <a:spcBef>
          <a:spcPts val="533"/>
        </a:spcBef>
        <a:buClr>
          <a:schemeClr val="accent5"/>
        </a:buClr>
        <a:buSzPct val="95000"/>
        <a:buFont typeface="Wingdings" charset="2"/>
        <a:buChar char="§"/>
        <a:defRPr kumimoji="0" sz="32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1070259" indent="-353226" algn="l" rtl="0" eaLnBrk="1" latinLnBrk="0" hangingPunct="1">
        <a:spcBef>
          <a:spcPts val="533"/>
        </a:spcBef>
        <a:buClr>
          <a:schemeClr val="accent5"/>
        </a:buClr>
        <a:buSzPct val="95000"/>
        <a:buFont typeface="Wingdings" charset="2"/>
        <a:buChar char="§"/>
        <a:defRPr kumimoji="0" sz="28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1070259" indent="-353226" algn="l" rtl="0" eaLnBrk="1" latinLnBrk="0" hangingPunct="1">
        <a:spcBef>
          <a:spcPts val="533"/>
        </a:spcBef>
        <a:buClr>
          <a:schemeClr val="accent5"/>
        </a:buClr>
        <a:buSzPct val="95000"/>
        <a:buFont typeface="Wingdings" panose="05000000000000000000" pitchFamily="2" charset="2"/>
        <a:buChar char="Ø"/>
        <a:defRPr kumimoji="0" sz="2667" b="0" i="0" kern="1200" baseline="0">
          <a:solidFill>
            <a:schemeClr val="tx1"/>
          </a:solidFill>
          <a:latin typeface="Arial" panose="020B0604020202020204" pitchFamily="34" charset="0"/>
          <a:ea typeface="微软雅黑" panose="020B0503020204020204" pitchFamily="34" charset="-122"/>
          <a:cs typeface="Gill Sans MT"/>
        </a:defRPr>
      </a:lvl5pPr>
      <a:lvl6pPr marL="2085078" indent="-342900" algn="l" rtl="0" eaLnBrk="1" latinLnBrk="0" hangingPunct="1">
        <a:spcBef>
          <a:spcPts val="333"/>
        </a:spcBef>
        <a:buClr>
          <a:schemeClr val="accent3">
            <a:tint val="85000"/>
            <a:satMod val="275000"/>
          </a:schemeClr>
        </a:buClr>
        <a:buSzPct val="100000"/>
        <a:buFont typeface="Wingdings" panose="05000000000000000000" pitchFamily="2" charset="2"/>
        <a:buChar char="Ø"/>
        <a:defRPr kumimoji="0" sz="2267" kern="1200" baseline="0">
          <a:solidFill>
            <a:schemeClr val="tx1"/>
          </a:solidFill>
          <a:latin typeface="+mn-lt"/>
          <a:ea typeface="+mn-ea"/>
          <a:cs typeface="+mn-cs"/>
        </a:defRPr>
      </a:lvl6pPr>
      <a:lvl7pPr marL="2266046"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7pPr>
      <a:lvl8pPr marL="2558443" indent="-243663" algn="l" rtl="0" eaLnBrk="1" latinLnBrk="0" hangingPunct="1">
        <a:spcBef>
          <a:spcPts val="343"/>
        </a:spcBef>
        <a:buClr>
          <a:schemeClr val="accent3">
            <a:tint val="85000"/>
            <a:satMod val="275000"/>
          </a:schemeClr>
        </a:buClr>
        <a:buSzPct val="100000"/>
        <a:buFont typeface="Verdana"/>
        <a:buChar char="◦"/>
        <a:defRPr kumimoji="0" sz="2000" kern="1200" baseline="0">
          <a:solidFill>
            <a:schemeClr val="tx1"/>
          </a:solidFill>
          <a:latin typeface="+mn-lt"/>
          <a:ea typeface="+mn-ea"/>
          <a:cs typeface="+mn-cs"/>
        </a:defRPr>
      </a:lvl8pPr>
      <a:lvl9pPr marL="2863010"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154" algn="l" rtl="0" eaLnBrk="1" latinLnBrk="0" hangingPunct="1">
        <a:defRPr kumimoji="0" kern="1200">
          <a:solidFill>
            <a:schemeClr val="tx1"/>
          </a:solidFill>
          <a:latin typeface="+mn-lt"/>
          <a:ea typeface="+mn-ea"/>
          <a:cs typeface="+mn-cs"/>
        </a:defRPr>
      </a:lvl2pPr>
      <a:lvl3pPr marL="1218308" algn="l" rtl="0" eaLnBrk="1" latinLnBrk="0" hangingPunct="1">
        <a:defRPr kumimoji="0" kern="1200">
          <a:solidFill>
            <a:schemeClr val="tx1"/>
          </a:solidFill>
          <a:latin typeface="+mn-lt"/>
          <a:ea typeface="+mn-ea"/>
          <a:cs typeface="+mn-cs"/>
        </a:defRPr>
      </a:lvl3pPr>
      <a:lvl4pPr marL="1827462" algn="l" rtl="0" eaLnBrk="1" latinLnBrk="0" hangingPunct="1">
        <a:defRPr kumimoji="0" kern="1200">
          <a:solidFill>
            <a:schemeClr val="tx1"/>
          </a:solidFill>
          <a:latin typeface="+mn-lt"/>
          <a:ea typeface="+mn-ea"/>
          <a:cs typeface="+mn-cs"/>
        </a:defRPr>
      </a:lvl4pPr>
      <a:lvl5pPr marL="2436611" algn="l" rtl="0" eaLnBrk="1" latinLnBrk="0" hangingPunct="1">
        <a:defRPr kumimoji="0" kern="1200">
          <a:solidFill>
            <a:schemeClr val="tx1"/>
          </a:solidFill>
          <a:latin typeface="+mn-lt"/>
          <a:ea typeface="+mn-ea"/>
          <a:cs typeface="+mn-cs"/>
        </a:defRPr>
      </a:lvl5pPr>
      <a:lvl6pPr marL="3045759" algn="l" rtl="0" eaLnBrk="1" latinLnBrk="0" hangingPunct="1">
        <a:defRPr kumimoji="0" kern="1200">
          <a:solidFill>
            <a:schemeClr val="tx1"/>
          </a:solidFill>
          <a:latin typeface="+mn-lt"/>
          <a:ea typeface="+mn-ea"/>
          <a:cs typeface="+mn-cs"/>
        </a:defRPr>
      </a:lvl6pPr>
      <a:lvl7pPr marL="3654923" algn="l" rtl="0" eaLnBrk="1" latinLnBrk="0" hangingPunct="1">
        <a:defRPr kumimoji="0" kern="1200">
          <a:solidFill>
            <a:schemeClr val="tx1"/>
          </a:solidFill>
          <a:latin typeface="+mn-lt"/>
          <a:ea typeface="+mn-ea"/>
          <a:cs typeface="+mn-cs"/>
        </a:defRPr>
      </a:lvl7pPr>
      <a:lvl8pPr marL="4264068" algn="l" rtl="0" eaLnBrk="1" latinLnBrk="0" hangingPunct="1">
        <a:defRPr kumimoji="0" kern="1200">
          <a:solidFill>
            <a:schemeClr val="tx1"/>
          </a:solidFill>
          <a:latin typeface="+mn-lt"/>
          <a:ea typeface="+mn-ea"/>
          <a:cs typeface="+mn-cs"/>
        </a:defRPr>
      </a:lvl8pPr>
      <a:lvl9pPr marL="487321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hqprint">
            <a:alphaModFix amt="20000"/>
            <a:extLst>
              <a:ext uri="{28A0092B-C50C-407E-A947-70E740481C1C}">
                <a14:useLocalDpi xmlns:a14="http://schemas.microsoft.com/office/drawing/2010/main"/>
              </a:ext>
            </a:extLst>
          </a:blip>
          <a:srcRect/>
          <a:stretch/>
        </p:blipFill>
        <p:spPr>
          <a:xfrm>
            <a:off x="0" y="3236978"/>
            <a:ext cx="12192000" cy="3621022"/>
          </a:xfrm>
          <a:prstGeom prst="rect">
            <a:avLst/>
          </a:prstGeom>
        </p:spPr>
      </p:pic>
      <p:sp>
        <p:nvSpPr>
          <p:cNvPr id="2" name="文本框 1"/>
          <p:cNvSpPr txBox="1"/>
          <p:nvPr/>
        </p:nvSpPr>
        <p:spPr>
          <a:xfrm>
            <a:off x="3983766" y="2276872"/>
            <a:ext cx="4512501" cy="1440160"/>
          </a:xfrm>
          <a:prstGeom prst="rect">
            <a:avLst/>
          </a:prstGeom>
        </p:spPr>
        <p:txBody>
          <a:bodyPr vert="horz" wrap="square" lIns="0" tIns="0" rIns="0" bIns="0" rtlCol="0" anchor="t">
            <a:normAutofit/>
          </a:bodyPr>
          <a:lstStyle/>
          <a:p>
            <a:endParaRPr kumimoji="1" lang="zh-CN" altLang="en-US" sz="3200" dirty="0">
              <a:latin typeface="DengXian" charset="-122"/>
              <a:ea typeface="DengXian" charset="-122"/>
              <a:cs typeface="DengXian" charset="-122"/>
            </a:endParaRPr>
          </a:p>
        </p:txBody>
      </p:sp>
      <p:sp>
        <p:nvSpPr>
          <p:cNvPr id="3" name="文本框 2"/>
          <p:cNvSpPr txBox="1"/>
          <p:nvPr/>
        </p:nvSpPr>
        <p:spPr>
          <a:xfrm>
            <a:off x="191344" y="6453336"/>
            <a:ext cx="1296144" cy="216024"/>
          </a:xfrm>
          <a:prstGeom prst="rect">
            <a:avLst/>
          </a:prstGeom>
        </p:spPr>
        <p:txBody>
          <a:bodyPr vert="horz" wrap="none" lIns="0" tIns="0" rIns="0" bIns="0" rtlCol="0" anchor="t">
            <a:normAutofit fontScale="92500" lnSpcReduction="20000"/>
          </a:bodyPr>
          <a:lstStyle/>
          <a:p>
            <a:r>
              <a:rPr kumimoji="1" lang="en-US" altLang="zh-CN" dirty="0">
                <a:solidFill>
                  <a:srgbClr val="0070C0"/>
                </a:solidFill>
              </a:rPr>
              <a:t>2019/1/21</a:t>
            </a:r>
            <a:endParaRPr kumimoji="1" lang="zh-CN" altLang="en-US" dirty="0">
              <a:solidFill>
                <a:srgbClr val="0070C0"/>
              </a:solidFill>
            </a:endParaRPr>
          </a:p>
        </p:txBody>
      </p:sp>
      <p:sp>
        <p:nvSpPr>
          <p:cNvPr id="5" name="文本框 4">
            <a:extLst>
              <a:ext uri="{FF2B5EF4-FFF2-40B4-BE49-F238E27FC236}">
                <a16:creationId xmlns:a16="http://schemas.microsoft.com/office/drawing/2014/main" id="{8D8F9C67-1813-4C25-B7EE-7F4F7C47CC14}"/>
              </a:ext>
            </a:extLst>
          </p:cNvPr>
          <p:cNvSpPr txBox="1"/>
          <p:nvPr/>
        </p:nvSpPr>
        <p:spPr>
          <a:xfrm>
            <a:off x="1919536" y="1748814"/>
            <a:ext cx="8208912" cy="1680186"/>
          </a:xfrm>
          <a:prstGeom prst="rect">
            <a:avLst/>
          </a:prstGeom>
        </p:spPr>
        <p:txBody>
          <a:bodyPr vert="horz" wrap="square" lIns="0" tIns="0" rIns="0" bIns="0" rtlCol="0" anchor="t">
            <a:normAutofit/>
          </a:bodyPr>
          <a:lstStyle/>
          <a:p>
            <a:pPr algn="ctr"/>
            <a:r>
              <a:rPr lang="zh-CN" altLang="en-US" sz="8800" dirty="0">
                <a:solidFill>
                  <a:srgbClr val="0070C0"/>
                </a:solidFill>
                <a:latin typeface="华文新魏" panose="02010800040101010101" pitchFamily="2" charset="-122"/>
                <a:ea typeface="华文新魏" panose="02010800040101010101" pitchFamily="2" charset="-122"/>
              </a:rPr>
              <a:t>人工智能介绍</a:t>
            </a:r>
          </a:p>
        </p:txBody>
      </p:sp>
      <p:sp>
        <p:nvSpPr>
          <p:cNvPr id="7" name="矩形 6">
            <a:extLst>
              <a:ext uri="{FF2B5EF4-FFF2-40B4-BE49-F238E27FC236}">
                <a16:creationId xmlns:a16="http://schemas.microsoft.com/office/drawing/2014/main" id="{D6A40B05-1BC5-4E4C-AB2A-C3DC48D67017}"/>
              </a:ext>
            </a:extLst>
          </p:cNvPr>
          <p:cNvSpPr/>
          <p:nvPr/>
        </p:nvSpPr>
        <p:spPr>
          <a:xfrm>
            <a:off x="9768408" y="5976573"/>
            <a:ext cx="2139944" cy="584775"/>
          </a:xfrm>
          <a:prstGeom prst="rect">
            <a:avLst/>
          </a:prstGeom>
        </p:spPr>
        <p:txBody>
          <a:bodyPr wrap="square">
            <a:spAutoFit/>
          </a:bodyPr>
          <a:lstStyle/>
          <a:p>
            <a:pPr algn="ctr"/>
            <a:r>
              <a:rPr lang="zh-CN" altLang="en-US" sz="3200" dirty="0">
                <a:solidFill>
                  <a:schemeClr val="bg1"/>
                </a:solidFill>
                <a:latin typeface="华文新魏" panose="02010800040101010101" pitchFamily="2" charset="-122"/>
                <a:ea typeface="华文新魏" panose="02010800040101010101" pitchFamily="2" charset="-122"/>
              </a:rPr>
              <a:t>路明</a:t>
            </a:r>
          </a:p>
        </p:txBody>
      </p:sp>
    </p:spTree>
    <p:extLst>
      <p:ext uri="{BB962C8B-B14F-4D97-AF65-F5344CB8AC3E}">
        <p14:creationId xmlns:p14="http://schemas.microsoft.com/office/powerpoint/2010/main" val="164324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深度学习三要素</a:t>
            </a:r>
          </a:p>
        </p:txBody>
      </p:sp>
      <p:sp>
        <p:nvSpPr>
          <p:cNvPr id="22" name="Rectangle 2">
            <a:extLst>
              <a:ext uri="{FF2B5EF4-FFF2-40B4-BE49-F238E27FC236}">
                <a16:creationId xmlns:a16="http://schemas.microsoft.com/office/drawing/2014/main" id="{3D5EA4EC-2059-48DF-AA87-CF7B79094217}"/>
              </a:ext>
            </a:extLst>
          </p:cNvPr>
          <p:cNvSpPr>
            <a:spLocks noChangeArrowheads="1"/>
          </p:cNvSpPr>
          <p:nvPr/>
        </p:nvSpPr>
        <p:spPr bwMode="auto">
          <a:xfrm>
            <a:off x="2423593" y="262210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400">
              <a:solidFill>
                <a:srgbClr val="000000"/>
              </a:solidFill>
              <a:latin typeface="Arial"/>
              <a:ea typeface="微软雅黑"/>
            </a:endParaRPr>
          </a:p>
        </p:txBody>
      </p:sp>
      <p:pic>
        <p:nvPicPr>
          <p:cNvPr id="1025" name="Picture 1">
            <a:extLst>
              <a:ext uri="{FF2B5EF4-FFF2-40B4-BE49-F238E27FC236}">
                <a16:creationId xmlns:a16="http://schemas.microsoft.com/office/drawing/2014/main" id="{8940F9CA-E568-48F6-BDA1-D74A5F6943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513" y="1484799"/>
            <a:ext cx="8988111" cy="449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50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神经网络</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mc:AlternateContent xmlns:mc="http://schemas.openxmlformats.org/markup-compatibility/2006">
        <mc:Choice xmlns:a14="http://schemas.microsoft.com/office/drawing/2010/main" Requires="a14">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543211" y="1474533"/>
                <a:ext cx="11161233" cy="4680000"/>
              </a:xfrm>
            </p:spPr>
            <p:txBody>
              <a:bodyPr/>
              <a:lstStyle/>
              <a:p>
                <a:pPr marL="0" indent="0">
                  <a:buNone/>
                </a:pPr>
                <a:r>
                  <a:rPr lang="en-US" altLang="zh-CN" sz="2267" dirty="0"/>
                  <a:t>                                             	y=h</a:t>
                </a:r>
                <a14:m>
                  <m:oMath xmlns:m="http://schemas.openxmlformats.org/officeDocument/2006/math">
                    <m:d>
                      <m:dPr>
                        <m:ctrlPr>
                          <a:rPr lang="en-US" altLang="zh-CN" sz="2267" b="0" i="1" smtClean="0">
                            <a:latin typeface="Cambria Math" panose="02040503050406030204" pitchFamily="18" charset="0"/>
                          </a:rPr>
                        </m:ctrlPr>
                      </m:dPr>
                      <m:e>
                        <m:r>
                          <a:rPr lang="en-US" altLang="zh-CN" sz="2267" b="0" i="1" smtClean="0">
                            <a:latin typeface="Cambria Math" panose="02040503050406030204" pitchFamily="18" charset="0"/>
                          </a:rPr>
                          <m:t>𝑥</m:t>
                        </m:r>
                      </m:e>
                    </m:d>
                  </m:oMath>
                </a14:m>
                <a:endParaRPr lang="en-US" altLang="zh-CN" sz="2267" b="0" i="1" dirty="0">
                  <a:latin typeface="Cambria Math" panose="02040503050406030204" pitchFamily="18" charset="0"/>
                </a:endParaRPr>
              </a:p>
              <a:p>
                <a:pPr marL="0" indent="0">
                  <a:buNone/>
                </a:pPr>
                <a:r>
                  <a:rPr lang="en-US" altLang="zh-CN" sz="2267" b="0" dirty="0"/>
                  <a:t>				</a:t>
                </a:r>
                <a14:m>
                  <m:oMath xmlns:m="http://schemas.openxmlformats.org/officeDocument/2006/math">
                    <m:r>
                      <a:rPr lang="en-US" altLang="zh-CN" sz="2267" b="0" i="1" smtClean="0">
                        <a:latin typeface="Cambria Math" panose="02040503050406030204" pitchFamily="18" charset="0"/>
                      </a:rPr>
                      <m:t>=</m:t>
                    </m:r>
                    <m:sSub>
                      <m:sSubPr>
                        <m:ctrlPr>
                          <a:rPr lang="en-US" altLang="zh-CN" sz="2267" b="0" i="1" smtClean="0">
                            <a:latin typeface="Cambria Math" panose="02040503050406030204" pitchFamily="18" charset="0"/>
                          </a:rPr>
                        </m:ctrlPr>
                      </m:sSubPr>
                      <m:e>
                        <m:r>
                          <a:rPr lang="en-US" altLang="zh-CN" sz="2267" b="0" i="1" smtClean="0">
                            <a:latin typeface="Cambria Math" panose="02040503050406030204" pitchFamily="18" charset="0"/>
                          </a:rPr>
                          <m:t>𝑤</m:t>
                        </m:r>
                      </m:e>
                      <m:sub>
                        <m:r>
                          <a:rPr lang="en-US" altLang="zh-CN" sz="2267" b="0" i="1" smtClean="0">
                            <a:latin typeface="Cambria Math" panose="02040503050406030204" pitchFamily="18" charset="0"/>
                          </a:rPr>
                          <m:t>0</m:t>
                        </m:r>
                      </m:sub>
                    </m:sSub>
                    <m:r>
                      <a:rPr lang="en-US" altLang="zh-CN" sz="2267" b="0" i="1" smtClean="0">
                        <a:latin typeface="Cambria Math" panose="02040503050406030204" pitchFamily="18" charset="0"/>
                      </a:rPr>
                      <m:t>∗</m:t>
                    </m:r>
                    <m:sSub>
                      <m:sSubPr>
                        <m:ctrlPr>
                          <a:rPr lang="en-US" altLang="zh-CN" sz="2267" b="0" i="1" smtClean="0">
                            <a:latin typeface="Cambria Math" panose="02040503050406030204" pitchFamily="18" charset="0"/>
                          </a:rPr>
                        </m:ctrlPr>
                      </m:sSubPr>
                      <m:e>
                        <m:r>
                          <a:rPr lang="en-US" altLang="zh-CN" sz="2267" b="0" i="1" smtClean="0">
                            <a:latin typeface="Cambria Math" panose="02040503050406030204" pitchFamily="18" charset="0"/>
                          </a:rPr>
                          <m:t>𝑥</m:t>
                        </m:r>
                      </m:e>
                      <m:sub>
                        <m:r>
                          <a:rPr lang="en-US" altLang="zh-CN" sz="2267" b="0" i="1" smtClean="0">
                            <a:latin typeface="Cambria Math" panose="02040503050406030204" pitchFamily="18" charset="0"/>
                          </a:rPr>
                          <m:t>0</m:t>
                        </m:r>
                      </m:sub>
                    </m:sSub>
                  </m:oMath>
                </a14:m>
                <a:r>
                  <a:rPr lang="en-US" altLang="zh-CN" sz="2267" dirty="0"/>
                  <a:t>+ </a:t>
                </a:r>
                <a14:m>
                  <m:oMath xmlns:m="http://schemas.openxmlformats.org/officeDocument/2006/math">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𝑤</m:t>
                        </m:r>
                      </m:e>
                      <m:sub>
                        <m:r>
                          <a:rPr lang="en-US" altLang="zh-CN" sz="2267" b="0" i="1" smtClean="0">
                            <a:latin typeface="Cambria Math" panose="02040503050406030204" pitchFamily="18" charset="0"/>
                          </a:rPr>
                          <m:t>1</m:t>
                        </m:r>
                      </m:sub>
                    </m:sSub>
                    <m:r>
                      <a:rPr lang="en-US" altLang="zh-CN" sz="2267" i="1">
                        <a:latin typeface="Cambria Math" panose="02040503050406030204" pitchFamily="18" charset="0"/>
                      </a:rPr>
                      <m:t>∗</m:t>
                    </m:r>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𝑥</m:t>
                        </m:r>
                      </m:e>
                      <m:sub>
                        <m:r>
                          <a:rPr lang="en-US" altLang="zh-CN" sz="2267" b="0" i="1" smtClean="0">
                            <a:latin typeface="Cambria Math" panose="02040503050406030204" pitchFamily="18" charset="0"/>
                          </a:rPr>
                          <m:t>1</m:t>
                        </m:r>
                      </m:sub>
                    </m:sSub>
                  </m:oMath>
                </a14:m>
                <a:r>
                  <a:rPr lang="en-US" altLang="zh-CN" sz="2267" dirty="0"/>
                  <a:t>+ </a:t>
                </a:r>
                <a14:m>
                  <m:oMath xmlns:m="http://schemas.openxmlformats.org/officeDocument/2006/math">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𝑤</m:t>
                        </m:r>
                      </m:e>
                      <m:sub>
                        <m:r>
                          <a:rPr lang="en-US" altLang="zh-CN" sz="2267" b="0" i="1" smtClean="0">
                            <a:latin typeface="Cambria Math" panose="02040503050406030204" pitchFamily="18" charset="0"/>
                          </a:rPr>
                          <m:t>2</m:t>
                        </m:r>
                      </m:sub>
                    </m:sSub>
                    <m:r>
                      <a:rPr lang="en-US" altLang="zh-CN" sz="2267" i="1">
                        <a:latin typeface="Cambria Math" panose="02040503050406030204" pitchFamily="18" charset="0"/>
                      </a:rPr>
                      <m:t>∗</m:t>
                    </m:r>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𝑥</m:t>
                        </m:r>
                      </m:e>
                      <m:sub>
                        <m:r>
                          <a:rPr lang="en-US" altLang="zh-CN" sz="2267" b="0" i="1" smtClean="0">
                            <a:latin typeface="Cambria Math" panose="02040503050406030204" pitchFamily="18" charset="0"/>
                          </a:rPr>
                          <m:t>2</m:t>
                        </m:r>
                      </m:sub>
                    </m:sSub>
                  </m:oMath>
                </a14:m>
                <a:r>
                  <a:rPr lang="en-US" altLang="zh-CN" sz="2267" dirty="0"/>
                  <a:t>+ </a:t>
                </a:r>
                <a14:m>
                  <m:oMath xmlns:m="http://schemas.openxmlformats.org/officeDocument/2006/math">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𝑤</m:t>
                        </m:r>
                      </m:e>
                      <m:sub>
                        <m:r>
                          <a:rPr lang="en-US" altLang="zh-CN" sz="2267" b="0" i="1" smtClean="0">
                            <a:latin typeface="Cambria Math" panose="02040503050406030204" pitchFamily="18" charset="0"/>
                          </a:rPr>
                          <m:t>3</m:t>
                        </m:r>
                      </m:sub>
                    </m:sSub>
                    <m:r>
                      <a:rPr lang="en-US" altLang="zh-CN" sz="2267" i="1">
                        <a:latin typeface="Cambria Math" panose="02040503050406030204" pitchFamily="18" charset="0"/>
                      </a:rPr>
                      <m:t>∗</m:t>
                    </m:r>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𝑥</m:t>
                        </m:r>
                      </m:e>
                      <m:sub>
                        <m:r>
                          <a:rPr lang="en-US" altLang="zh-CN" sz="2267" b="0" i="1" smtClean="0">
                            <a:latin typeface="Cambria Math" panose="02040503050406030204" pitchFamily="18" charset="0"/>
                          </a:rPr>
                          <m:t>3</m:t>
                        </m:r>
                      </m:sub>
                    </m:sSub>
                  </m:oMath>
                </a14:m>
                <a:r>
                  <a:rPr lang="en-US" altLang="zh-CN" sz="2267" dirty="0"/>
                  <a:t>+ </a:t>
                </a:r>
                <a14:m>
                  <m:oMath xmlns:m="http://schemas.openxmlformats.org/officeDocument/2006/math">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𝑤</m:t>
                        </m:r>
                      </m:e>
                      <m:sub>
                        <m:r>
                          <a:rPr lang="en-US" altLang="zh-CN" sz="2267" b="0" i="1" smtClean="0">
                            <a:latin typeface="Cambria Math" panose="02040503050406030204" pitchFamily="18" charset="0"/>
                          </a:rPr>
                          <m:t>4</m:t>
                        </m:r>
                      </m:sub>
                    </m:sSub>
                    <m:r>
                      <a:rPr lang="en-US" altLang="zh-CN" sz="2267" i="1">
                        <a:latin typeface="Cambria Math" panose="02040503050406030204" pitchFamily="18" charset="0"/>
                      </a:rPr>
                      <m:t>∗</m:t>
                    </m:r>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𝑥</m:t>
                        </m:r>
                      </m:e>
                      <m:sub>
                        <m:r>
                          <a:rPr lang="en-US" altLang="zh-CN" sz="2267" b="0" i="1" smtClean="0">
                            <a:latin typeface="Cambria Math" panose="02040503050406030204" pitchFamily="18" charset="0"/>
                          </a:rPr>
                          <m:t>4</m:t>
                        </m:r>
                      </m:sub>
                    </m:sSub>
                  </m:oMath>
                </a14:m>
                <a:endParaRPr lang="en-US" altLang="zh-CN" sz="2267" dirty="0"/>
              </a:p>
              <a:p>
                <a:pPr marL="0" indent="0">
                  <a:buNone/>
                </a:pPr>
                <a:r>
                  <a:rPr lang="en-US" altLang="zh-CN" sz="2267" dirty="0"/>
                  <a:t>     				=</a:t>
                </a:r>
                <a14:m>
                  <m:oMath xmlns:m="http://schemas.openxmlformats.org/officeDocument/2006/math">
                    <m:sSup>
                      <m:sSupPr>
                        <m:ctrlPr>
                          <a:rPr lang="en-US" altLang="zh-CN" sz="2267" i="1" smtClean="0">
                            <a:latin typeface="Cambria Math" panose="02040503050406030204" pitchFamily="18" charset="0"/>
                          </a:rPr>
                        </m:ctrlPr>
                      </m:sSupPr>
                      <m:e>
                        <m:r>
                          <a:rPr lang="en-US" altLang="zh-CN" sz="2267" b="0" i="1" smtClean="0">
                            <a:latin typeface="Cambria Math" panose="02040503050406030204" pitchFamily="18" charset="0"/>
                          </a:rPr>
                          <m:t>𝑤</m:t>
                        </m:r>
                      </m:e>
                      <m:sup>
                        <m:r>
                          <a:rPr lang="en-US" altLang="zh-CN" sz="2267" b="0" i="1" smtClean="0">
                            <a:latin typeface="Cambria Math" panose="02040503050406030204" pitchFamily="18" charset="0"/>
                          </a:rPr>
                          <m:t>𝑇</m:t>
                        </m:r>
                      </m:sup>
                    </m:sSup>
                    <m:r>
                      <a:rPr lang="en-US" altLang="zh-CN" sz="2267" b="0" i="1" smtClean="0">
                        <a:latin typeface="Cambria Math" panose="02040503050406030204" pitchFamily="18" charset="0"/>
                      </a:rPr>
                      <m:t>𝑥</m:t>
                    </m:r>
                  </m:oMath>
                </a14:m>
                <a:endParaRPr lang="en-US" altLang="zh-CN" sz="2267" dirty="0"/>
              </a:p>
              <a:p>
                <a:pPr marL="0" indent="0">
                  <a:buNone/>
                </a:pPr>
                <a:r>
                  <a:rPr lang="en-US" altLang="zh-CN" sz="2267" dirty="0"/>
                  <a:t>				e=</a:t>
                </a:r>
                <a14:m>
                  <m:oMath xmlns:m="http://schemas.openxmlformats.org/officeDocument/2006/math">
                    <m:f>
                      <m:fPr>
                        <m:ctrlPr>
                          <a:rPr lang="en-US" altLang="zh-CN" sz="2267" i="1" smtClean="0">
                            <a:latin typeface="Cambria Math" panose="02040503050406030204" pitchFamily="18" charset="0"/>
                          </a:rPr>
                        </m:ctrlPr>
                      </m:fPr>
                      <m:num>
                        <m:r>
                          <a:rPr lang="en-US" altLang="zh-CN" sz="2267" b="0" i="1" smtClean="0">
                            <a:latin typeface="Cambria Math" panose="02040503050406030204" pitchFamily="18" charset="0"/>
                          </a:rPr>
                          <m:t>1</m:t>
                        </m:r>
                      </m:num>
                      <m:den>
                        <m:r>
                          <a:rPr lang="en-US" altLang="zh-CN" sz="2267" b="0" i="1" smtClean="0">
                            <a:latin typeface="Cambria Math" panose="02040503050406030204" pitchFamily="18" charset="0"/>
                          </a:rPr>
                          <m:t>2</m:t>
                        </m:r>
                      </m:den>
                    </m:f>
                    <m:sSup>
                      <m:sSupPr>
                        <m:ctrlPr>
                          <a:rPr lang="en-US" altLang="zh-CN" sz="2267" i="1" smtClean="0">
                            <a:latin typeface="Cambria Math" panose="02040503050406030204" pitchFamily="18" charset="0"/>
                          </a:rPr>
                        </m:ctrlPr>
                      </m:sSupPr>
                      <m:e>
                        <m:r>
                          <a:rPr lang="en-US" altLang="zh-CN" sz="2267" b="0" i="1" smtClean="0">
                            <a:latin typeface="Cambria Math" panose="02040503050406030204" pitchFamily="18" charset="0"/>
                          </a:rPr>
                          <m:t>(</m:t>
                        </m:r>
                        <m:r>
                          <a:rPr lang="en-US" altLang="zh-CN" sz="2267" b="0" i="1" smtClean="0">
                            <a:latin typeface="Cambria Math" panose="02040503050406030204" pitchFamily="18" charset="0"/>
                          </a:rPr>
                          <m:t>𝑦</m:t>
                        </m:r>
                        <m:r>
                          <a:rPr lang="en-US" altLang="zh-CN" sz="2267" b="0" i="1" smtClean="0">
                            <a:latin typeface="Cambria Math" panose="02040503050406030204" pitchFamily="18" charset="0"/>
                          </a:rPr>
                          <m:t>−</m:t>
                        </m:r>
                        <m:acc>
                          <m:accPr>
                            <m:chr m:val="̂"/>
                            <m:ctrlPr>
                              <a:rPr lang="en-US" altLang="zh-CN" sz="2267" b="0" i="1" smtClean="0">
                                <a:latin typeface="Cambria Math" panose="02040503050406030204" pitchFamily="18" charset="0"/>
                              </a:rPr>
                            </m:ctrlPr>
                          </m:accPr>
                          <m:e>
                            <m:r>
                              <a:rPr lang="en-US" altLang="zh-CN" sz="2267" b="0" i="1" smtClean="0">
                                <a:latin typeface="Cambria Math" panose="02040503050406030204" pitchFamily="18" charset="0"/>
                              </a:rPr>
                              <m:t>𝑦</m:t>
                            </m:r>
                          </m:e>
                        </m:acc>
                        <m:r>
                          <a:rPr lang="en-US" altLang="zh-CN" sz="2267" b="0" i="1" smtClean="0">
                            <a:latin typeface="Cambria Math" panose="02040503050406030204" pitchFamily="18" charset="0"/>
                          </a:rPr>
                          <m:t>)</m:t>
                        </m:r>
                      </m:e>
                      <m:sup>
                        <m:r>
                          <a:rPr lang="en-US" altLang="zh-CN" sz="2267" b="0" i="1" smtClean="0">
                            <a:latin typeface="Cambria Math" panose="02040503050406030204" pitchFamily="18" charset="0"/>
                          </a:rPr>
                          <m:t>2</m:t>
                        </m:r>
                      </m:sup>
                    </m:sSup>
                  </m:oMath>
                </a14:m>
                <a:endParaRPr lang="en-US" altLang="zh-CN" sz="2267" dirty="0"/>
              </a:p>
              <a:p>
                <a:pPr marL="0" indent="0">
                  <a:buNone/>
                </a:pPr>
                <a:r>
                  <a:rPr lang="en-US" altLang="zh-CN" sz="2267" dirty="0"/>
                  <a:t>				E=</a:t>
                </a:r>
                <a14:m>
                  <m:oMath xmlns:m="http://schemas.openxmlformats.org/officeDocument/2006/math">
                    <m:sSup>
                      <m:sSupPr>
                        <m:ctrlPr>
                          <a:rPr lang="en-US" altLang="zh-CN" sz="2267" i="1" smtClean="0">
                            <a:latin typeface="Cambria Math" panose="02040503050406030204" pitchFamily="18" charset="0"/>
                          </a:rPr>
                        </m:ctrlPr>
                      </m:sSupPr>
                      <m:e>
                        <m:r>
                          <a:rPr lang="en-US" altLang="zh-CN" sz="2267" b="0" i="1" smtClean="0">
                            <a:latin typeface="Cambria Math" panose="02040503050406030204" pitchFamily="18" charset="0"/>
                          </a:rPr>
                          <m:t>𝑒</m:t>
                        </m:r>
                      </m:e>
                      <m:sup>
                        <m:r>
                          <a:rPr lang="en-US" altLang="zh-CN" sz="2267" b="0" i="1" smtClean="0">
                            <a:latin typeface="Cambria Math" panose="02040503050406030204" pitchFamily="18" charset="0"/>
                          </a:rPr>
                          <m:t>1</m:t>
                        </m:r>
                      </m:sup>
                    </m:sSup>
                  </m:oMath>
                </a14:m>
                <a:r>
                  <a:rPr lang="en-US" altLang="zh-CN" sz="2267" dirty="0"/>
                  <a:t>+ </a:t>
                </a:r>
                <a14:m>
                  <m:oMath xmlns:m="http://schemas.openxmlformats.org/officeDocument/2006/math">
                    <m:sSup>
                      <m:sSupPr>
                        <m:ctrlPr>
                          <a:rPr lang="en-US" altLang="zh-CN" sz="2267" i="1">
                            <a:latin typeface="Cambria Math" panose="02040503050406030204" pitchFamily="18" charset="0"/>
                          </a:rPr>
                        </m:ctrlPr>
                      </m:sSupPr>
                      <m:e>
                        <m:r>
                          <a:rPr lang="en-US" altLang="zh-CN" sz="2267" i="1">
                            <a:latin typeface="Cambria Math" panose="02040503050406030204" pitchFamily="18" charset="0"/>
                          </a:rPr>
                          <m:t>𝑒</m:t>
                        </m:r>
                      </m:e>
                      <m:sup>
                        <m:r>
                          <a:rPr lang="en-US" altLang="zh-CN" sz="2267" b="0" i="1" smtClean="0">
                            <a:latin typeface="Cambria Math" panose="02040503050406030204" pitchFamily="18" charset="0"/>
                          </a:rPr>
                          <m:t>2</m:t>
                        </m:r>
                      </m:sup>
                    </m:sSup>
                    <m:r>
                      <a:rPr lang="en-US" altLang="zh-CN" sz="2267" i="1">
                        <a:latin typeface="Cambria Math" panose="02040503050406030204" pitchFamily="18" charset="0"/>
                      </a:rPr>
                      <m:t> </m:t>
                    </m:r>
                  </m:oMath>
                </a14:m>
                <a:r>
                  <a:rPr lang="en-US" altLang="zh-CN" sz="2267" dirty="0"/>
                  <a:t>+</a:t>
                </a:r>
                <a14:m>
                  <m:oMath xmlns:m="http://schemas.openxmlformats.org/officeDocument/2006/math">
                    <m:sSup>
                      <m:sSupPr>
                        <m:ctrlPr>
                          <a:rPr lang="en-US" altLang="zh-CN" sz="2267" i="1" smtClean="0">
                            <a:latin typeface="Cambria Math" panose="02040503050406030204" pitchFamily="18" charset="0"/>
                          </a:rPr>
                        </m:ctrlPr>
                      </m:sSupPr>
                      <m:e>
                        <m:r>
                          <a:rPr lang="en-US" altLang="zh-CN" sz="2267" i="1">
                            <a:latin typeface="Cambria Math" panose="02040503050406030204" pitchFamily="18" charset="0"/>
                          </a:rPr>
                          <m:t>𝑒</m:t>
                        </m:r>
                      </m:e>
                      <m:sup>
                        <m:r>
                          <a:rPr lang="en-US" altLang="zh-CN" sz="2267" b="0" i="1" smtClean="0">
                            <a:latin typeface="Cambria Math" panose="02040503050406030204" pitchFamily="18" charset="0"/>
                          </a:rPr>
                          <m:t>3</m:t>
                        </m:r>
                      </m:sup>
                    </m:sSup>
                  </m:oMath>
                </a14:m>
                <a:r>
                  <a:rPr lang="en-US" altLang="zh-CN" sz="2267" dirty="0"/>
                  <a:t>+…+</a:t>
                </a:r>
                <a14:m>
                  <m:oMath xmlns:m="http://schemas.openxmlformats.org/officeDocument/2006/math">
                    <m:sSup>
                      <m:sSupPr>
                        <m:ctrlPr>
                          <a:rPr lang="en-US" altLang="zh-CN" sz="2267" i="1">
                            <a:latin typeface="Cambria Math" panose="02040503050406030204" pitchFamily="18" charset="0"/>
                          </a:rPr>
                        </m:ctrlPr>
                      </m:sSupPr>
                      <m:e>
                        <m:r>
                          <a:rPr lang="en-US" altLang="zh-CN" sz="2267" i="1">
                            <a:latin typeface="Cambria Math" panose="02040503050406030204" pitchFamily="18" charset="0"/>
                          </a:rPr>
                          <m:t>𝑒</m:t>
                        </m:r>
                      </m:e>
                      <m:sup>
                        <m:r>
                          <a:rPr lang="en-US" altLang="zh-CN" sz="2267" b="0" i="1" smtClean="0">
                            <a:latin typeface="Cambria Math" panose="02040503050406030204" pitchFamily="18" charset="0"/>
                          </a:rPr>
                          <m:t>𝑛</m:t>
                        </m:r>
                      </m:sup>
                    </m:sSup>
                  </m:oMath>
                </a14:m>
                <a:r>
                  <a:rPr lang="en-US" altLang="zh-CN" sz="2267" dirty="0"/>
                  <a:t>=</a:t>
                </a:r>
                <a14:m>
                  <m:oMath xmlns:m="http://schemas.openxmlformats.org/officeDocument/2006/math">
                    <m:f>
                      <m:fPr>
                        <m:ctrlPr>
                          <a:rPr lang="en-US" altLang="zh-CN" sz="2267" i="1" dirty="0" smtClean="0">
                            <a:latin typeface="Cambria Math" panose="02040503050406030204" pitchFamily="18" charset="0"/>
                          </a:rPr>
                        </m:ctrlPr>
                      </m:fPr>
                      <m:num>
                        <m:r>
                          <a:rPr lang="en-US" altLang="zh-CN" sz="2267" b="0" i="1" dirty="0" smtClean="0">
                            <a:latin typeface="Cambria Math" panose="02040503050406030204" pitchFamily="18" charset="0"/>
                          </a:rPr>
                          <m:t>1</m:t>
                        </m:r>
                      </m:num>
                      <m:den>
                        <m:r>
                          <a:rPr lang="en-US" altLang="zh-CN" sz="2267" b="0" i="1" dirty="0" smtClean="0">
                            <a:latin typeface="Cambria Math" panose="02040503050406030204" pitchFamily="18" charset="0"/>
                          </a:rPr>
                          <m:t>2</m:t>
                        </m:r>
                      </m:den>
                    </m:f>
                    <m:nary>
                      <m:naryPr>
                        <m:chr m:val="∑"/>
                        <m:ctrlPr>
                          <a:rPr lang="en-US" altLang="zh-CN" sz="2267" i="1" dirty="0" smtClean="0">
                            <a:latin typeface="Cambria Math" panose="02040503050406030204" pitchFamily="18" charset="0"/>
                          </a:rPr>
                        </m:ctrlPr>
                      </m:naryPr>
                      <m:sub>
                        <m:r>
                          <m:rPr>
                            <m:brk m:alnAt="23"/>
                          </m:rPr>
                          <a:rPr lang="en-US" altLang="zh-CN" sz="2267" b="0" i="1" dirty="0" smtClean="0">
                            <a:latin typeface="Cambria Math" panose="02040503050406030204" pitchFamily="18" charset="0"/>
                          </a:rPr>
                          <m:t>𝑖</m:t>
                        </m:r>
                        <m:r>
                          <a:rPr lang="en-US" altLang="zh-CN" sz="2267" b="0" i="1" dirty="0" smtClean="0">
                            <a:latin typeface="Cambria Math" panose="02040503050406030204" pitchFamily="18" charset="0"/>
                          </a:rPr>
                          <m:t>=1</m:t>
                        </m:r>
                      </m:sub>
                      <m:sup>
                        <m:r>
                          <a:rPr lang="en-US" altLang="zh-CN" sz="2267" b="0" i="1" dirty="0" smtClean="0">
                            <a:latin typeface="Cambria Math" panose="02040503050406030204" pitchFamily="18" charset="0"/>
                          </a:rPr>
                          <m:t>𝑛</m:t>
                        </m:r>
                      </m:sup>
                      <m:e>
                        <m:r>
                          <a:rPr lang="en-US" altLang="zh-CN" sz="2267" b="0" i="1" dirty="0" smtClean="0">
                            <a:latin typeface="Cambria Math" panose="02040503050406030204" pitchFamily="18" charset="0"/>
                          </a:rPr>
                          <m:t>(</m:t>
                        </m:r>
                        <m:sSup>
                          <m:sSupPr>
                            <m:ctrlPr>
                              <a:rPr lang="en-US" altLang="zh-CN" sz="2267" i="1" dirty="0" smtClean="0">
                                <a:latin typeface="Cambria Math" panose="02040503050406030204" pitchFamily="18" charset="0"/>
                              </a:rPr>
                            </m:ctrlPr>
                          </m:sSupPr>
                          <m:e>
                            <m:r>
                              <a:rPr lang="en-US" altLang="zh-CN" sz="2267" b="0" i="1" dirty="0" smtClean="0">
                                <a:latin typeface="Cambria Math" panose="02040503050406030204" pitchFamily="18" charset="0"/>
                              </a:rPr>
                              <m:t>𝑦</m:t>
                            </m:r>
                          </m:e>
                          <m:sup>
                            <m:r>
                              <a:rPr lang="en-US" altLang="zh-CN" sz="2267" b="0" i="1" dirty="0" smtClean="0">
                                <a:latin typeface="Cambria Math" panose="02040503050406030204" pitchFamily="18" charset="0"/>
                              </a:rPr>
                              <m:t>𝑖</m:t>
                            </m:r>
                          </m:sup>
                        </m:sSup>
                        <m:sSup>
                          <m:sSupPr>
                            <m:ctrlPr>
                              <a:rPr lang="en-US" altLang="zh-CN" sz="2267" i="1" dirty="0" smtClean="0">
                                <a:latin typeface="Cambria Math" panose="02040503050406030204" pitchFamily="18" charset="0"/>
                              </a:rPr>
                            </m:ctrlPr>
                          </m:sSupPr>
                          <m:e>
                            <m:r>
                              <a:rPr lang="en-US" altLang="zh-CN" sz="2267" i="1">
                                <a:latin typeface="Cambria Math" panose="02040503050406030204" pitchFamily="18" charset="0"/>
                              </a:rPr>
                              <m:t>−</m:t>
                            </m:r>
                            <m:sSup>
                              <m:sSupPr>
                                <m:ctrlPr>
                                  <a:rPr lang="en-US" altLang="zh-CN" sz="2267" i="1" smtClean="0">
                                    <a:latin typeface="Cambria Math" panose="02040503050406030204" pitchFamily="18" charset="0"/>
                                  </a:rPr>
                                </m:ctrlPr>
                              </m:sSupPr>
                              <m:e>
                                <m:acc>
                                  <m:accPr>
                                    <m:chr m:val="̂"/>
                                    <m:ctrlPr>
                                      <a:rPr lang="en-US" altLang="zh-CN" sz="2267" i="1" dirty="0" smtClean="0">
                                        <a:latin typeface="Cambria Math" panose="02040503050406030204" pitchFamily="18" charset="0"/>
                                      </a:rPr>
                                    </m:ctrlPr>
                                  </m:accPr>
                                  <m:e>
                                    <m:r>
                                      <a:rPr lang="en-US" altLang="zh-CN" sz="2267" b="0" i="1" dirty="0" smtClean="0">
                                        <a:latin typeface="Cambria Math" panose="02040503050406030204" pitchFamily="18" charset="0"/>
                                      </a:rPr>
                                      <m:t>𝑦</m:t>
                                    </m:r>
                                  </m:e>
                                </m:acc>
                              </m:e>
                              <m:sup>
                                <m:r>
                                  <a:rPr lang="en-US" altLang="zh-CN" sz="2267" b="0" i="1" smtClean="0">
                                    <a:latin typeface="Cambria Math" panose="02040503050406030204" pitchFamily="18" charset="0"/>
                                  </a:rPr>
                                  <m:t>𝑖</m:t>
                                </m:r>
                              </m:sup>
                            </m:sSup>
                            <m:r>
                              <a:rPr lang="en-US" altLang="zh-CN" sz="2267" i="1">
                                <a:latin typeface="Cambria Math" panose="02040503050406030204" pitchFamily="18" charset="0"/>
                              </a:rPr>
                              <m:t>)</m:t>
                            </m:r>
                          </m:e>
                          <m:sup>
                            <m:r>
                              <a:rPr lang="en-US" altLang="zh-CN" sz="2267" b="0" i="1" dirty="0" smtClean="0">
                                <a:latin typeface="Cambria Math" panose="02040503050406030204" pitchFamily="18" charset="0"/>
                              </a:rPr>
                              <m:t>2</m:t>
                            </m:r>
                          </m:sup>
                        </m:sSup>
                      </m:e>
                    </m:nary>
                  </m:oMath>
                </a14:m>
                <a:r>
                  <a:rPr lang="en-US" altLang="zh-CN" sz="2267" dirty="0"/>
                  <a:t>= </a:t>
                </a:r>
                <a14:m>
                  <m:oMath xmlns:m="http://schemas.openxmlformats.org/officeDocument/2006/math">
                    <m:f>
                      <m:fPr>
                        <m:ctrlPr>
                          <a:rPr lang="en-US" altLang="zh-CN" sz="2267" i="1" dirty="0">
                            <a:latin typeface="Cambria Math" panose="02040503050406030204" pitchFamily="18" charset="0"/>
                          </a:rPr>
                        </m:ctrlPr>
                      </m:fPr>
                      <m:num>
                        <m:r>
                          <a:rPr lang="en-US" altLang="zh-CN" sz="2267" i="1" dirty="0">
                            <a:latin typeface="Cambria Math" panose="02040503050406030204" pitchFamily="18" charset="0"/>
                          </a:rPr>
                          <m:t>1</m:t>
                        </m:r>
                      </m:num>
                      <m:den>
                        <m:r>
                          <a:rPr lang="en-US" altLang="zh-CN" sz="2267" i="1" dirty="0">
                            <a:latin typeface="Cambria Math" panose="02040503050406030204" pitchFamily="18" charset="0"/>
                          </a:rPr>
                          <m:t>2</m:t>
                        </m:r>
                      </m:den>
                    </m:f>
                    <m:nary>
                      <m:naryPr>
                        <m:chr m:val="∑"/>
                        <m:ctrlPr>
                          <a:rPr lang="en-US" altLang="zh-CN" sz="2267" i="1" dirty="0">
                            <a:latin typeface="Cambria Math" panose="02040503050406030204" pitchFamily="18" charset="0"/>
                          </a:rPr>
                        </m:ctrlPr>
                      </m:naryPr>
                      <m:sub>
                        <m:r>
                          <m:rPr>
                            <m:brk m:alnAt="23"/>
                          </m:rPr>
                          <a:rPr lang="en-US" altLang="zh-CN" sz="2267" i="1" dirty="0">
                            <a:latin typeface="Cambria Math" panose="02040503050406030204" pitchFamily="18" charset="0"/>
                          </a:rPr>
                          <m:t>𝑖</m:t>
                        </m:r>
                        <m:r>
                          <a:rPr lang="en-US" altLang="zh-CN" sz="2267" b="0" i="1" dirty="0" smtClean="0">
                            <a:latin typeface="Cambria Math" panose="02040503050406030204" pitchFamily="18" charset="0"/>
                          </a:rPr>
                          <m:t>=1</m:t>
                        </m:r>
                      </m:sub>
                      <m:sup>
                        <m:r>
                          <a:rPr lang="en-US" altLang="zh-CN" sz="2267" i="1" dirty="0">
                            <a:latin typeface="Cambria Math" panose="02040503050406030204" pitchFamily="18" charset="0"/>
                          </a:rPr>
                          <m:t>𝑛</m:t>
                        </m:r>
                      </m:sup>
                      <m:e>
                        <m:r>
                          <a:rPr lang="en-US" altLang="zh-CN" sz="2267" i="1" dirty="0">
                            <a:latin typeface="Cambria Math" panose="02040503050406030204" pitchFamily="18" charset="0"/>
                          </a:rPr>
                          <m:t>(</m:t>
                        </m:r>
                        <m:sSup>
                          <m:sSupPr>
                            <m:ctrlPr>
                              <a:rPr lang="en-US" altLang="zh-CN" sz="2267" i="1" dirty="0" smtClean="0">
                                <a:latin typeface="Cambria Math" panose="02040503050406030204" pitchFamily="18" charset="0"/>
                              </a:rPr>
                            </m:ctrlPr>
                          </m:sSupPr>
                          <m:e>
                            <m:r>
                              <a:rPr lang="en-US" altLang="zh-CN" sz="2267" b="0" i="1" dirty="0" smtClean="0">
                                <a:latin typeface="Cambria Math" panose="02040503050406030204" pitchFamily="18" charset="0"/>
                              </a:rPr>
                              <m:t>𝑤</m:t>
                            </m:r>
                          </m:e>
                          <m:sup>
                            <m:r>
                              <a:rPr lang="en-US" altLang="zh-CN" sz="2267" b="0" i="1" dirty="0" smtClean="0">
                                <a:latin typeface="Cambria Math" panose="02040503050406030204" pitchFamily="18" charset="0"/>
                              </a:rPr>
                              <m:t>𝑇</m:t>
                            </m:r>
                          </m:sup>
                        </m:sSup>
                        <m:sSup>
                          <m:sSupPr>
                            <m:ctrlPr>
                              <a:rPr lang="en-US" altLang="zh-CN" sz="2267" i="1" dirty="0" smtClean="0">
                                <a:latin typeface="Cambria Math" panose="02040503050406030204" pitchFamily="18" charset="0"/>
                              </a:rPr>
                            </m:ctrlPr>
                          </m:sSupPr>
                          <m:e>
                            <m:r>
                              <a:rPr lang="en-US" altLang="zh-CN" sz="2267" b="0" i="1" dirty="0" smtClean="0">
                                <a:latin typeface="Cambria Math" panose="02040503050406030204" pitchFamily="18" charset="0"/>
                              </a:rPr>
                              <m:t>𝑥</m:t>
                            </m:r>
                          </m:e>
                          <m:sup>
                            <m:r>
                              <a:rPr lang="en-US" altLang="zh-CN" sz="2267" b="0" i="1" dirty="0" smtClean="0">
                                <a:latin typeface="Cambria Math" panose="02040503050406030204" pitchFamily="18" charset="0"/>
                              </a:rPr>
                              <m:t>𝑖</m:t>
                            </m:r>
                          </m:sup>
                        </m:sSup>
                        <m:sSup>
                          <m:sSupPr>
                            <m:ctrlPr>
                              <a:rPr lang="en-US" altLang="zh-CN" sz="2267" i="1" dirty="0" smtClean="0">
                                <a:latin typeface="Cambria Math" panose="02040503050406030204" pitchFamily="18" charset="0"/>
                              </a:rPr>
                            </m:ctrlPr>
                          </m:sSupPr>
                          <m:e>
                            <m:r>
                              <a:rPr lang="en-US" altLang="zh-CN" sz="2267" i="1">
                                <a:latin typeface="Cambria Math" panose="02040503050406030204" pitchFamily="18" charset="0"/>
                              </a:rPr>
                              <m:t>−</m:t>
                            </m:r>
                            <m:sSup>
                              <m:sSupPr>
                                <m:ctrlPr>
                                  <a:rPr lang="en-US" altLang="zh-CN" sz="2267" i="1">
                                    <a:latin typeface="Cambria Math" panose="02040503050406030204" pitchFamily="18" charset="0"/>
                                  </a:rPr>
                                </m:ctrlPr>
                              </m:sSupPr>
                              <m:e>
                                <m:acc>
                                  <m:accPr>
                                    <m:chr m:val="̂"/>
                                    <m:ctrlPr>
                                      <a:rPr lang="en-US" altLang="zh-CN" sz="2267" i="1" dirty="0">
                                        <a:latin typeface="Cambria Math" panose="02040503050406030204" pitchFamily="18" charset="0"/>
                                      </a:rPr>
                                    </m:ctrlPr>
                                  </m:accPr>
                                  <m:e>
                                    <m:r>
                                      <a:rPr lang="en-US" altLang="zh-CN" sz="2267" i="1" dirty="0">
                                        <a:latin typeface="Cambria Math" panose="02040503050406030204" pitchFamily="18" charset="0"/>
                                      </a:rPr>
                                      <m:t>𝑦</m:t>
                                    </m:r>
                                  </m:e>
                                </m:acc>
                              </m:e>
                              <m:sup>
                                <m:r>
                                  <a:rPr lang="en-US" altLang="zh-CN" sz="2267" i="1">
                                    <a:latin typeface="Cambria Math" panose="02040503050406030204" pitchFamily="18" charset="0"/>
                                  </a:rPr>
                                  <m:t>𝑖</m:t>
                                </m:r>
                              </m:sup>
                            </m:sSup>
                            <m:r>
                              <a:rPr lang="en-US" altLang="zh-CN" sz="2267" i="1">
                                <a:latin typeface="Cambria Math" panose="02040503050406030204" pitchFamily="18" charset="0"/>
                              </a:rPr>
                              <m:t>)</m:t>
                            </m:r>
                          </m:e>
                          <m:sup>
                            <m:r>
                              <a:rPr lang="en-US" altLang="zh-CN" sz="2267" i="1" dirty="0">
                                <a:latin typeface="Cambria Math" panose="02040503050406030204" pitchFamily="18" charset="0"/>
                              </a:rPr>
                              <m:t>2</m:t>
                            </m:r>
                          </m:sup>
                        </m:sSup>
                      </m:e>
                    </m:nary>
                  </m:oMath>
                </a14:m>
                <a:endParaRPr lang="en-US" altLang="zh-CN" sz="2267" dirty="0"/>
              </a:p>
              <a:p>
                <a:pPr marL="717033" lvl="1" indent="0">
                  <a:buNone/>
                </a:pPr>
                <a:r>
                  <a:rPr lang="en-US" altLang="zh-CN" sz="2267" dirty="0"/>
                  <a:t>				 ▽ E=</a:t>
                </a:r>
                <a14:m>
                  <m:oMath xmlns:m="http://schemas.openxmlformats.org/officeDocument/2006/math">
                    <m:f>
                      <m:fPr>
                        <m:ctrlPr>
                          <a:rPr lang="en-US" altLang="zh-CN" sz="2267" i="1" smtClean="0">
                            <a:latin typeface="Cambria Math" panose="02040503050406030204" pitchFamily="18" charset="0"/>
                          </a:rPr>
                        </m:ctrlPr>
                      </m:fPr>
                      <m:num>
                        <m:r>
                          <a:rPr lang="en-US" altLang="zh-CN" sz="2267" i="1" smtClean="0">
                            <a:latin typeface="Cambria Math" panose="02040503050406030204" pitchFamily="18" charset="0"/>
                          </a:rPr>
                          <m:t>𝜕</m:t>
                        </m:r>
                        <m:r>
                          <a:rPr lang="en-US" altLang="zh-CN" sz="2267" b="0" i="1" smtClean="0">
                            <a:latin typeface="Cambria Math" panose="02040503050406030204" pitchFamily="18" charset="0"/>
                          </a:rPr>
                          <m:t>𝐸</m:t>
                        </m:r>
                        <m:r>
                          <a:rPr lang="en-US" altLang="zh-CN" sz="2267" b="0" i="1" smtClean="0">
                            <a:latin typeface="Cambria Math" panose="02040503050406030204" pitchFamily="18" charset="0"/>
                          </a:rPr>
                          <m:t>(</m:t>
                        </m:r>
                        <m:r>
                          <a:rPr lang="en-US" altLang="zh-CN" sz="2267" b="0" i="1" smtClean="0">
                            <a:latin typeface="Cambria Math" panose="02040503050406030204" pitchFamily="18" charset="0"/>
                          </a:rPr>
                          <m:t>𝑤</m:t>
                        </m:r>
                        <m:r>
                          <a:rPr lang="en-US" altLang="zh-CN" sz="2267" b="0" i="1" smtClean="0">
                            <a:latin typeface="Cambria Math" panose="02040503050406030204" pitchFamily="18" charset="0"/>
                          </a:rPr>
                          <m:t>)</m:t>
                        </m:r>
                      </m:num>
                      <m:den>
                        <m:r>
                          <a:rPr lang="en-US" altLang="zh-CN" sz="2267" i="1" smtClean="0">
                            <a:latin typeface="Cambria Math" panose="02040503050406030204" pitchFamily="18" charset="0"/>
                          </a:rPr>
                          <m:t>𝜕</m:t>
                        </m:r>
                        <m:r>
                          <a:rPr lang="en-US" altLang="zh-CN" sz="2267" b="0" i="1" smtClean="0">
                            <a:latin typeface="Cambria Math" panose="02040503050406030204" pitchFamily="18" charset="0"/>
                          </a:rPr>
                          <m:t>𝑤</m:t>
                        </m:r>
                      </m:den>
                    </m:f>
                  </m:oMath>
                </a14:m>
                <a:endParaRPr lang="en-US" altLang="zh-CN" sz="2267" dirty="0"/>
              </a:p>
              <a:p>
                <a:pPr marL="717033" lvl="1" indent="0">
                  <a:buNone/>
                </a:pPr>
                <a:r>
                  <a:rPr lang="en-US" altLang="zh-CN" sz="2267" dirty="0"/>
                  <a:t>				       =	 </a:t>
                </a:r>
                <a14:m>
                  <m:oMath xmlns:m="http://schemas.openxmlformats.org/officeDocument/2006/math">
                    <m:nary>
                      <m:naryPr>
                        <m:chr m:val="∑"/>
                        <m:ctrlPr>
                          <a:rPr lang="en-US" altLang="zh-CN" sz="2267" i="1" dirty="0" smtClean="0">
                            <a:latin typeface="Cambria Math" panose="02040503050406030204" pitchFamily="18" charset="0"/>
                          </a:rPr>
                        </m:ctrlPr>
                      </m:naryPr>
                      <m:sub>
                        <m:r>
                          <m:rPr>
                            <m:brk m:alnAt="23"/>
                          </m:rPr>
                          <a:rPr lang="en-US" altLang="zh-CN" sz="2267" i="1" dirty="0">
                            <a:latin typeface="Cambria Math" panose="02040503050406030204" pitchFamily="18" charset="0"/>
                          </a:rPr>
                          <m:t>𝑖</m:t>
                        </m:r>
                        <m:r>
                          <a:rPr lang="en-US" altLang="zh-CN" sz="2267" i="1" dirty="0">
                            <a:latin typeface="Cambria Math" panose="02040503050406030204" pitchFamily="18" charset="0"/>
                          </a:rPr>
                          <m:t>=1</m:t>
                        </m:r>
                      </m:sub>
                      <m:sup>
                        <m:r>
                          <a:rPr lang="en-US" altLang="zh-CN" sz="2267" i="1" dirty="0">
                            <a:latin typeface="Cambria Math" panose="02040503050406030204" pitchFamily="18" charset="0"/>
                          </a:rPr>
                          <m:t>𝑛</m:t>
                        </m:r>
                      </m:sup>
                      <m:e>
                        <m:sSup>
                          <m:sSupPr>
                            <m:ctrlPr>
                              <a:rPr lang="en-US" altLang="zh-CN" sz="2267" i="1" dirty="0">
                                <a:latin typeface="Cambria Math" panose="02040503050406030204" pitchFamily="18" charset="0"/>
                              </a:rPr>
                            </m:ctrlPr>
                          </m:sSupPr>
                          <m:e>
                            <m:r>
                              <a:rPr lang="en-US" altLang="zh-CN" sz="2267" i="1" dirty="0">
                                <a:latin typeface="Cambria Math" panose="02040503050406030204" pitchFamily="18" charset="0"/>
                              </a:rPr>
                              <m:t>𝑥</m:t>
                            </m:r>
                          </m:e>
                          <m:sup>
                            <m:r>
                              <a:rPr lang="en-US" altLang="zh-CN" sz="2267" i="1" dirty="0">
                                <a:latin typeface="Cambria Math" panose="02040503050406030204" pitchFamily="18" charset="0"/>
                              </a:rPr>
                              <m:t>𝑖</m:t>
                            </m:r>
                          </m:sup>
                        </m:sSup>
                        <m:r>
                          <a:rPr lang="en-US" altLang="zh-CN" sz="2267" b="0" i="1" dirty="0" smtClean="0">
                            <a:latin typeface="Cambria Math" panose="02040503050406030204" pitchFamily="18" charset="0"/>
                          </a:rPr>
                          <m:t>(</m:t>
                        </m:r>
                        <m:sSup>
                          <m:sSupPr>
                            <m:ctrlPr>
                              <a:rPr lang="en-US" altLang="zh-CN" sz="2267" i="1" dirty="0">
                                <a:latin typeface="Cambria Math" panose="02040503050406030204" pitchFamily="18" charset="0"/>
                              </a:rPr>
                            </m:ctrlPr>
                          </m:sSupPr>
                          <m:e>
                            <m:r>
                              <a:rPr lang="en-US" altLang="zh-CN" sz="2267" i="1" dirty="0">
                                <a:latin typeface="Cambria Math" panose="02040503050406030204" pitchFamily="18" charset="0"/>
                              </a:rPr>
                              <m:t>𝑤</m:t>
                            </m:r>
                          </m:e>
                          <m:sup>
                            <m:r>
                              <a:rPr lang="en-US" altLang="zh-CN" sz="2267" i="1" dirty="0">
                                <a:latin typeface="Cambria Math" panose="02040503050406030204" pitchFamily="18" charset="0"/>
                              </a:rPr>
                              <m:t>𝑇</m:t>
                            </m:r>
                          </m:sup>
                        </m:sSup>
                        <m:sSup>
                          <m:sSupPr>
                            <m:ctrlPr>
                              <a:rPr lang="en-US" altLang="zh-CN" sz="2267" i="1" dirty="0">
                                <a:latin typeface="Cambria Math" panose="02040503050406030204" pitchFamily="18" charset="0"/>
                              </a:rPr>
                            </m:ctrlPr>
                          </m:sSupPr>
                          <m:e>
                            <m:r>
                              <a:rPr lang="en-US" altLang="zh-CN" sz="2267" i="1" dirty="0">
                                <a:latin typeface="Cambria Math" panose="02040503050406030204" pitchFamily="18" charset="0"/>
                              </a:rPr>
                              <m:t>𝑥</m:t>
                            </m:r>
                          </m:e>
                          <m:sup>
                            <m:r>
                              <a:rPr lang="en-US" altLang="zh-CN" sz="2267" i="1" dirty="0">
                                <a:latin typeface="Cambria Math" panose="02040503050406030204" pitchFamily="18" charset="0"/>
                              </a:rPr>
                              <m:t>𝑖</m:t>
                            </m:r>
                          </m:sup>
                        </m:sSup>
                        <m:r>
                          <a:rPr lang="en-US" altLang="zh-CN" sz="2267" i="1" dirty="0">
                            <a:latin typeface="Cambria Math" panose="02040503050406030204" pitchFamily="18" charset="0"/>
                          </a:rPr>
                          <m:t>−</m:t>
                        </m:r>
                        <m:sSup>
                          <m:sSupPr>
                            <m:ctrlPr>
                              <a:rPr lang="en-US" altLang="zh-CN" sz="2267" i="1">
                                <a:latin typeface="Cambria Math" panose="02040503050406030204" pitchFamily="18" charset="0"/>
                              </a:rPr>
                            </m:ctrlPr>
                          </m:sSupPr>
                          <m:e>
                            <m:acc>
                              <m:accPr>
                                <m:chr m:val="̂"/>
                                <m:ctrlPr>
                                  <a:rPr lang="en-US" altLang="zh-CN" sz="2267" i="1" dirty="0">
                                    <a:latin typeface="Cambria Math" panose="02040503050406030204" pitchFamily="18" charset="0"/>
                                  </a:rPr>
                                </m:ctrlPr>
                              </m:accPr>
                              <m:e>
                                <m:r>
                                  <a:rPr lang="en-US" altLang="zh-CN" sz="2267" i="1" dirty="0">
                                    <a:latin typeface="Cambria Math" panose="02040503050406030204" pitchFamily="18" charset="0"/>
                                  </a:rPr>
                                  <m:t>𝑦</m:t>
                                </m:r>
                              </m:e>
                            </m:acc>
                          </m:e>
                          <m:sup>
                            <m:r>
                              <a:rPr lang="en-US" altLang="zh-CN" sz="2267" i="1">
                                <a:latin typeface="Cambria Math" panose="02040503050406030204" pitchFamily="18" charset="0"/>
                              </a:rPr>
                              <m:t>𝑖</m:t>
                            </m:r>
                          </m:sup>
                        </m:sSup>
                        <m:r>
                          <a:rPr lang="en-US" altLang="zh-CN" sz="2267" i="1">
                            <a:latin typeface="Cambria Math" panose="02040503050406030204" pitchFamily="18" charset="0"/>
                          </a:rPr>
                          <m:t>)</m:t>
                        </m:r>
                      </m:e>
                    </m:nary>
                    <m:r>
                      <a:rPr lang="en-US" altLang="zh-CN" sz="2267" i="1" dirty="0">
                        <a:latin typeface="Cambria Math" panose="02040503050406030204" pitchFamily="18" charset="0"/>
                      </a:rPr>
                      <m:t> </m:t>
                    </m:r>
                  </m:oMath>
                </a14:m>
                <a:r>
                  <a:rPr lang="en-US" altLang="zh-CN" sz="2267" dirty="0"/>
                  <a:t>	</a:t>
                </a:r>
              </a:p>
              <a:p>
                <a:pPr marL="717033" lvl="1" indent="0">
                  <a:buNone/>
                </a:pPr>
                <a:r>
                  <a:rPr lang="en-US" altLang="zh-CN" sz="2267" dirty="0"/>
                  <a:t>		                         </a:t>
                </a:r>
                <a14:m>
                  <m:oMath xmlns:m="http://schemas.openxmlformats.org/officeDocument/2006/math">
                    <m:sSub>
                      <m:sSubPr>
                        <m:ctrlPr>
                          <a:rPr lang="en-US" altLang="zh-CN" sz="2267" i="1" smtClean="0">
                            <a:latin typeface="Cambria Math" panose="02040503050406030204" pitchFamily="18" charset="0"/>
                          </a:rPr>
                        </m:ctrlPr>
                      </m:sSubPr>
                      <m:e>
                        <m:r>
                          <a:rPr lang="en-US" altLang="zh-CN" sz="2267" b="0" i="1" smtClean="0">
                            <a:latin typeface="Cambria Math" panose="02040503050406030204" pitchFamily="18" charset="0"/>
                          </a:rPr>
                          <m:t>𝑤</m:t>
                        </m:r>
                      </m:e>
                      <m:sub>
                        <m:r>
                          <a:rPr lang="en-US" altLang="zh-CN" sz="2267" b="0" i="1" smtClean="0">
                            <a:latin typeface="Cambria Math" panose="02040503050406030204" pitchFamily="18" charset="0"/>
                          </a:rPr>
                          <m:t>𝑛𝑒𝑤</m:t>
                        </m:r>
                      </m:sub>
                    </m:sSub>
                    <m:r>
                      <a:rPr lang="en-US" altLang="zh-CN" sz="2267" b="0" i="1" smtClean="0">
                        <a:latin typeface="Cambria Math" panose="02040503050406030204" pitchFamily="18" charset="0"/>
                      </a:rPr>
                      <m:t>=</m:t>
                    </m:r>
                  </m:oMath>
                </a14:m>
                <a:r>
                  <a:rPr lang="en-US" altLang="zh-CN" sz="2267" dirty="0"/>
                  <a:t> </a:t>
                </a:r>
                <a14:m>
                  <m:oMath xmlns:m="http://schemas.openxmlformats.org/officeDocument/2006/math">
                    <m:sSub>
                      <m:sSubPr>
                        <m:ctrlPr>
                          <a:rPr lang="en-US" altLang="zh-CN" sz="2267" i="1">
                            <a:latin typeface="Cambria Math" panose="02040503050406030204" pitchFamily="18" charset="0"/>
                          </a:rPr>
                        </m:ctrlPr>
                      </m:sSubPr>
                      <m:e>
                        <m:r>
                          <a:rPr lang="en-US" altLang="zh-CN" sz="2267" i="1">
                            <a:latin typeface="Cambria Math" panose="02040503050406030204" pitchFamily="18" charset="0"/>
                          </a:rPr>
                          <m:t>𝑤</m:t>
                        </m:r>
                      </m:e>
                      <m:sub>
                        <m:r>
                          <a:rPr lang="en-US" altLang="zh-CN" sz="2267" b="0" i="1" smtClean="0">
                            <a:latin typeface="Cambria Math" panose="02040503050406030204" pitchFamily="18" charset="0"/>
                          </a:rPr>
                          <m:t>𝑜𝑙𝑑</m:t>
                        </m:r>
                      </m:sub>
                    </m:sSub>
                    <m:r>
                      <a:rPr lang="en-US" altLang="zh-CN" sz="2267" b="0" i="1" smtClean="0">
                        <a:latin typeface="Cambria Math" panose="02040503050406030204" pitchFamily="18" charset="0"/>
                      </a:rPr>
                      <m:t>−</m:t>
                    </m:r>
                    <m:r>
                      <m:rPr>
                        <m:sty m:val="p"/>
                      </m:rPr>
                      <a:rPr lang="el-GR" altLang="zh-CN" sz="2267" b="0" i="1" smtClean="0">
                        <a:latin typeface="Cambria Math" panose="02040503050406030204" pitchFamily="18" charset="0"/>
                      </a:rPr>
                      <m:t>η</m:t>
                    </m:r>
                  </m:oMath>
                </a14:m>
                <a:r>
                  <a:rPr lang="en-US" altLang="zh-CN" sz="2800" dirty="0"/>
                  <a:t>▽E </a:t>
                </a:r>
                <a:r>
                  <a:rPr lang="zh-CN" altLang="en-US" dirty="0"/>
                  <a:t>                                                                 </a:t>
                </a:r>
              </a:p>
            </p:txBody>
          </p:sp>
        </mc:Choice>
        <mc:Fallback>
          <p:sp>
            <p:nvSpPr>
              <p:cNvPr id="5" name="内容占位符 1">
                <a:extLst>
                  <a:ext uri="{FF2B5EF4-FFF2-40B4-BE49-F238E27FC236}">
                    <a16:creationId xmlns:a16="http://schemas.microsoft.com/office/drawing/2014/main" id="{3C280A62-2B75-4F63-AAEE-F9950E1B9C7B}"/>
                  </a:ext>
                </a:extLst>
              </p:cNvPr>
              <p:cNvSpPr>
                <a:spLocks noGrp="1" noRot="1" noChangeAspect="1" noMove="1" noResize="1" noEditPoints="1" noAdjustHandles="1" noChangeArrowheads="1" noChangeShapeType="1" noTextEdit="1"/>
              </p:cNvSpPr>
              <p:nvPr>
                <p:ph sz="half" idx="1"/>
              </p:nvPr>
            </p:nvSpPr>
            <p:spPr>
              <a:xfrm>
                <a:off x="543211" y="1474533"/>
                <a:ext cx="11161233" cy="4680000"/>
              </a:xfrm>
              <a:blipFill>
                <a:blip r:embed="rId3"/>
                <a:stretch>
                  <a:fillRect t="-1823"/>
                </a:stretch>
              </a:blipFill>
            </p:spPr>
            <p:txBody>
              <a:bodyPr/>
              <a:lstStyle/>
              <a:p>
                <a:r>
                  <a:rPr lang="en-US">
                    <a:noFill/>
                  </a:rPr>
                  <a:t> </a:t>
                </a:r>
              </a:p>
            </p:txBody>
          </p:sp>
        </mc:Fallback>
      </mc:AlternateContent>
      <p:pic>
        <p:nvPicPr>
          <p:cNvPr id="4" name="图片 3">
            <a:extLst>
              <a:ext uri="{FF2B5EF4-FFF2-40B4-BE49-F238E27FC236}">
                <a16:creationId xmlns:a16="http://schemas.microsoft.com/office/drawing/2014/main" id="{6E2ECB38-EBFB-47D9-8960-EE6DD9929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556" y="1279597"/>
            <a:ext cx="3781425" cy="2495550"/>
          </a:xfrm>
          <a:prstGeom prst="rect">
            <a:avLst/>
          </a:prstGeom>
        </p:spPr>
      </p:pic>
      <p:sp>
        <p:nvSpPr>
          <p:cNvPr id="6" name="文本框 5">
            <a:extLst>
              <a:ext uri="{FF2B5EF4-FFF2-40B4-BE49-F238E27FC236}">
                <a16:creationId xmlns:a16="http://schemas.microsoft.com/office/drawing/2014/main" id="{997194B4-A2B9-4F2A-A0F9-9A638FCC8177}"/>
              </a:ext>
            </a:extLst>
          </p:cNvPr>
          <p:cNvSpPr txBox="1"/>
          <p:nvPr/>
        </p:nvSpPr>
        <p:spPr>
          <a:xfrm>
            <a:off x="7608167" y="738000"/>
            <a:ext cx="3781425" cy="5382000"/>
          </a:xfrm>
          <a:prstGeom prst="rect">
            <a:avLst/>
          </a:prstGeom>
        </p:spPr>
        <p:txBody>
          <a:bodyPr vert="eaVert" wrap="square" lIns="0" tIns="0" rIns="0" bIns="0" rtlCol="0" anchor="t">
            <a:normAutofit/>
          </a:bodyPr>
          <a:lstStyle/>
          <a:p>
            <a:endParaRPr lang="en-US" dirty="0"/>
          </a:p>
        </p:txBody>
      </p:sp>
    </p:spTree>
    <p:extLst>
      <p:ext uri="{BB962C8B-B14F-4D97-AF65-F5344CB8AC3E}">
        <p14:creationId xmlns:p14="http://schemas.microsoft.com/office/powerpoint/2010/main" val="153013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深度学习网络结构</a:t>
            </a:r>
            <a:r>
              <a:rPr kumimoji="1" lang="en-US" altLang="zh-CN" dirty="0"/>
              <a:t>-</a:t>
            </a:r>
            <a:r>
              <a:rPr kumimoji="1" lang="zh-CN" altLang="en-US" dirty="0"/>
              <a:t>激活层</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0366856" cy="4680000"/>
          </a:xfrm>
        </p:spPr>
        <p:txBody>
          <a:bodyPr/>
          <a:lstStyle/>
          <a:p>
            <a:r>
              <a:rPr lang="zh-CN" altLang="en-US" sz="2800" dirty="0"/>
              <a:t>加入非线性的因素</a:t>
            </a:r>
            <a:endParaRPr lang="en-US" altLang="zh-CN" sz="2800" dirty="0"/>
          </a:p>
          <a:p>
            <a:endParaRPr lang="en-US" altLang="zh-CN" sz="2800" dirty="0"/>
          </a:p>
          <a:p>
            <a:r>
              <a:rPr lang="en-US" altLang="zh-CN" sz="2800" dirty="0"/>
              <a:t>Sigmoid</a:t>
            </a:r>
          </a:p>
          <a:p>
            <a:pPr lvl="1"/>
            <a:endParaRPr lang="en-US" altLang="zh-CN" sz="2267" dirty="0"/>
          </a:p>
          <a:p>
            <a:r>
              <a:rPr lang="en-US" altLang="zh-CN" sz="2800" dirty="0" err="1"/>
              <a:t>TanH</a:t>
            </a:r>
            <a:r>
              <a:rPr lang="zh-CN" altLang="en-US" sz="2800" dirty="0"/>
              <a:t>双曲正切函数</a:t>
            </a:r>
            <a:endParaRPr lang="en-US" altLang="zh-CN" sz="2800" dirty="0"/>
          </a:p>
          <a:p>
            <a:endParaRPr lang="en-US" altLang="zh-CN" sz="2800" dirty="0"/>
          </a:p>
          <a:p>
            <a:pPr lvl="1"/>
            <a:endParaRPr lang="en-US" altLang="zh-CN" sz="2267" dirty="0"/>
          </a:p>
          <a:p>
            <a:r>
              <a:rPr lang="en-US" altLang="zh-CN" sz="2800" dirty="0" err="1"/>
              <a:t>ReLU</a:t>
            </a:r>
            <a:endParaRPr lang="en-US" altLang="zh-CN" sz="2800" dirty="0"/>
          </a:p>
          <a:p>
            <a:endParaRPr lang="en-US" altLang="zh-CN" sz="2800" dirty="0"/>
          </a:p>
          <a:p>
            <a:pPr marL="0" indent="0">
              <a:buNone/>
            </a:pPr>
            <a:endParaRPr lang="en-US" altLang="zh-CN" sz="1734" dirty="0"/>
          </a:p>
          <a:p>
            <a:pPr lvl="1"/>
            <a:endParaRPr lang="en-US" altLang="zh-CN" sz="1201" dirty="0"/>
          </a:p>
          <a:p>
            <a:pPr marL="717033" lvl="1" indent="0">
              <a:buNone/>
            </a:pPr>
            <a:endParaRPr lang="zh-CN" altLang="en-US" dirty="0"/>
          </a:p>
        </p:txBody>
      </p:sp>
      <p:pic>
        <p:nvPicPr>
          <p:cNvPr id="9" name="图片 8">
            <a:extLst>
              <a:ext uri="{FF2B5EF4-FFF2-40B4-BE49-F238E27FC236}">
                <a16:creationId xmlns:a16="http://schemas.microsoft.com/office/drawing/2014/main" id="{CD697492-0626-49F2-8AC3-7C591603F691}"/>
              </a:ext>
            </a:extLst>
          </p:cNvPr>
          <p:cNvPicPr>
            <a:picLocks noChangeAspect="1"/>
          </p:cNvPicPr>
          <p:nvPr/>
        </p:nvPicPr>
        <p:blipFill>
          <a:blip r:embed="rId3"/>
          <a:stretch>
            <a:fillRect/>
          </a:stretch>
        </p:blipFill>
        <p:spPr>
          <a:xfrm>
            <a:off x="2495600" y="2433145"/>
            <a:ext cx="2390775" cy="895350"/>
          </a:xfrm>
          <a:prstGeom prst="rect">
            <a:avLst/>
          </a:prstGeom>
        </p:spPr>
      </p:pic>
      <p:pic>
        <p:nvPicPr>
          <p:cNvPr id="10" name="图片 9">
            <a:extLst>
              <a:ext uri="{FF2B5EF4-FFF2-40B4-BE49-F238E27FC236}">
                <a16:creationId xmlns:a16="http://schemas.microsoft.com/office/drawing/2014/main" id="{629A741A-549E-4870-A71B-1EB85726FE15}"/>
              </a:ext>
            </a:extLst>
          </p:cNvPr>
          <p:cNvPicPr>
            <a:picLocks noChangeAspect="1"/>
          </p:cNvPicPr>
          <p:nvPr/>
        </p:nvPicPr>
        <p:blipFill>
          <a:blip r:embed="rId4"/>
          <a:stretch>
            <a:fillRect/>
          </a:stretch>
        </p:blipFill>
        <p:spPr>
          <a:xfrm>
            <a:off x="2042722" y="5319871"/>
            <a:ext cx="2524125" cy="733425"/>
          </a:xfrm>
          <a:prstGeom prst="rect">
            <a:avLst/>
          </a:prstGeom>
        </p:spPr>
      </p:pic>
      <p:pic>
        <p:nvPicPr>
          <p:cNvPr id="11" name="图片 10">
            <a:extLst>
              <a:ext uri="{FF2B5EF4-FFF2-40B4-BE49-F238E27FC236}">
                <a16:creationId xmlns:a16="http://schemas.microsoft.com/office/drawing/2014/main" id="{6750B7BC-562D-4069-923C-E314C9FBD3D0}"/>
              </a:ext>
            </a:extLst>
          </p:cNvPr>
          <p:cNvPicPr>
            <a:picLocks noChangeAspect="1"/>
          </p:cNvPicPr>
          <p:nvPr/>
        </p:nvPicPr>
        <p:blipFill>
          <a:blip r:embed="rId5"/>
          <a:stretch>
            <a:fillRect/>
          </a:stretch>
        </p:blipFill>
        <p:spPr>
          <a:xfrm>
            <a:off x="2135560" y="3856495"/>
            <a:ext cx="2914650" cy="828675"/>
          </a:xfrm>
          <a:prstGeom prst="rect">
            <a:avLst/>
          </a:prstGeom>
        </p:spPr>
      </p:pic>
      <p:pic>
        <p:nvPicPr>
          <p:cNvPr id="13" name="图片 12">
            <a:extLst>
              <a:ext uri="{FF2B5EF4-FFF2-40B4-BE49-F238E27FC236}">
                <a16:creationId xmlns:a16="http://schemas.microsoft.com/office/drawing/2014/main" id="{258FED06-9A2D-4F5E-8A00-55E59C0842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241" y="1093900"/>
            <a:ext cx="4228803" cy="3176933"/>
          </a:xfrm>
          <a:prstGeom prst="rect">
            <a:avLst/>
          </a:prstGeom>
        </p:spPr>
      </p:pic>
      <p:pic>
        <p:nvPicPr>
          <p:cNvPr id="1026" name="Picture 2" descr="Image result for relu">
            <a:extLst>
              <a:ext uri="{FF2B5EF4-FFF2-40B4-BE49-F238E27FC236}">
                <a16:creationId xmlns:a16="http://schemas.microsoft.com/office/drawing/2014/main" id="{7C51B3AA-A3D4-431E-85FB-406D192F8A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399639"/>
            <a:ext cx="4228802" cy="191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1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深度学习网络结构</a:t>
            </a:r>
            <a:r>
              <a:rPr kumimoji="1" lang="en-US" altLang="zh-CN" dirty="0"/>
              <a:t>-</a:t>
            </a:r>
            <a:r>
              <a:rPr kumimoji="1" lang="zh-CN" altLang="en-US" dirty="0"/>
              <a:t>池化层</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0366856" cy="4680000"/>
          </a:xfrm>
        </p:spPr>
        <p:txBody>
          <a:bodyPr/>
          <a:lstStyle/>
          <a:p>
            <a:r>
              <a:rPr lang="zh-CN" altLang="en-US" sz="2800" dirty="0"/>
              <a:t>下采样</a:t>
            </a:r>
            <a:endParaRPr lang="en-US" altLang="zh-CN" sz="2800" dirty="0"/>
          </a:p>
          <a:p>
            <a:pPr lvl="1"/>
            <a:r>
              <a:rPr lang="zh-CN" altLang="en-US" sz="2267" dirty="0"/>
              <a:t>特征图变小，简化网络计算复杂度；</a:t>
            </a:r>
            <a:endParaRPr lang="en-US" altLang="zh-CN" sz="2267" dirty="0"/>
          </a:p>
          <a:p>
            <a:pPr lvl="1"/>
            <a:r>
              <a:rPr lang="zh-CN" altLang="en-US" sz="2267" dirty="0"/>
              <a:t>特征压缩，提取</a:t>
            </a:r>
            <a:r>
              <a:rPr lang="zh-CN" altLang="en-US" sz="2267"/>
              <a:t>主要特征</a:t>
            </a:r>
            <a:endParaRPr lang="en-US" altLang="zh-CN" sz="2267" dirty="0"/>
          </a:p>
          <a:p>
            <a:endParaRPr lang="en-US" altLang="zh-CN" sz="2800" dirty="0"/>
          </a:p>
          <a:p>
            <a:r>
              <a:rPr lang="zh-CN" altLang="en-US" sz="2800" dirty="0"/>
              <a:t>最大池化</a:t>
            </a:r>
            <a:endParaRPr lang="en-US" altLang="zh-CN" sz="2800" dirty="0"/>
          </a:p>
          <a:p>
            <a:endParaRPr lang="en-US" altLang="zh-CN" sz="2800" dirty="0"/>
          </a:p>
          <a:p>
            <a:r>
              <a:rPr lang="zh-CN" altLang="en-US" sz="2800" dirty="0"/>
              <a:t>平均池化</a:t>
            </a:r>
          </a:p>
          <a:p>
            <a:endParaRPr lang="en-US" altLang="zh-CN" sz="2800" dirty="0"/>
          </a:p>
          <a:p>
            <a:pPr marL="0" indent="0">
              <a:buNone/>
            </a:pPr>
            <a:endParaRPr lang="en-US" altLang="zh-CN" sz="1734" dirty="0"/>
          </a:p>
          <a:p>
            <a:pPr lvl="1"/>
            <a:endParaRPr lang="en-US" altLang="zh-CN" sz="1201" dirty="0"/>
          </a:p>
          <a:p>
            <a:pPr marL="717033" lvl="1" indent="0">
              <a:buNone/>
            </a:pPr>
            <a:endParaRPr lang="zh-CN" altLang="en-US" dirty="0"/>
          </a:p>
        </p:txBody>
      </p:sp>
      <p:pic>
        <p:nvPicPr>
          <p:cNvPr id="12" name="图片 11">
            <a:extLst>
              <a:ext uri="{FF2B5EF4-FFF2-40B4-BE49-F238E27FC236}">
                <a16:creationId xmlns:a16="http://schemas.microsoft.com/office/drawing/2014/main" id="{B23EA85D-91EC-4298-BD68-888417766373}"/>
              </a:ext>
            </a:extLst>
          </p:cNvPr>
          <p:cNvPicPr/>
          <p:nvPr/>
        </p:nvPicPr>
        <p:blipFill>
          <a:blip r:embed="rId3">
            <a:extLst>
              <a:ext uri="{28A0092B-C50C-407E-A947-70E740481C1C}">
                <a14:useLocalDpi xmlns:a14="http://schemas.microsoft.com/office/drawing/2010/main" val="0"/>
              </a:ext>
            </a:extLst>
          </a:blip>
          <a:stretch>
            <a:fillRect/>
          </a:stretch>
        </p:blipFill>
        <p:spPr>
          <a:xfrm>
            <a:off x="5159896" y="2780928"/>
            <a:ext cx="6302821" cy="2982883"/>
          </a:xfrm>
          <a:prstGeom prst="rect">
            <a:avLst/>
          </a:prstGeom>
        </p:spPr>
      </p:pic>
    </p:spTree>
    <p:extLst>
      <p:ext uri="{BB962C8B-B14F-4D97-AF65-F5344CB8AC3E}">
        <p14:creationId xmlns:p14="http://schemas.microsoft.com/office/powerpoint/2010/main" val="261937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2C2C4CE-6863-4AC8-AB4D-899AC0E55088}"/>
                  </a:ext>
                </a:extLst>
              </p:cNvPr>
              <p:cNvSpPr>
                <a:spLocks noGrp="1"/>
              </p:cNvSpPr>
              <p:nvPr>
                <p:ph sz="half" idx="1"/>
              </p:nvPr>
            </p:nvSpPr>
            <p:spPr/>
            <p:txBody>
              <a:bodyPr/>
              <a:lstStyle/>
              <a:p>
                <a:r>
                  <a:rPr lang="zh-CN" altLang="en-US" sz="2133" dirty="0">
                    <a:latin typeface="宋体" panose="02010600030101010101" pitchFamily="2" charset="-122"/>
                    <a:ea typeface="宋体" panose="02010600030101010101" pitchFamily="2" charset="-122"/>
                  </a:rPr>
                  <a:t>输入层</a:t>
                </a:r>
                <a:r>
                  <a:rPr lang="en-US" altLang="zh-CN" sz="2133" dirty="0">
                    <a:latin typeface="宋体" panose="02010600030101010101" pitchFamily="2" charset="-122"/>
                    <a:ea typeface="宋体" panose="02010600030101010101" pitchFamily="2" charset="-122"/>
                  </a:rPr>
                  <a:t>--</a:t>
                </a:r>
                <a:r>
                  <a:rPr lang="en-US" altLang="zh-CN" sz="2133" dirty="0">
                    <a:latin typeface="宋体" panose="02010600030101010101" pitchFamily="2" charset="-122"/>
                    <a:ea typeface="宋体" panose="02010600030101010101" pitchFamily="2" charset="-122"/>
                    <a:sym typeface="Wingdings" panose="05000000000000000000" pitchFamily="2" charset="2"/>
                  </a:rPr>
                  <a:t>-&gt;</a:t>
                </a:r>
                <a:r>
                  <a:rPr lang="zh-CN" altLang="en-US" sz="2133" dirty="0">
                    <a:latin typeface="宋体" panose="02010600030101010101" pitchFamily="2" charset="-122"/>
                    <a:ea typeface="宋体" panose="02010600030101010101" pitchFamily="2" charset="-122"/>
                    <a:sym typeface="Wingdings" panose="05000000000000000000" pitchFamily="2" charset="2"/>
                  </a:rPr>
                  <a:t>隐藏层：</a:t>
                </a:r>
                <a:endParaRPr lang="en-US" altLang="zh-CN" sz="2133" dirty="0">
                  <a:latin typeface="宋体" panose="02010600030101010101" pitchFamily="2" charset="-122"/>
                  <a:ea typeface="宋体" panose="02010600030101010101" pitchFamily="2" charset="-122"/>
                  <a:sym typeface="Wingdings" panose="05000000000000000000" pitchFamily="2" charset="2"/>
                </a:endParaRPr>
              </a:p>
              <a:p>
                <a:r>
                  <a:rPr lang="en-US" altLang="zh-CN" sz="2133" dirty="0">
                    <a:latin typeface="宋体" panose="02010600030101010101" pitchFamily="2" charset="-122"/>
                    <a:ea typeface="宋体" panose="02010600030101010101" pitchFamily="2" charset="-122"/>
                    <a:sym typeface="Wingdings" panose="05000000000000000000" pitchFamily="2" charset="2"/>
                  </a:rPr>
                  <a:t>h1</a:t>
                </a:r>
                <a:r>
                  <a:rPr lang="zh-CN" altLang="en-US" sz="2133" dirty="0">
                    <a:latin typeface="宋体" panose="02010600030101010101" pitchFamily="2" charset="-122"/>
                    <a:ea typeface="宋体" panose="02010600030101010101" pitchFamily="2" charset="-122"/>
                    <a:sym typeface="Wingdings" panose="05000000000000000000" pitchFamily="2" charset="2"/>
                  </a:rPr>
                  <a:t>的输入：</a:t>
                </a:r>
                <a14:m>
                  <m:oMath xmlns:m="http://schemas.openxmlformats.org/officeDocument/2006/math">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h</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zh-CN" altLang="en-US" sz="2133" i="1">
                            <a:latin typeface="Cambria Math" panose="02040503050406030204" pitchFamily="18" charset="0"/>
                            <a:ea typeface="宋体" panose="02010600030101010101" pitchFamily="2" charset="-122"/>
                            <a:sym typeface="Wingdings" panose="05000000000000000000" pitchFamily="2" charset="2"/>
                          </a:rPr>
                          <m:t>𝜔</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𝑖</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zh-CN" altLang="en-US" sz="2133" i="1">
                            <a:latin typeface="Cambria Math" panose="02040503050406030204" pitchFamily="18" charset="0"/>
                            <a:ea typeface="宋体" panose="02010600030101010101" pitchFamily="2" charset="-122"/>
                            <a:sym typeface="Wingdings" panose="05000000000000000000" pitchFamily="2" charset="2"/>
                          </a:rPr>
                          <m:t>𝜔</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𝑖</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𝑏</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∗1</m:t>
                    </m:r>
                  </m:oMath>
                </a14:m>
                <a:endParaRPr lang="en-US" altLang="zh-CN" sz="2133" dirty="0">
                  <a:latin typeface="宋体" panose="02010600030101010101" pitchFamily="2" charset="-122"/>
                  <a:ea typeface="宋体" panose="02010600030101010101" pitchFamily="2" charset="-122"/>
                  <a:sym typeface="Wingdings" panose="05000000000000000000" pitchFamily="2" charset="2"/>
                </a:endParaRPr>
              </a:p>
              <a:p>
                <a14:m>
                  <m:oMath xmlns:m="http://schemas.openxmlformats.org/officeDocument/2006/math">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h</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a:latin typeface="Cambria Math" panose="02040503050406030204" pitchFamily="18" charset="0"/>
                        <a:ea typeface="宋体" panose="02010600030101010101" pitchFamily="2" charset="-122"/>
                        <a:sym typeface="Wingdings" panose="05000000000000000000" pitchFamily="2" charset="2"/>
                      </a:rPr>
                      <m:t>=0.15∗0.05+0.2∗0.1+0.35∗1=0.3775</m:t>
                    </m:r>
                  </m:oMath>
                </a14:m>
                <a:endParaRPr lang="en-US" altLang="zh-CN" sz="2133" dirty="0">
                  <a:latin typeface="宋体" panose="02010600030101010101" pitchFamily="2" charset="-122"/>
                  <a:ea typeface="宋体" panose="02010600030101010101" pitchFamily="2" charset="-122"/>
                  <a:sym typeface="Wingdings" panose="05000000000000000000" pitchFamily="2" charset="2"/>
                </a:endParaRPr>
              </a:p>
              <a:p>
                <a:r>
                  <a:rPr lang="en-US" altLang="zh-CN" sz="2133" dirty="0">
                    <a:latin typeface="宋体" panose="02010600030101010101" pitchFamily="2" charset="-122"/>
                    <a:ea typeface="宋体" panose="02010600030101010101" pitchFamily="2" charset="-122"/>
                    <a:sym typeface="Wingdings" panose="05000000000000000000" pitchFamily="2" charset="2"/>
                  </a:rPr>
                  <a:t>h1</a:t>
                </a:r>
                <a:r>
                  <a:rPr lang="zh-CN" altLang="en-US" sz="2133" dirty="0">
                    <a:latin typeface="宋体" panose="02010600030101010101" pitchFamily="2" charset="-122"/>
                    <a:ea typeface="宋体" panose="02010600030101010101" pitchFamily="2" charset="-122"/>
                    <a:sym typeface="Wingdings" panose="05000000000000000000" pitchFamily="2" charset="2"/>
                  </a:rPr>
                  <a:t>的输出：</a:t>
                </a:r>
                <a14:m>
                  <m:oMath xmlns:m="http://schemas.openxmlformats.org/officeDocument/2006/math">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2133" i="1">
                            <a:latin typeface="Cambria Math" panose="02040503050406030204" pitchFamily="18" charset="0"/>
                            <a:ea typeface="宋体" panose="02010600030101010101" pitchFamily="2" charset="-122"/>
                            <a:sym typeface="Wingdings" panose="05000000000000000000" pitchFamily="2" charset="2"/>
                          </a:rPr>
                          <m:t>out</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h</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f>
                      <m:f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fPr>
                      <m:num>
                        <m:r>
                          <a:rPr lang="en-US" altLang="zh-CN" sz="2133" i="1">
                            <a:latin typeface="Cambria Math" panose="02040503050406030204" pitchFamily="18" charset="0"/>
                            <a:ea typeface="宋体" panose="02010600030101010101" pitchFamily="2" charset="-122"/>
                            <a:sym typeface="Wingdings" panose="05000000000000000000" pitchFamily="2" charset="2"/>
                          </a:rPr>
                          <m:t>1</m:t>
                        </m:r>
                      </m:num>
                      <m:den>
                        <m:r>
                          <a:rPr lang="en-US" altLang="zh-CN" sz="2133" i="1">
                            <a:latin typeface="Cambria Math" panose="02040503050406030204" pitchFamily="18" charset="0"/>
                            <a:ea typeface="宋体" panose="02010600030101010101" pitchFamily="2" charset="-122"/>
                            <a:sym typeface="Wingdings" panose="05000000000000000000" pitchFamily="2" charset="2"/>
                          </a:rPr>
                          <m:t>1+</m:t>
                        </m:r>
                        <m:sSup>
                          <m:sSup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pPr>
                          <m:e>
                            <m:r>
                              <a:rPr lang="en-US" altLang="zh-CN" sz="2133" i="1">
                                <a:latin typeface="Cambria Math" panose="02040503050406030204" pitchFamily="18" charset="0"/>
                                <a:ea typeface="宋体" panose="02010600030101010101" pitchFamily="2" charset="-122"/>
                                <a:sym typeface="Wingdings" panose="05000000000000000000" pitchFamily="2" charset="2"/>
                              </a:rPr>
                              <m:t>𝑒</m:t>
                            </m:r>
                          </m:e>
                          <m:sup>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h</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sup>
                        </m:sSup>
                      </m:den>
                    </m:f>
                    <m:r>
                      <a:rPr lang="en-US" altLang="zh-CN" sz="2133" i="1">
                        <a:latin typeface="Cambria Math" panose="02040503050406030204" pitchFamily="18" charset="0"/>
                        <a:ea typeface="宋体" panose="02010600030101010101" pitchFamily="2" charset="-122"/>
                        <a:sym typeface="Wingdings" panose="05000000000000000000" pitchFamily="2" charset="2"/>
                      </a:rPr>
                      <m:t>=</m:t>
                    </m:r>
                    <m:f>
                      <m:f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fPr>
                      <m:num>
                        <m:r>
                          <a:rPr lang="en-US" altLang="zh-CN" sz="2133" i="1">
                            <a:latin typeface="Cambria Math" panose="02040503050406030204" pitchFamily="18" charset="0"/>
                            <a:ea typeface="宋体" panose="02010600030101010101" pitchFamily="2" charset="-122"/>
                            <a:sym typeface="Wingdings" panose="05000000000000000000" pitchFamily="2" charset="2"/>
                          </a:rPr>
                          <m:t>1</m:t>
                        </m:r>
                      </m:num>
                      <m:den>
                        <m:r>
                          <a:rPr lang="en-US" altLang="zh-CN" sz="2133" i="1">
                            <a:latin typeface="Cambria Math" panose="02040503050406030204" pitchFamily="18" charset="0"/>
                            <a:ea typeface="宋体" panose="02010600030101010101" pitchFamily="2" charset="-122"/>
                            <a:sym typeface="Wingdings" panose="05000000000000000000" pitchFamily="2" charset="2"/>
                          </a:rPr>
                          <m:t>1+</m:t>
                        </m:r>
                        <m:sSup>
                          <m:sSup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pPr>
                          <m:e>
                            <m:r>
                              <a:rPr lang="en-US" altLang="zh-CN" sz="2133" i="1">
                                <a:latin typeface="Cambria Math" panose="02040503050406030204" pitchFamily="18" charset="0"/>
                                <a:ea typeface="宋体" panose="02010600030101010101" pitchFamily="2" charset="-122"/>
                                <a:sym typeface="Wingdings" panose="05000000000000000000" pitchFamily="2" charset="2"/>
                              </a:rPr>
                              <m:t>𝑒</m:t>
                            </m:r>
                          </m:e>
                          <m:sup>
                            <m:r>
                              <a:rPr lang="en-US" altLang="zh-CN" sz="2133" i="1">
                                <a:latin typeface="Cambria Math" panose="02040503050406030204" pitchFamily="18" charset="0"/>
                                <a:ea typeface="宋体" panose="02010600030101010101" pitchFamily="2" charset="-122"/>
                                <a:sym typeface="Wingdings" panose="05000000000000000000" pitchFamily="2" charset="2"/>
                              </a:rPr>
                              <m:t>−0.3775</m:t>
                            </m:r>
                          </m:sup>
                        </m:sSup>
                      </m:den>
                    </m:f>
                    <m:r>
                      <a:rPr lang="en-US" altLang="zh-CN" sz="2133" i="1">
                        <a:latin typeface="Cambria Math" panose="02040503050406030204" pitchFamily="18" charset="0"/>
                        <a:ea typeface="宋体" panose="02010600030101010101" pitchFamily="2" charset="-122"/>
                        <a:sym typeface="Wingdings" panose="05000000000000000000" pitchFamily="2" charset="2"/>
                      </a:rPr>
                      <m:t>=0.593269992</m:t>
                    </m:r>
                  </m:oMath>
                </a14:m>
                <a:endParaRPr lang="en-US" altLang="zh-CN" sz="2133" dirty="0">
                  <a:latin typeface="宋体" panose="02010600030101010101" pitchFamily="2" charset="-122"/>
                  <a:ea typeface="宋体" panose="02010600030101010101" pitchFamily="2" charset="-122"/>
                  <a:sym typeface="Wingdings" panose="05000000000000000000" pitchFamily="2" charset="2"/>
                </a:endParaRPr>
              </a:p>
              <a:p>
                <a:r>
                  <a:rPr lang="zh-CN" altLang="en-US" sz="2133" dirty="0">
                    <a:latin typeface="宋体" panose="02010600030101010101" pitchFamily="2" charset="-122"/>
                    <a:ea typeface="宋体" panose="02010600030101010101" pitchFamily="2" charset="-122"/>
                    <a:sym typeface="Wingdings" panose="05000000000000000000" pitchFamily="2" charset="2"/>
                  </a:rPr>
                  <a:t>同理</a:t>
                </a:r>
                <a:r>
                  <a:rPr lang="en-US" altLang="zh-CN" sz="2133" dirty="0">
                    <a:latin typeface="宋体" panose="02010600030101010101" pitchFamily="2" charset="-122"/>
                    <a:ea typeface="宋体" panose="02010600030101010101" pitchFamily="2" charset="-122"/>
                    <a:sym typeface="Wingdings" panose="05000000000000000000" pitchFamily="2" charset="2"/>
                  </a:rPr>
                  <a:t>h2</a:t>
                </a:r>
                <a:r>
                  <a:rPr lang="zh-CN" altLang="en-US" sz="2133" dirty="0">
                    <a:latin typeface="宋体" panose="02010600030101010101" pitchFamily="2" charset="-122"/>
                    <a:ea typeface="宋体" panose="02010600030101010101" pitchFamily="2" charset="-122"/>
                    <a:sym typeface="Wingdings" panose="05000000000000000000" pitchFamily="2" charset="2"/>
                  </a:rPr>
                  <a:t>的输出为：</a:t>
                </a:r>
                <a:r>
                  <a:rPr lang="en-US" altLang="zh-CN" sz="2133" dirty="0">
                    <a:ea typeface="宋体" panose="02010600030101010101" pitchFamily="2" charset="-122"/>
                    <a:sym typeface="Wingdings" panose="05000000000000000000" pitchFamily="2" charset="2"/>
                  </a:rPr>
                  <a:t> </a:t>
                </a:r>
                <a14:m>
                  <m:oMath xmlns:m="http://schemas.openxmlformats.org/officeDocument/2006/math">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2133" i="1">
                            <a:latin typeface="Cambria Math" panose="02040503050406030204" pitchFamily="18" charset="0"/>
                            <a:ea typeface="宋体" panose="02010600030101010101" pitchFamily="2" charset="-122"/>
                            <a:sym typeface="Wingdings" panose="05000000000000000000" pitchFamily="2" charset="2"/>
                          </a:rPr>
                          <m:t>out</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h</m:t>
                        </m:r>
                        <m:r>
                          <a:rPr lang="en-US" altLang="zh-CN" sz="2133" i="1">
                            <a:latin typeface="Cambria Math" panose="02040503050406030204" pitchFamily="18" charset="0"/>
                            <a:ea typeface="宋体" panose="02010600030101010101" pitchFamily="2" charset="-122"/>
                            <a:sym typeface="Wingdings" panose="05000000000000000000" pitchFamily="2" charset="2"/>
                          </a:rPr>
                          <m:t>2</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=0</m:t>
                    </m:r>
                  </m:oMath>
                </a14:m>
                <a:r>
                  <a:rPr lang="en-US" altLang="zh-CN" sz="2133" dirty="0">
                    <a:latin typeface="宋体" panose="02010600030101010101" pitchFamily="2" charset="-122"/>
                    <a:ea typeface="宋体" panose="02010600030101010101" pitchFamily="2" charset="-122"/>
                    <a:sym typeface="Wingdings" panose="05000000000000000000" pitchFamily="2" charset="2"/>
                  </a:rPr>
                  <a:t>.596884378</a:t>
                </a:r>
              </a:p>
              <a:p>
                <a:r>
                  <a:rPr lang="zh-CN" altLang="en-US" sz="2133" dirty="0">
                    <a:latin typeface="宋体" panose="02010600030101010101" pitchFamily="2" charset="-122"/>
                    <a:ea typeface="宋体" panose="02010600030101010101" pitchFamily="2" charset="-122"/>
                    <a:sym typeface="Wingdings" panose="05000000000000000000" pitchFamily="2" charset="2"/>
                  </a:rPr>
                  <a:t>隐藏层</a:t>
                </a:r>
                <a:r>
                  <a:rPr lang="en-US" altLang="zh-CN" sz="2133" dirty="0">
                    <a:latin typeface="宋体" panose="02010600030101010101" pitchFamily="2" charset="-122"/>
                    <a:ea typeface="宋体" panose="02010600030101010101" pitchFamily="2" charset="-122"/>
                    <a:sym typeface="Wingdings" panose="05000000000000000000" pitchFamily="2" charset="2"/>
                  </a:rPr>
                  <a:t>---&gt;</a:t>
                </a:r>
                <a:r>
                  <a:rPr lang="zh-CN" altLang="en-US" sz="2133" dirty="0">
                    <a:latin typeface="宋体" panose="02010600030101010101" pitchFamily="2" charset="-122"/>
                    <a:ea typeface="宋体" panose="02010600030101010101" pitchFamily="2" charset="-122"/>
                    <a:sym typeface="Wingdings" panose="05000000000000000000" pitchFamily="2" charset="2"/>
                  </a:rPr>
                  <a:t>输出层：</a:t>
                </a:r>
                <a:endParaRPr lang="en-US" altLang="zh-CN" sz="2133" dirty="0">
                  <a:latin typeface="宋体" panose="02010600030101010101" pitchFamily="2" charset="-122"/>
                  <a:ea typeface="宋体" panose="02010600030101010101" pitchFamily="2" charset="-122"/>
                  <a:sym typeface="Wingdings" panose="05000000000000000000" pitchFamily="2" charset="2"/>
                </a:endParaRPr>
              </a:p>
              <a:p>
                <a14:m>
                  <m:oMath xmlns:m="http://schemas.openxmlformats.org/officeDocument/2006/math">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𝑜</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𝑤</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5</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2133" i="1">
                            <a:latin typeface="Cambria Math" panose="02040503050406030204" pitchFamily="18" charset="0"/>
                            <a:ea typeface="宋体" panose="02010600030101010101" pitchFamily="2" charset="-122"/>
                            <a:sym typeface="Wingdings" panose="05000000000000000000" pitchFamily="2" charset="2"/>
                          </a:rPr>
                          <m:t>out</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h</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𝑤</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6</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2133" i="1">
                            <a:latin typeface="Cambria Math" panose="02040503050406030204" pitchFamily="18" charset="0"/>
                            <a:ea typeface="宋体" panose="02010600030101010101" pitchFamily="2" charset="-122"/>
                            <a:sym typeface="Wingdings" panose="05000000000000000000" pitchFamily="2" charset="2"/>
                          </a:rPr>
                          <m:t>out</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h</m:t>
                        </m:r>
                        <m:r>
                          <a:rPr lang="en-US" altLang="zh-CN" sz="2133" i="1">
                            <a:latin typeface="Cambria Math" panose="02040503050406030204" pitchFamily="18" charset="0"/>
                            <a:ea typeface="宋体" panose="02010600030101010101" pitchFamily="2" charset="-122"/>
                            <a:sym typeface="Wingdings" panose="05000000000000000000" pitchFamily="2" charset="2"/>
                          </a:rPr>
                          <m:t>2</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𝑏</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2</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∗1</m:t>
                    </m:r>
                  </m:oMath>
                </a14:m>
                <a:r>
                  <a:rPr lang="en-US" altLang="zh-CN" sz="2133" dirty="0">
                    <a:latin typeface="宋体" panose="02010600030101010101" pitchFamily="2" charset="-122"/>
                    <a:ea typeface="宋体" panose="02010600030101010101" pitchFamily="2" charset="-122"/>
                    <a:sym typeface="Wingdings" panose="05000000000000000000" pitchFamily="2" charset="2"/>
                  </a:rPr>
                  <a:t>=1.105905967</a:t>
                </a:r>
              </a:p>
              <a:p>
                <a14:m>
                  <m:oMath xmlns:m="http://schemas.openxmlformats.org/officeDocument/2006/math">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2133" i="1">
                            <a:latin typeface="Cambria Math" panose="02040503050406030204" pitchFamily="18" charset="0"/>
                            <a:ea typeface="宋体" panose="02010600030101010101" pitchFamily="2" charset="-122"/>
                            <a:sym typeface="Wingdings" panose="05000000000000000000" pitchFamily="2" charset="2"/>
                          </a:rPr>
                          <m:t>out</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𝑜</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m:t>
                    </m:r>
                  </m:oMath>
                </a14:m>
                <a:r>
                  <a:rPr lang="en-US" altLang="zh-CN" sz="2133" dirty="0">
                    <a:ea typeface="宋体" panose="02010600030101010101" pitchFamily="2" charset="-122"/>
                    <a:sym typeface="Wingdings" panose="05000000000000000000" pitchFamily="2" charset="2"/>
                  </a:rPr>
                  <a:t> </a:t>
                </a:r>
                <a14:m>
                  <m:oMath xmlns:m="http://schemas.openxmlformats.org/officeDocument/2006/math">
                    <m:f>
                      <m:f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fPr>
                      <m:num>
                        <m:r>
                          <a:rPr lang="en-US" altLang="zh-CN" sz="2133" i="1">
                            <a:latin typeface="Cambria Math" panose="02040503050406030204" pitchFamily="18" charset="0"/>
                            <a:ea typeface="宋体" panose="02010600030101010101" pitchFamily="2" charset="-122"/>
                            <a:sym typeface="Wingdings" panose="05000000000000000000" pitchFamily="2" charset="2"/>
                          </a:rPr>
                          <m:t>1</m:t>
                        </m:r>
                      </m:num>
                      <m:den>
                        <m:r>
                          <a:rPr lang="en-US" altLang="zh-CN" sz="2133" i="1">
                            <a:latin typeface="Cambria Math" panose="02040503050406030204" pitchFamily="18" charset="0"/>
                            <a:ea typeface="宋体" panose="02010600030101010101" pitchFamily="2" charset="-122"/>
                            <a:sym typeface="Wingdings" panose="05000000000000000000" pitchFamily="2" charset="2"/>
                          </a:rPr>
                          <m:t>1+</m:t>
                        </m:r>
                        <m:sSup>
                          <m:sSup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pPr>
                          <m:e>
                            <m:r>
                              <a:rPr lang="en-US" altLang="zh-CN" sz="2133" i="1">
                                <a:latin typeface="Cambria Math" panose="02040503050406030204" pitchFamily="18" charset="0"/>
                                <a:ea typeface="宋体" panose="02010600030101010101" pitchFamily="2" charset="-122"/>
                                <a:sym typeface="Wingdings" panose="05000000000000000000" pitchFamily="2" charset="2"/>
                              </a:rPr>
                              <m:t>𝑒</m:t>
                            </m:r>
                          </m:e>
                          <m:sup>
                            <m:r>
                              <a:rPr lang="en-US" altLang="zh-CN" sz="2133"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a:rPr lang="en-US" altLang="zh-CN" sz="2133"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𝑜</m:t>
                                </m:r>
                                <m:r>
                                  <a:rPr lang="en-US" altLang="zh-CN" sz="2133" i="1">
                                    <a:latin typeface="Cambria Math" panose="02040503050406030204" pitchFamily="18" charset="0"/>
                                    <a:ea typeface="宋体" panose="02010600030101010101" pitchFamily="2" charset="-122"/>
                                    <a:sym typeface="Wingdings" panose="05000000000000000000" pitchFamily="2" charset="2"/>
                                  </a:rPr>
                                  <m:t>1</m:t>
                                </m:r>
                              </m:sub>
                            </m:sSub>
                          </m:sup>
                        </m:sSup>
                      </m:den>
                    </m:f>
                    <m:r>
                      <a:rPr lang="en-US" altLang="zh-CN" sz="2133" i="1">
                        <a:latin typeface="Cambria Math" panose="02040503050406030204" pitchFamily="18" charset="0"/>
                        <a:ea typeface="宋体" panose="02010600030101010101" pitchFamily="2" charset="-122"/>
                        <a:sym typeface="Wingdings" panose="05000000000000000000" pitchFamily="2" charset="2"/>
                      </a:rPr>
                      <m:t>=0.75136507</m:t>
                    </m:r>
                  </m:oMath>
                </a14:m>
                <a:endParaRPr lang="en-US" altLang="zh-CN" sz="2133" dirty="0">
                  <a:ea typeface="宋体" panose="02010600030101010101" pitchFamily="2" charset="-122"/>
                  <a:sym typeface="Wingdings" panose="05000000000000000000" pitchFamily="2" charset="2"/>
                </a:endParaRPr>
              </a:p>
              <a:p>
                <a14:m>
                  <m:oMath xmlns:m="http://schemas.openxmlformats.org/officeDocument/2006/math">
                    <m:sSub>
                      <m:sSubPr>
                        <m:ctrlPr>
                          <a:rPr lang="en-US" altLang="zh-CN" sz="2133"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2133" i="1">
                            <a:latin typeface="Cambria Math" panose="02040503050406030204" pitchFamily="18" charset="0"/>
                            <a:ea typeface="宋体" panose="02010600030101010101" pitchFamily="2" charset="-122"/>
                            <a:sym typeface="Wingdings" panose="05000000000000000000" pitchFamily="2" charset="2"/>
                          </a:rPr>
                          <m:t>out</m:t>
                        </m:r>
                      </m:e>
                      <m:sub>
                        <m:r>
                          <a:rPr lang="en-US" altLang="zh-CN" sz="2133" i="1">
                            <a:latin typeface="Cambria Math" panose="02040503050406030204" pitchFamily="18" charset="0"/>
                            <a:ea typeface="宋体" panose="02010600030101010101" pitchFamily="2" charset="-122"/>
                            <a:sym typeface="Wingdings" panose="05000000000000000000" pitchFamily="2" charset="2"/>
                          </a:rPr>
                          <m:t>𝑜</m:t>
                        </m:r>
                        <m:r>
                          <a:rPr lang="en-US" altLang="zh-CN" sz="2133" i="1">
                            <a:latin typeface="Cambria Math" panose="02040503050406030204" pitchFamily="18" charset="0"/>
                            <a:ea typeface="宋体" panose="02010600030101010101" pitchFamily="2" charset="-122"/>
                            <a:sym typeface="Wingdings" panose="05000000000000000000" pitchFamily="2" charset="2"/>
                          </a:rPr>
                          <m:t>2</m:t>
                        </m:r>
                      </m:sub>
                    </m:sSub>
                    <m:r>
                      <a:rPr lang="en-US" altLang="zh-CN" sz="2133" i="1">
                        <a:latin typeface="Cambria Math" panose="02040503050406030204" pitchFamily="18" charset="0"/>
                        <a:ea typeface="宋体" panose="02010600030101010101" pitchFamily="2" charset="-122"/>
                        <a:sym typeface="Wingdings" panose="05000000000000000000" pitchFamily="2" charset="2"/>
                      </a:rPr>
                      <m:t>=0.772928465</m:t>
                    </m:r>
                  </m:oMath>
                </a14:m>
                <a:endParaRPr lang="en-US" altLang="zh-CN" sz="2133" dirty="0">
                  <a:latin typeface="宋体" panose="02010600030101010101" pitchFamily="2" charset="-122"/>
                  <a:ea typeface="宋体" panose="02010600030101010101" pitchFamily="2" charset="-122"/>
                  <a:sym typeface="Wingdings" panose="05000000000000000000" pitchFamily="2" charset="2"/>
                </a:endParaRPr>
              </a:p>
              <a:p>
                <a:endParaRPr lang="en-US" altLang="zh-CN" sz="2133" dirty="0">
                  <a:latin typeface="宋体" panose="02010600030101010101" pitchFamily="2" charset="-122"/>
                  <a:ea typeface="宋体" panose="02010600030101010101" pitchFamily="2" charset="-122"/>
                  <a:sym typeface="Wingdings" panose="05000000000000000000" pitchFamily="2" charset="2"/>
                </a:endParaRPr>
              </a:p>
            </p:txBody>
          </p:sp>
        </mc:Choice>
        <mc:Fallback xmlns="">
          <p:sp>
            <p:nvSpPr>
              <p:cNvPr id="2" name="内容占位符 1">
                <a:extLst>
                  <a:ext uri="{FF2B5EF4-FFF2-40B4-BE49-F238E27FC236}">
                    <a16:creationId xmlns:a16="http://schemas.microsoft.com/office/drawing/2014/main" id="{62C2C4CE-6863-4AC8-AB4D-899AC0E55088}"/>
                  </a:ext>
                </a:extLst>
              </p:cNvPr>
              <p:cNvSpPr>
                <a:spLocks noGrp="1" noRot="1" noChangeAspect="1" noMove="1" noResize="1" noEditPoints="1" noAdjustHandles="1" noChangeArrowheads="1" noChangeShapeType="1" noTextEdit="1"/>
              </p:cNvSpPr>
              <p:nvPr>
                <p:ph sz="half" idx="1"/>
              </p:nvPr>
            </p:nvSpPr>
            <p:spPr>
              <a:blipFill>
                <a:blip r:embed="rId2"/>
                <a:stretch>
                  <a:fillRect l="-1311" t="-173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7257B72-D45F-4FF4-8094-02901F3AED27}"/>
              </a:ext>
            </a:extLst>
          </p:cNvPr>
          <p:cNvSpPr>
            <a:spLocks noGrp="1"/>
          </p:cNvSpPr>
          <p:nvPr>
            <p:ph type="title"/>
          </p:nvPr>
        </p:nvSpPr>
        <p:spPr/>
        <p:txBody>
          <a:bodyPr/>
          <a:lstStyle/>
          <a:p>
            <a:r>
              <a:rPr lang="zh-CN" altLang="en-US" dirty="0"/>
              <a:t>前向传播</a:t>
            </a:r>
          </a:p>
        </p:txBody>
      </p:sp>
      <p:pic>
        <p:nvPicPr>
          <p:cNvPr id="9" name="图片 8">
            <a:extLst>
              <a:ext uri="{FF2B5EF4-FFF2-40B4-BE49-F238E27FC236}">
                <a16:creationId xmlns:a16="http://schemas.microsoft.com/office/drawing/2014/main" id="{EEE07991-DAE8-4B15-B1D0-D8051C8B78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2331" y="1440001"/>
            <a:ext cx="2171184" cy="1699991"/>
          </a:xfrm>
          <a:prstGeom prst="rect">
            <a:avLst/>
          </a:prstGeom>
        </p:spPr>
      </p:pic>
    </p:spTree>
    <p:extLst>
      <p:ext uri="{BB962C8B-B14F-4D97-AF65-F5344CB8AC3E}">
        <p14:creationId xmlns:p14="http://schemas.microsoft.com/office/powerpoint/2010/main" val="245840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86F90283-BE67-49E1-89A2-DCCBF5AE16CA}"/>
                  </a:ext>
                </a:extLst>
              </p:cNvPr>
              <p:cNvSpPr>
                <a:spLocks noGrp="1"/>
              </p:cNvSpPr>
              <p:nvPr>
                <p:ph sz="half" idx="1"/>
              </p:nvPr>
            </p:nvSpPr>
            <p:spPr/>
            <p:txBody>
              <a:bodyPr/>
              <a:lstStyle/>
              <a:p>
                <a:r>
                  <a:rPr lang="zh-CN" altLang="en-US" sz="1867" dirty="0">
                    <a:latin typeface="宋体" panose="02010600030101010101" pitchFamily="2" charset="-122"/>
                    <a:ea typeface="宋体" panose="02010600030101010101" pitchFamily="2" charset="-122"/>
                  </a:rPr>
                  <a:t>隐藏层</a:t>
                </a:r>
                <a:r>
                  <a:rPr lang="en-US" altLang="zh-CN" sz="1867" dirty="0">
                    <a:latin typeface="宋体" panose="02010600030101010101" pitchFamily="2" charset="-122"/>
                    <a:ea typeface="宋体" panose="02010600030101010101" pitchFamily="2" charset="-122"/>
                  </a:rPr>
                  <a:t>---&gt;</a:t>
                </a:r>
                <a:r>
                  <a:rPr lang="zh-CN" altLang="en-US" sz="1867" dirty="0">
                    <a:latin typeface="宋体" panose="02010600030101010101" pitchFamily="2" charset="-122"/>
                    <a:ea typeface="宋体" panose="02010600030101010101" pitchFamily="2" charset="-122"/>
                  </a:rPr>
                  <a:t>输出层：</a:t>
                </a:r>
                <a:endParaRPr lang="en-US" altLang="zh-CN" sz="1867" dirty="0">
                  <a:latin typeface="宋体" panose="02010600030101010101" pitchFamily="2" charset="-122"/>
                  <a:ea typeface="宋体" panose="02010600030101010101" pitchFamily="2" charset="-122"/>
                </a:endParaRPr>
              </a:p>
              <a:p>
                <a:r>
                  <a:rPr lang="zh-CN" altLang="en-US" sz="1867" dirty="0">
                    <a:latin typeface="宋体" panose="02010600030101010101" pitchFamily="2" charset="-122"/>
                    <a:ea typeface="宋体" panose="02010600030101010101" pitchFamily="2" charset="-122"/>
                  </a:rPr>
                  <a:t>总误差：</a:t>
                </a:r>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r>
                      <a:rPr lang="en-US" altLang="zh-CN" sz="1867" i="1">
                        <a:latin typeface="Cambria Math" panose="02040503050406030204" pitchFamily="18" charset="0"/>
                        <a:ea typeface="宋体" panose="02010600030101010101" pitchFamily="2" charset="-122"/>
                      </a:rPr>
                      <m:t>=</m:t>
                    </m:r>
                    <m:nary>
                      <m:naryPr>
                        <m:chr m:val="∑"/>
                        <m:subHide m:val="on"/>
                        <m:supHide m:val="on"/>
                        <m:ctrlPr>
                          <a:rPr lang="en-US" altLang="zh-CN" sz="1867" i="1">
                            <a:latin typeface="Cambria Math" panose="02040503050406030204" pitchFamily="18" charset="0"/>
                            <a:ea typeface="宋体" panose="02010600030101010101" pitchFamily="2" charset="-122"/>
                          </a:rPr>
                        </m:ctrlPr>
                      </m:naryPr>
                      <m:sub/>
                      <m:sup/>
                      <m:e>
                        <m:f>
                          <m:fPr>
                            <m:ctrlPr>
                              <a:rPr lang="en-US" altLang="zh-CN" sz="1867" i="1">
                                <a:latin typeface="Cambria Math" panose="02040503050406030204" pitchFamily="18" charset="0"/>
                                <a:ea typeface="宋体" panose="02010600030101010101" pitchFamily="2" charset="-122"/>
                              </a:rPr>
                            </m:ctrlPr>
                          </m:fPr>
                          <m:num>
                            <m:r>
                              <a:rPr lang="en-US" altLang="zh-CN" sz="1867" i="1">
                                <a:latin typeface="Cambria Math" panose="02040503050406030204" pitchFamily="18" charset="0"/>
                                <a:ea typeface="宋体" panose="02010600030101010101" pitchFamily="2" charset="-122"/>
                              </a:rPr>
                              <m:t>1</m:t>
                            </m:r>
                          </m:num>
                          <m:den>
                            <m:r>
                              <a:rPr lang="en-US" altLang="zh-CN" sz="1867" i="1">
                                <a:latin typeface="Cambria Math" panose="02040503050406030204" pitchFamily="18" charset="0"/>
                                <a:ea typeface="宋体" panose="02010600030101010101" pitchFamily="2" charset="-122"/>
                              </a:rPr>
                              <m:t>2</m:t>
                            </m:r>
                          </m:den>
                        </m:f>
                        <m:sSup>
                          <m:sSupPr>
                            <m:ctrlPr>
                              <a:rPr lang="en-US" altLang="zh-CN" sz="1867" i="1">
                                <a:latin typeface="Cambria Math" panose="02040503050406030204" pitchFamily="18" charset="0"/>
                                <a:ea typeface="宋体" panose="02010600030101010101" pitchFamily="2" charset="-122"/>
                              </a:rPr>
                            </m:ctrlPr>
                          </m:sSupPr>
                          <m:e>
                            <m:r>
                              <a:rPr lang="zh-CN" altLang="en-US" sz="1867" i="1">
                                <a:latin typeface="Cambria Math" panose="02040503050406030204" pitchFamily="18" charset="0"/>
                                <a:ea typeface="宋体" panose="02010600030101010101" pitchFamily="2" charset="-122"/>
                              </a:rPr>
                              <m:t>（</m:t>
                            </m:r>
                            <m:r>
                              <a:rPr lang="en-US" altLang="zh-CN" sz="1867" i="1">
                                <a:latin typeface="Cambria Math" panose="02040503050406030204" pitchFamily="18" charset="0"/>
                                <a:ea typeface="宋体" panose="02010600030101010101" pitchFamily="2" charset="-122"/>
                              </a:rPr>
                              <m:t>𝑡𝑎𝑟𝑔𝑒𝑡</m:t>
                            </m:r>
                            <m:r>
                              <a:rPr lang="en-US" altLang="zh-CN" sz="1867" i="1">
                                <a:latin typeface="Cambria Math" panose="02040503050406030204" pitchFamily="18" charset="0"/>
                                <a:ea typeface="宋体" panose="02010600030101010101" pitchFamily="2" charset="-122"/>
                              </a:rPr>
                              <m:t>−</m:t>
                            </m:r>
                            <m:r>
                              <a:rPr lang="en-US" altLang="zh-CN" sz="1867" i="1">
                                <a:latin typeface="Cambria Math" panose="02040503050406030204" pitchFamily="18" charset="0"/>
                                <a:ea typeface="宋体" panose="02010600030101010101" pitchFamily="2" charset="-122"/>
                              </a:rPr>
                              <m:t>𝑜𝑢𝑡𝑝𝑢𝑡</m:t>
                            </m:r>
                            <m:r>
                              <a:rPr lang="zh-CN" altLang="en-US" sz="1867" i="1">
                                <a:latin typeface="Cambria Math" panose="02040503050406030204" pitchFamily="18" charset="0"/>
                                <a:ea typeface="宋体" panose="02010600030101010101" pitchFamily="2" charset="-122"/>
                              </a:rPr>
                              <m:t>）</m:t>
                            </m:r>
                          </m:e>
                          <m:sup>
                            <m:r>
                              <a:rPr lang="en-US" altLang="zh-CN" sz="1867" i="1">
                                <a:latin typeface="Cambria Math" panose="02040503050406030204" pitchFamily="18" charset="0"/>
                                <a:ea typeface="宋体" panose="02010600030101010101" pitchFamily="2" charset="-122"/>
                              </a:rPr>
                              <m:t>2</m:t>
                            </m:r>
                          </m:sup>
                        </m:sSup>
                      </m:e>
                    </m:nary>
                  </m:oMath>
                </a14:m>
                <a:endParaRPr lang="en-US" altLang="zh-CN" sz="1867"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E</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en-US" altLang="zh-CN" sz="1867" i="1">
                            <a:latin typeface="Cambria Math" panose="02040503050406030204" pitchFamily="18" charset="0"/>
                            <a:ea typeface="宋体" panose="02010600030101010101" pitchFamily="2" charset="-122"/>
                          </a:rPr>
                          <m:t>1</m:t>
                        </m:r>
                      </m:num>
                      <m:den>
                        <m:r>
                          <a:rPr lang="en-US" altLang="zh-CN" sz="1867" i="1">
                            <a:latin typeface="Cambria Math" panose="02040503050406030204" pitchFamily="18" charset="0"/>
                            <a:ea typeface="宋体" panose="02010600030101010101" pitchFamily="2" charset="-122"/>
                          </a:rPr>
                          <m:t>2</m:t>
                        </m:r>
                      </m:den>
                    </m:f>
                    <m:sSup>
                      <m:sSupPr>
                        <m:ctrlPr>
                          <a:rPr lang="en-US" altLang="zh-CN" sz="1867" i="1">
                            <a:latin typeface="Cambria Math" panose="02040503050406030204" pitchFamily="18" charset="0"/>
                            <a:ea typeface="宋体" panose="02010600030101010101" pitchFamily="2" charset="-122"/>
                          </a:rPr>
                        </m:ctrlPr>
                      </m:sSupPr>
                      <m:e>
                        <m:r>
                          <a:rPr lang="en-US" altLang="zh-CN"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𝑡𝑎𝑟𝑔𝑒𝑡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𝑜𝑢𝑡𝑝𝑢𝑡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m:t>
                        </m:r>
                      </m:e>
                      <m:sup>
                        <m:r>
                          <a:rPr lang="en-US" altLang="zh-CN" sz="1867" i="1">
                            <a:latin typeface="Cambria Math" panose="02040503050406030204" pitchFamily="18" charset="0"/>
                            <a:ea typeface="宋体" panose="02010600030101010101" pitchFamily="2" charset="-122"/>
                          </a:rPr>
                          <m:t>2</m:t>
                        </m:r>
                      </m:sup>
                    </m:sSup>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en-US" altLang="zh-CN" sz="1867" i="1">
                            <a:latin typeface="Cambria Math" panose="02040503050406030204" pitchFamily="18" charset="0"/>
                            <a:ea typeface="宋体" panose="02010600030101010101" pitchFamily="2" charset="-122"/>
                          </a:rPr>
                          <m:t>1</m:t>
                        </m:r>
                      </m:num>
                      <m:den>
                        <m:r>
                          <a:rPr lang="en-US" altLang="zh-CN" sz="1867" i="1">
                            <a:latin typeface="Cambria Math" panose="02040503050406030204" pitchFamily="18" charset="0"/>
                            <a:ea typeface="宋体" panose="02010600030101010101" pitchFamily="2" charset="-122"/>
                          </a:rPr>
                          <m:t>2</m:t>
                        </m:r>
                      </m:den>
                    </m:f>
                    <m:sSup>
                      <m:sSupPr>
                        <m:ctrlPr>
                          <a:rPr lang="en-US" altLang="zh-CN" sz="1867" i="1">
                            <a:latin typeface="Cambria Math" panose="02040503050406030204" pitchFamily="18" charset="0"/>
                            <a:ea typeface="宋体" panose="02010600030101010101" pitchFamily="2" charset="-122"/>
                          </a:rPr>
                        </m:ctrlPr>
                      </m:sSupPr>
                      <m:e>
                        <m:r>
                          <a:rPr lang="en-US" altLang="zh-CN" sz="1867" i="1">
                            <a:latin typeface="Cambria Math" panose="02040503050406030204" pitchFamily="18" charset="0"/>
                            <a:ea typeface="宋体" panose="02010600030101010101" pitchFamily="2" charset="-122"/>
                          </a:rPr>
                          <m:t>(0.01−0.75136507)</m:t>
                        </m:r>
                      </m:e>
                      <m:sup>
                        <m:r>
                          <a:rPr lang="en-US" altLang="zh-CN" sz="1867" i="1">
                            <a:latin typeface="Cambria Math" panose="02040503050406030204" pitchFamily="18" charset="0"/>
                            <a:ea typeface="宋体" panose="02010600030101010101" pitchFamily="2" charset="-122"/>
                          </a:rPr>
                          <m:t>2</m:t>
                        </m:r>
                      </m:sup>
                    </m:sSup>
                    <m:r>
                      <a:rPr lang="en-US" altLang="zh-CN" sz="1867" i="1">
                        <a:latin typeface="Cambria Math" panose="02040503050406030204" pitchFamily="18" charset="0"/>
                        <a:ea typeface="宋体" panose="02010600030101010101" pitchFamily="2" charset="-122"/>
                      </a:rPr>
                      <m:t>=0.274811083</m:t>
                    </m:r>
                  </m:oMath>
                </a14:m>
                <a:endParaRPr lang="en-US" altLang="zh-CN" sz="1867"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E</m:t>
                        </m:r>
                      </m:e>
                      <m:sub>
                        <m:r>
                          <a:rPr lang="en-US" altLang="zh-CN" sz="1867" i="1">
                            <a:latin typeface="Cambria Math" panose="02040503050406030204" pitchFamily="18" charset="0"/>
                            <a:ea typeface="宋体" panose="02010600030101010101" pitchFamily="2" charset="-122"/>
                          </a:rPr>
                          <m:t>𝑜</m:t>
                        </m:r>
                        <m:r>
                          <a:rPr lang="en-US" altLang="zh-CN" sz="1867" b="0" i="1" smtClean="0">
                            <a:latin typeface="Cambria Math" panose="02040503050406030204" pitchFamily="18" charset="0"/>
                            <a:ea typeface="宋体" panose="02010600030101010101" pitchFamily="2" charset="-122"/>
                          </a:rPr>
                          <m:t>2</m:t>
                        </m:r>
                      </m:sub>
                    </m:sSub>
                    <m:r>
                      <a:rPr lang="en-US" altLang="zh-CN" sz="1867" i="1">
                        <a:latin typeface="Cambria Math" panose="02040503050406030204" pitchFamily="18" charset="0"/>
                        <a:ea typeface="宋体" panose="02010600030101010101" pitchFamily="2" charset="-122"/>
                      </a:rPr>
                      <m:t>=0.023560026</m:t>
                    </m:r>
                  </m:oMath>
                </a14:m>
                <a:endParaRPr lang="en-US" altLang="zh-CN" sz="1867"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r>
                      <a:rPr lang="en-US" altLang="zh-CN" sz="1867" i="1">
                        <a:latin typeface="Cambria Math" panose="02040503050406030204" pitchFamily="18" charset="0"/>
                        <a:ea typeface="宋体" panose="02010600030101010101" pitchFamily="2" charset="-122"/>
                      </a:rPr>
                      <m:t>=</m:t>
                    </m:r>
                    <m:r>
                      <a:rPr lang="en-US" altLang="zh-CN" sz="1867">
                        <a:latin typeface="Cambria Math" panose="02040503050406030204" pitchFamily="18" charset="0"/>
                        <a:ea typeface="宋体" panose="02010600030101010101" pitchFamily="2" charset="-122"/>
                      </a:rPr>
                      <m:t>0.298371109</m:t>
                    </m:r>
                  </m:oMath>
                </a14:m>
                <a:endParaRPr lang="en-US" altLang="zh-CN" sz="1867" dirty="0">
                  <a:latin typeface="宋体" panose="02010600030101010101" pitchFamily="2" charset="-122"/>
                  <a:ea typeface="宋体" panose="02010600030101010101" pitchFamily="2" charset="-122"/>
                </a:endParaRPr>
              </a:p>
              <a:p>
                <a:r>
                  <a:rPr lang="zh-CN" altLang="en-US" sz="1867" dirty="0">
                    <a:latin typeface="宋体" panose="02010600030101010101" pitchFamily="2" charset="-122"/>
                    <a:ea typeface="宋体" panose="02010600030101010101" pitchFamily="2" charset="-122"/>
                  </a:rPr>
                  <a:t>对参数</a:t>
                </a:r>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Sub>
                    <m:r>
                      <a:rPr lang="zh-CN" altLang="en-US" sz="1867" i="1">
                        <a:latin typeface="Cambria Math" panose="02040503050406030204" pitchFamily="18" charset="0"/>
                        <a:ea typeface="宋体" panose="02010600030101010101" pitchFamily="2" charset="-122"/>
                      </a:rPr>
                      <m:t>求导</m:t>
                    </m:r>
                  </m:oMath>
                </a14:m>
                <a:r>
                  <a:rPr lang="zh-CN" altLang="en-US" sz="1867" dirty="0">
                    <a:latin typeface="宋体" panose="02010600030101010101" pitchFamily="2" charset="-122"/>
                    <a:ea typeface="宋体" panose="02010600030101010101" pitchFamily="2" charset="-122"/>
                  </a:rPr>
                  <a:t>：</a:t>
                </a:r>
                <a:endParaRPr lang="en-US" altLang="zh-CN" sz="1867" dirty="0">
                  <a:latin typeface="宋体" panose="02010600030101010101" pitchFamily="2" charset="-122"/>
                  <a:ea typeface="宋体" panose="02010600030101010101" pitchFamily="2" charset="-122"/>
                </a:endParaRPr>
              </a:p>
              <a:p>
                <a:pPr marL="716995" lvl="1" indent="0">
                  <a:buNone/>
                </a:pPr>
                <a14:m>
                  <m:oMath xmlns:m="http://schemas.openxmlformats.org/officeDocument/2006/math">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Sub>
                      </m:den>
                    </m:f>
                    <m:r>
                      <a:rPr lang="en-US" altLang="zh-CN" sz="1867" i="1">
                        <a:latin typeface="Cambria Math" panose="02040503050406030204" pitchFamily="18" charset="0"/>
                        <a:ea typeface="宋体" panose="02010600030101010101" pitchFamily="2" charset="-122"/>
                      </a:rPr>
                      <m:t>=</m:t>
                    </m:r>
                  </m:oMath>
                </a14:m>
                <a:r>
                  <a:rPr lang="en-US" altLang="zh-CN" sz="1867" dirty="0">
                    <a:latin typeface="宋体" panose="02010600030101010101" pitchFamily="2" charset="-122"/>
                    <a:ea typeface="宋体" panose="02010600030101010101" pitchFamily="2" charset="-122"/>
                  </a:rPr>
                  <a:t> </a:t>
                </a:r>
                <a14:m>
                  <m:oMath xmlns:m="http://schemas.openxmlformats.org/officeDocument/2006/math">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Sub>
                      </m:den>
                    </m:f>
                    <m:r>
                      <a:rPr lang="en-US" altLang="zh-CN" sz="1867">
                        <a:latin typeface="Cambria Math" panose="02040503050406030204" pitchFamily="18" charset="0"/>
                        <a:ea typeface="宋体" panose="02010600030101010101" pitchFamily="2" charset="-122"/>
                      </a:rPr>
                      <m:t>=−</m:t>
                    </m:r>
                    <m:d>
                      <m:dPr>
                        <m:ctrlPr>
                          <a:rPr lang="en-US" altLang="zh-CN" sz="1867" i="1">
                            <a:latin typeface="Cambria Math" panose="02040503050406030204" pitchFamily="18" charset="0"/>
                            <a:ea typeface="宋体" panose="02010600030101010101" pitchFamily="2" charset="-122"/>
                          </a:rPr>
                        </m:ctrlPr>
                      </m:dPr>
                      <m:e>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𝑡𝑎𝑟𝑔𝑒𝑡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𝑜𝑢𝑡𝑝𝑢𝑡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e>
                    </m:d>
                    <m:r>
                      <a:rPr lang="en-US" altLang="zh-CN" sz="1867">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𝑜</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d>
                      <m:d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dPr>
                      <m:e>
                        <m:r>
                          <a:rPr lang="en-US" altLang="zh-CN" sz="1867" i="1">
                            <a:latin typeface="Cambria Math" panose="02040503050406030204" pitchFamily="18" charset="0"/>
                            <a:ea typeface="宋体" panose="02010600030101010101" pitchFamily="2" charset="-122"/>
                            <a:sym typeface="Wingdings" panose="05000000000000000000" pitchFamily="2" charset="2"/>
                          </a:rPr>
                          <m:t>1−</m:t>
                        </m:r>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𝑜</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e>
                    </m:d>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h</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1867" i="1">
                        <a:latin typeface="Cambria Math" panose="02040503050406030204" pitchFamily="18" charset="0"/>
                        <a:ea typeface="宋体" panose="02010600030101010101" pitchFamily="2" charset="-122"/>
                        <a:sym typeface="Wingdings" panose="05000000000000000000" pitchFamily="2" charset="2"/>
                      </a:rPr>
                      <m:t>=0.082167041</m:t>
                    </m:r>
                  </m:oMath>
                </a14:m>
                <a:endParaRPr lang="en-US" altLang="zh-CN" sz="1867" dirty="0">
                  <a:latin typeface="宋体" panose="02010600030101010101" pitchFamily="2" charset="-122"/>
                  <a:ea typeface="宋体" panose="02010600030101010101" pitchFamily="2" charset="-122"/>
                  <a:sym typeface="Wingdings" panose="05000000000000000000" pitchFamily="2" charset="2"/>
                </a:endParaRPr>
              </a:p>
              <a:p>
                <a:pPr marL="353210" lvl="1"/>
                <a:r>
                  <a:rPr lang="zh-CN" altLang="en-US" sz="1867" dirty="0">
                    <a:latin typeface="宋体" panose="02010600030101010101" pitchFamily="2" charset="-122"/>
                    <a:ea typeface="宋体" panose="02010600030101010101" pitchFamily="2" charset="-122"/>
                  </a:rPr>
                  <a:t>假设输出层误差为：</a:t>
                </a:r>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a:rPr lang="zh-CN" altLang="en-US" sz="1867" i="1">
                            <a:latin typeface="Cambria Math" panose="02040503050406030204" pitchFamily="18" charset="0"/>
                            <a:ea typeface="宋体" panose="02010600030101010101" pitchFamily="2" charset="-122"/>
                          </a:rPr>
                          <m:t>𝛿</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oMath>
                </a14:m>
                <a:r>
                  <a:rPr lang="en-US" altLang="zh-CN" sz="1867" dirty="0">
                    <a:latin typeface="宋体" panose="02010600030101010101" pitchFamily="2" charset="-122"/>
                    <a:ea typeface="宋体" panose="02010600030101010101" pitchFamily="2" charset="-122"/>
                  </a:rPr>
                  <a:t>,</a:t>
                </a:r>
                <a:r>
                  <a:rPr lang="zh-CN" altLang="en-US" sz="1867" dirty="0">
                    <a:latin typeface="宋体" panose="02010600030101010101" pitchFamily="2" charset="-122"/>
                    <a:ea typeface="宋体" panose="02010600030101010101" pitchFamily="2" charset="-122"/>
                  </a:rPr>
                  <a:t>则</a:t>
                </a:r>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a:rPr lang="zh-CN" altLang="en-US" sz="1867" i="1">
                            <a:latin typeface="Cambria Math" panose="02040503050406030204" pitchFamily="18" charset="0"/>
                            <a:ea typeface="宋体" panose="02010600030101010101" pitchFamily="2" charset="-122"/>
                          </a:rPr>
                          <m:t>𝛿</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ne</m:t>
                            </m:r>
                            <m:r>
                              <a:rPr lang="en-US" altLang="zh-CN" sz="1867" i="1">
                                <a:latin typeface="Cambria Math" panose="02040503050406030204" pitchFamily="18" charset="0"/>
                                <a:ea typeface="宋体" panose="02010600030101010101" pitchFamily="2" charset="-122"/>
                              </a:rPr>
                              <m:t>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den>
                    </m:f>
                    <m:r>
                      <a:rPr lang="en-US" altLang="zh-CN" sz="1867">
                        <a:latin typeface="Cambria Math" panose="02040503050406030204" pitchFamily="18" charset="0"/>
                        <a:ea typeface="宋体" panose="02010600030101010101" pitchFamily="2" charset="-122"/>
                      </a:rPr>
                      <m:t>=−</m:t>
                    </m:r>
                    <m:d>
                      <m:dPr>
                        <m:ctrlPr>
                          <a:rPr lang="en-US" altLang="zh-CN" sz="1867" i="1">
                            <a:latin typeface="Cambria Math" panose="02040503050406030204" pitchFamily="18" charset="0"/>
                            <a:ea typeface="宋体" panose="02010600030101010101" pitchFamily="2" charset="-122"/>
                          </a:rPr>
                        </m:ctrlPr>
                      </m:dPr>
                      <m:e>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𝑡𝑎𝑟𝑔𝑒𝑡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𝑜𝑢𝑡𝑝𝑢𝑡</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e>
                    </m:d>
                    <m:r>
                      <a:rPr lang="en-US" altLang="zh-CN" sz="1867">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𝑜</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d>
                      <m:d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dPr>
                      <m:e>
                        <m:r>
                          <a:rPr lang="en-US" altLang="zh-CN" sz="1867" i="1">
                            <a:latin typeface="Cambria Math" panose="02040503050406030204" pitchFamily="18" charset="0"/>
                            <a:ea typeface="宋体" panose="02010600030101010101" pitchFamily="2" charset="-122"/>
                            <a:sym typeface="Wingdings" panose="05000000000000000000" pitchFamily="2" charset="2"/>
                          </a:rPr>
                          <m:t>1−</m:t>
                        </m:r>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𝑜</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e>
                    </m:d>
                  </m:oMath>
                </a14:m>
                <a:endParaRPr lang="en-US" altLang="zh-CN" sz="1867" dirty="0">
                  <a:latin typeface="宋体" panose="02010600030101010101" pitchFamily="2" charset="-122"/>
                  <a:ea typeface="宋体" panose="02010600030101010101" pitchFamily="2" charset="-122"/>
                </a:endParaRPr>
              </a:p>
              <a:p>
                <a:pPr marL="353210" lvl="1"/>
                <a:r>
                  <a:rPr lang="zh-CN" altLang="en-US" sz="1867" dirty="0">
                    <a:latin typeface="宋体" panose="02010600030101010101" pitchFamily="2" charset="-122"/>
                    <a:ea typeface="宋体" panose="02010600030101010101" pitchFamily="2" charset="-122"/>
                  </a:rPr>
                  <a:t>则</a:t>
                </a:r>
                <a14:m>
                  <m:oMath xmlns:m="http://schemas.openxmlformats.org/officeDocument/2006/math">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Sub>
                      </m:den>
                    </m:f>
                    <m:r>
                      <a:rPr lang="en-US" altLang="zh-CN"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zh-CN" altLang="en-US" sz="1867" i="1">
                            <a:latin typeface="Cambria Math" panose="02040503050406030204" pitchFamily="18" charset="0"/>
                            <a:ea typeface="宋体" panose="02010600030101010101" pitchFamily="2" charset="-122"/>
                          </a:rPr>
                          <m:t>𝛿</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h</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oMath>
                </a14:m>
                <a:endParaRPr lang="en-US" altLang="zh-CN" sz="1867" dirty="0">
                  <a:latin typeface="宋体" panose="02010600030101010101" pitchFamily="2" charset="-122"/>
                  <a:ea typeface="宋体" panose="02010600030101010101" pitchFamily="2" charset="-122"/>
                </a:endParaRPr>
              </a:p>
              <a:p>
                <a:pPr marL="353210" lvl="1"/>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Sub>
                  </m:oMath>
                </a14:m>
                <a:r>
                  <a:rPr lang="zh-CN" altLang="en-US" sz="1867" dirty="0">
                    <a:latin typeface="宋体" panose="02010600030101010101" pitchFamily="2" charset="-122"/>
                    <a:ea typeface="宋体" panose="02010600030101010101" pitchFamily="2" charset="-122"/>
                  </a:rPr>
                  <a:t>更新：</a:t>
                </a:r>
                <a14:m>
                  <m:oMath xmlns:m="http://schemas.openxmlformats.org/officeDocument/2006/math">
                    <m:sSubSup>
                      <m:sSubSupPr>
                        <m:ctrlPr>
                          <a:rPr lang="en-US" altLang="zh-CN" sz="1867" i="1">
                            <a:latin typeface="Cambria Math" panose="02040503050406030204" pitchFamily="18" charset="0"/>
                            <a:ea typeface="宋体" panose="02010600030101010101" pitchFamily="2" charset="-122"/>
                          </a:rPr>
                        </m:ctrlPr>
                      </m:sSubSup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up>
                        <m:r>
                          <a:rPr lang="en-US" altLang="zh-CN" sz="1867" i="1">
                            <a:latin typeface="Cambria Math" panose="02040503050406030204" pitchFamily="18" charset="0"/>
                            <a:ea typeface="宋体" panose="02010600030101010101" pitchFamily="2" charset="-122"/>
                          </a:rPr>
                          <m:t>+</m:t>
                        </m:r>
                      </m:sup>
                    </m:sSubSup>
                    <m:r>
                      <a:rPr lang="en-US" altLang="zh-CN"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Sub>
                    <m:r>
                      <a:rPr lang="en-US" altLang="zh-CN" sz="1867" i="1">
                        <a:latin typeface="Cambria Math" panose="02040503050406030204" pitchFamily="18" charset="0"/>
                        <a:ea typeface="宋体" panose="02010600030101010101" pitchFamily="2" charset="-122"/>
                      </a:rPr>
                      <m:t>−</m:t>
                    </m:r>
                    <m:r>
                      <a:rPr lang="zh-CN" altLang="en-US" sz="1867" i="1">
                        <a:latin typeface="Cambria Math" panose="02040503050406030204" pitchFamily="18" charset="0"/>
                        <a:ea typeface="宋体" panose="02010600030101010101" pitchFamily="2" charset="-122"/>
                      </a:rPr>
                      <m:t>𝛼</m:t>
                    </m:r>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5</m:t>
                            </m:r>
                          </m:sub>
                        </m:sSub>
                      </m:den>
                    </m:f>
                  </m:oMath>
                </a14:m>
                <a:r>
                  <a:rPr lang="en-US" altLang="zh-CN" sz="1867" dirty="0">
                    <a:latin typeface="宋体" panose="02010600030101010101" pitchFamily="2" charset="-122"/>
                    <a:ea typeface="宋体" panose="02010600030101010101" pitchFamily="2" charset="-122"/>
                  </a:rPr>
                  <a:t>=0.35891648</a:t>
                </a:r>
              </a:p>
              <a:p>
                <a:pPr marL="353210" lvl="1"/>
                <a:r>
                  <a:rPr lang="zh-CN" altLang="en-US" sz="1867" dirty="0">
                    <a:latin typeface="宋体" panose="02010600030101010101" pitchFamily="2" charset="-122"/>
                    <a:ea typeface="宋体" panose="02010600030101010101" pitchFamily="2" charset="-122"/>
                  </a:rPr>
                  <a:t>同理可得：</a:t>
                </a:r>
                <a:r>
                  <a:rPr lang="en-US" altLang="zh-CN" sz="1867" dirty="0">
                    <a:ea typeface="宋体" panose="02010600030101010101" pitchFamily="2" charset="-122"/>
                  </a:rPr>
                  <a:t> </a:t>
                </a:r>
                <a14:m>
                  <m:oMath xmlns:m="http://schemas.openxmlformats.org/officeDocument/2006/math">
                    <m:sSubSup>
                      <m:sSubSupPr>
                        <m:ctrlPr>
                          <a:rPr lang="en-US" altLang="zh-CN" sz="1867" i="1">
                            <a:latin typeface="Cambria Math" panose="02040503050406030204" pitchFamily="18" charset="0"/>
                            <a:ea typeface="宋体" panose="02010600030101010101" pitchFamily="2" charset="-122"/>
                          </a:rPr>
                        </m:ctrlPr>
                      </m:sSubSup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6</m:t>
                        </m:r>
                      </m:sub>
                      <m:sup>
                        <m:r>
                          <a:rPr lang="en-US" altLang="zh-CN" sz="1867" i="1">
                            <a:latin typeface="Cambria Math" panose="02040503050406030204" pitchFamily="18" charset="0"/>
                            <a:ea typeface="宋体" panose="02010600030101010101" pitchFamily="2" charset="-122"/>
                          </a:rPr>
                          <m:t>+</m:t>
                        </m:r>
                      </m:sup>
                    </m:sSubSup>
                    <m:r>
                      <a:rPr lang="en-US" altLang="zh-CN" sz="1867" i="1">
                        <a:latin typeface="Cambria Math" panose="02040503050406030204" pitchFamily="18" charset="0"/>
                        <a:ea typeface="宋体" panose="02010600030101010101" pitchFamily="2" charset="-122"/>
                      </a:rPr>
                      <m:t>=0.408666186</m:t>
                    </m:r>
                  </m:oMath>
                </a14:m>
                <a:r>
                  <a:rPr lang="en-US" altLang="zh-CN" sz="1867" dirty="0">
                    <a:latin typeface="宋体" panose="02010600030101010101" pitchFamily="2" charset="-122"/>
                    <a:ea typeface="宋体" panose="02010600030101010101" pitchFamily="2" charset="-122"/>
                  </a:rPr>
                  <a:t>,</a:t>
                </a:r>
                <a:r>
                  <a:rPr lang="en-US" altLang="zh-CN" sz="1867" dirty="0">
                    <a:ea typeface="宋体" panose="02010600030101010101" pitchFamily="2" charset="-122"/>
                  </a:rPr>
                  <a:t> </a:t>
                </a:r>
                <a14:m>
                  <m:oMath xmlns:m="http://schemas.openxmlformats.org/officeDocument/2006/math">
                    <m:sSubSup>
                      <m:sSubSupPr>
                        <m:ctrlPr>
                          <a:rPr lang="en-US" altLang="zh-CN" sz="1867" i="1">
                            <a:latin typeface="Cambria Math" panose="02040503050406030204" pitchFamily="18" charset="0"/>
                            <a:ea typeface="宋体" panose="02010600030101010101" pitchFamily="2" charset="-122"/>
                          </a:rPr>
                        </m:ctrlPr>
                      </m:sSubSup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7</m:t>
                        </m:r>
                      </m:sub>
                      <m:sup>
                        <m:r>
                          <a:rPr lang="en-US" altLang="zh-CN" sz="1867" i="1">
                            <a:latin typeface="Cambria Math" panose="02040503050406030204" pitchFamily="18" charset="0"/>
                            <a:ea typeface="宋体" panose="02010600030101010101" pitchFamily="2" charset="-122"/>
                          </a:rPr>
                          <m:t>+</m:t>
                        </m:r>
                      </m:sup>
                    </m:sSubSup>
                    <m:r>
                      <a:rPr lang="en-US" altLang="zh-CN" sz="1867" i="1">
                        <a:latin typeface="Cambria Math" panose="02040503050406030204" pitchFamily="18" charset="0"/>
                        <a:ea typeface="宋体" panose="02010600030101010101" pitchFamily="2" charset="-122"/>
                      </a:rPr>
                      <m:t>=0.511301270</m:t>
                    </m:r>
                  </m:oMath>
                </a14:m>
                <a:r>
                  <a:rPr lang="en-US" altLang="zh-CN" sz="1867" dirty="0">
                    <a:latin typeface="宋体" panose="02010600030101010101" pitchFamily="2" charset="-122"/>
                    <a:ea typeface="宋体" panose="02010600030101010101" pitchFamily="2" charset="-122"/>
                  </a:rPr>
                  <a:t>,</a:t>
                </a:r>
                <a:r>
                  <a:rPr lang="en-US" altLang="zh-CN" sz="1867" dirty="0">
                    <a:ea typeface="宋体" panose="02010600030101010101" pitchFamily="2" charset="-122"/>
                  </a:rPr>
                  <a:t> </a:t>
                </a:r>
                <a14:m>
                  <m:oMath xmlns:m="http://schemas.openxmlformats.org/officeDocument/2006/math">
                    <m:sSubSup>
                      <m:sSubSupPr>
                        <m:ctrlPr>
                          <a:rPr lang="en-US" altLang="zh-CN" sz="1867" i="1">
                            <a:latin typeface="Cambria Math" panose="02040503050406030204" pitchFamily="18" charset="0"/>
                            <a:ea typeface="宋体" panose="02010600030101010101" pitchFamily="2" charset="-122"/>
                          </a:rPr>
                        </m:ctrlPr>
                      </m:sSubSup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8</m:t>
                        </m:r>
                      </m:sub>
                      <m:sup>
                        <m:r>
                          <a:rPr lang="en-US" altLang="zh-CN" sz="1867" i="1">
                            <a:latin typeface="Cambria Math" panose="02040503050406030204" pitchFamily="18" charset="0"/>
                            <a:ea typeface="宋体" panose="02010600030101010101" pitchFamily="2" charset="-122"/>
                          </a:rPr>
                          <m:t>+</m:t>
                        </m:r>
                      </m:sup>
                    </m:sSubSup>
                    <m:r>
                      <a:rPr lang="en-US" altLang="zh-CN" sz="1867" i="1">
                        <a:latin typeface="Cambria Math" panose="02040503050406030204" pitchFamily="18" charset="0"/>
                        <a:ea typeface="宋体" panose="02010600030101010101" pitchFamily="2" charset="-122"/>
                      </a:rPr>
                      <m:t>=0.561370121</m:t>
                    </m:r>
                  </m:oMath>
                </a14:m>
                <a:endParaRPr lang="en-US" altLang="zh-CN" sz="1867" dirty="0">
                  <a:latin typeface="宋体" panose="02010600030101010101" pitchFamily="2" charset="-122"/>
                  <a:ea typeface="宋体" panose="02010600030101010101" pitchFamily="2" charset="-122"/>
                </a:endParaRPr>
              </a:p>
              <a:p>
                <a:pPr marL="0" lvl="1" indent="0">
                  <a:buNone/>
                </a:pPr>
                <a:endParaRPr lang="en-US" altLang="zh-CN" sz="1867" dirty="0">
                  <a:latin typeface="宋体" panose="02010600030101010101" pitchFamily="2" charset="-122"/>
                  <a:ea typeface="宋体" panose="02010600030101010101" pitchFamily="2" charset="-122"/>
                </a:endParaRPr>
              </a:p>
              <a:p>
                <a:pPr marL="716995" lvl="1" indent="0">
                  <a:buNone/>
                </a:pPr>
                <a:endParaRPr lang="en-US" altLang="zh-CN" sz="2133" i="1" dirty="0">
                  <a:latin typeface="Cambria Math" panose="02040503050406030204" pitchFamily="18" charset="0"/>
                  <a:ea typeface="宋体" panose="02010600030101010101" pitchFamily="2" charset="-122"/>
                </a:endParaRPr>
              </a:p>
              <a:p>
                <a:pPr marL="716995" lvl="1" indent="0">
                  <a:buNone/>
                </a:pPr>
                <a:endParaRPr lang="en-US" altLang="zh-CN" sz="1600" dirty="0">
                  <a:ea typeface="宋体" panose="02010600030101010101" pitchFamily="2" charset="-122"/>
                  <a:sym typeface="Wingdings" panose="05000000000000000000" pitchFamily="2" charset="2"/>
                </a:endParaRPr>
              </a:p>
              <a:p>
                <a:pPr marL="716995" lvl="1" indent="0">
                  <a:buNone/>
                </a:pPr>
                <a:endParaRPr lang="en-US" altLang="zh-CN" sz="1600" dirty="0">
                  <a:latin typeface="宋体" panose="02010600030101010101" pitchFamily="2" charset="-122"/>
                  <a:ea typeface="宋体" panose="02010600030101010101" pitchFamily="2" charset="-122"/>
                  <a:sym typeface="Wingdings" panose="05000000000000000000" pitchFamily="2" charset="2"/>
                </a:endParaRPr>
              </a:p>
              <a:p>
                <a:pPr marL="716995" lvl="1" indent="0">
                  <a:buNone/>
                </a:pPr>
                <a:endParaRPr lang="en-US" altLang="zh-CN" sz="1600" dirty="0">
                  <a:latin typeface="宋体" panose="02010600030101010101" pitchFamily="2" charset="-122"/>
                  <a:ea typeface="宋体" panose="02010600030101010101" pitchFamily="2" charset="-122"/>
                  <a:sym typeface="Wingdings" panose="05000000000000000000" pitchFamily="2" charset="2"/>
                </a:endParaRPr>
              </a:p>
              <a:p>
                <a:pPr marL="716995" lvl="1" indent="0">
                  <a:buNone/>
                </a:pPr>
                <a:endParaRPr lang="en-US" altLang="zh-CN" sz="1600" dirty="0">
                  <a:latin typeface="宋体" panose="02010600030101010101" pitchFamily="2" charset="-122"/>
                  <a:ea typeface="宋体" panose="02010600030101010101" pitchFamily="2" charset="-122"/>
                  <a:sym typeface="Wingdings" panose="05000000000000000000" pitchFamily="2" charset="2"/>
                </a:endParaRPr>
              </a:p>
              <a:p>
                <a:pPr marL="716995" lvl="1" indent="0">
                  <a:buNone/>
                </a:pPr>
                <a:endParaRPr lang="en-US" altLang="zh-CN" sz="1600" dirty="0">
                  <a:latin typeface="宋体" panose="02010600030101010101" pitchFamily="2" charset="-122"/>
                  <a:ea typeface="宋体" panose="02010600030101010101" pitchFamily="2" charset="-122"/>
                  <a:sym typeface="Wingdings" panose="05000000000000000000" pitchFamily="2" charset="2"/>
                </a:endParaRPr>
              </a:p>
              <a:p>
                <a:pPr marL="716995" lvl="1" indent="0">
                  <a:buNone/>
                </a:pPr>
                <a:endParaRPr lang="en-US" altLang="zh-CN" sz="1600" dirty="0">
                  <a:latin typeface="宋体" panose="02010600030101010101" pitchFamily="2" charset="-122"/>
                  <a:ea typeface="宋体" panose="02010600030101010101" pitchFamily="2" charset="-122"/>
                  <a:sym typeface="Wingdings" panose="05000000000000000000" pitchFamily="2" charset="2"/>
                </a:endParaRPr>
              </a:p>
            </p:txBody>
          </p:sp>
        </mc:Choice>
        <mc:Fallback xmlns="">
          <p:sp>
            <p:nvSpPr>
              <p:cNvPr id="2" name="内容占位符 1">
                <a:extLst>
                  <a:ext uri="{FF2B5EF4-FFF2-40B4-BE49-F238E27FC236}">
                    <a16:creationId xmlns:a16="http://schemas.microsoft.com/office/drawing/2014/main" id="{86F90283-BE67-49E1-89A2-DCCBF5AE16CA}"/>
                  </a:ext>
                </a:extLst>
              </p:cNvPr>
              <p:cNvSpPr>
                <a:spLocks noGrp="1" noRot="1" noChangeAspect="1" noMove="1" noResize="1" noEditPoints="1" noAdjustHandles="1" noChangeArrowheads="1" noChangeShapeType="1" noTextEdit="1"/>
              </p:cNvSpPr>
              <p:nvPr>
                <p:ph sz="half" idx="1"/>
              </p:nvPr>
            </p:nvSpPr>
            <p:spPr>
              <a:blipFill>
                <a:blip r:embed="rId2"/>
                <a:stretch>
                  <a:fillRect l="-1147" t="-1693" b="-2604"/>
                </a:stretch>
              </a:blipFill>
            </p:spPr>
            <p:txBody>
              <a:bodyPr/>
              <a:lstStyle/>
              <a:p>
                <a:r>
                  <a:rPr lang="en-US">
                    <a:noFill/>
                  </a:rPr>
                  <a:t> </a:t>
                </a:r>
              </a:p>
            </p:txBody>
          </p:sp>
        </mc:Fallback>
      </mc:AlternateContent>
      <p:sp>
        <p:nvSpPr>
          <p:cNvPr id="3" name="标题 2">
            <a:extLst>
              <a:ext uri="{FF2B5EF4-FFF2-40B4-BE49-F238E27FC236}">
                <a16:creationId xmlns:a16="http://schemas.microsoft.com/office/drawing/2014/main" id="{26E5E501-3913-412F-931F-7575FC61D155}"/>
              </a:ext>
            </a:extLst>
          </p:cNvPr>
          <p:cNvSpPr>
            <a:spLocks noGrp="1"/>
          </p:cNvSpPr>
          <p:nvPr>
            <p:ph type="title"/>
          </p:nvPr>
        </p:nvSpPr>
        <p:spPr/>
        <p:txBody>
          <a:bodyPr/>
          <a:lstStyle/>
          <a:p>
            <a:r>
              <a:rPr lang="zh-CN" altLang="en-US" dirty="0"/>
              <a:t>反向传播</a:t>
            </a:r>
          </a:p>
        </p:txBody>
      </p:sp>
      <p:pic>
        <p:nvPicPr>
          <p:cNvPr id="4" name="图片 3">
            <a:extLst>
              <a:ext uri="{FF2B5EF4-FFF2-40B4-BE49-F238E27FC236}">
                <a16:creationId xmlns:a16="http://schemas.microsoft.com/office/drawing/2014/main" id="{CF10904B-F4A9-4407-B498-06495ED3C4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0309" y="1604798"/>
            <a:ext cx="2171184" cy="1699991"/>
          </a:xfrm>
          <a:prstGeom prst="rect">
            <a:avLst/>
          </a:prstGeom>
        </p:spPr>
      </p:pic>
    </p:spTree>
    <p:extLst>
      <p:ext uri="{BB962C8B-B14F-4D97-AF65-F5344CB8AC3E}">
        <p14:creationId xmlns:p14="http://schemas.microsoft.com/office/powerpoint/2010/main" val="321880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ACC482DC-3143-4FB7-9E27-3EA13D8A8CF4}"/>
                  </a:ext>
                </a:extLst>
              </p:cNvPr>
              <p:cNvSpPr>
                <a:spLocks noGrp="1"/>
              </p:cNvSpPr>
              <p:nvPr>
                <p:ph sz="half" idx="1"/>
              </p:nvPr>
            </p:nvSpPr>
            <p:spPr/>
            <p:txBody>
              <a:bodyPr/>
              <a:lstStyle/>
              <a:p>
                <a:r>
                  <a:rPr lang="zh-CN" altLang="en-US" sz="1867" dirty="0">
                    <a:latin typeface="宋体" panose="02010600030101010101" pitchFamily="2" charset="-122"/>
                    <a:ea typeface="宋体" panose="02010600030101010101" pitchFamily="2" charset="-122"/>
                  </a:rPr>
                  <a:t>隐藏层</a:t>
                </a:r>
                <a:r>
                  <a:rPr lang="en-US" altLang="zh-CN" sz="1867" dirty="0">
                    <a:latin typeface="宋体" panose="02010600030101010101" pitchFamily="2" charset="-122"/>
                    <a:ea typeface="宋体" panose="02010600030101010101" pitchFamily="2" charset="-122"/>
                  </a:rPr>
                  <a:t>---&gt;</a:t>
                </a:r>
                <a:r>
                  <a:rPr lang="zh-CN" altLang="en-US" sz="1867" dirty="0">
                    <a:latin typeface="宋体" panose="02010600030101010101" pitchFamily="2" charset="-122"/>
                    <a:ea typeface="宋体" panose="02010600030101010101" pitchFamily="2" charset="-122"/>
                  </a:rPr>
                  <a:t>输入层：以</a:t>
                </a:r>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1</m:t>
                        </m:r>
                      </m:sub>
                    </m:sSub>
                    <m:r>
                      <a:rPr lang="zh-CN" altLang="en-US" sz="1867" i="1">
                        <a:latin typeface="Cambria Math" panose="02040503050406030204" pitchFamily="18" charset="0"/>
                        <a:ea typeface="宋体" panose="02010600030101010101" pitchFamily="2" charset="-122"/>
                      </a:rPr>
                      <m:t>为例</m:t>
                    </m:r>
                  </m:oMath>
                </a14:m>
                <a:r>
                  <a:rPr lang="zh-CN" altLang="en-US" sz="1867" dirty="0">
                    <a:latin typeface="宋体" panose="02010600030101010101" pitchFamily="2" charset="-122"/>
                    <a:ea typeface="宋体" panose="02010600030101010101" pitchFamily="2" charset="-122"/>
                  </a:rPr>
                  <a:t>：</a:t>
                </a:r>
                <a:endParaRPr lang="en-US" altLang="zh-CN" sz="1867" dirty="0">
                  <a:latin typeface="宋体" panose="02010600030101010101" pitchFamily="2" charset="-122"/>
                  <a:ea typeface="宋体" panose="02010600030101010101" pitchFamily="2" charset="-122"/>
                </a:endParaRPr>
              </a:p>
              <a:p>
                <a14:m>
                  <m:oMath xmlns:m="http://schemas.openxmlformats.org/officeDocument/2006/math">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smtClean="0">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b="0" i="1" smtClean="0">
                                <a:latin typeface="Cambria Math" panose="02040503050406030204" pitchFamily="18" charset="0"/>
                                <a:ea typeface="宋体" panose="02010600030101010101" pitchFamily="2" charset="-122"/>
                              </a:rPr>
                              <m:t>3</m:t>
                            </m:r>
                          </m:sub>
                        </m:sSub>
                      </m:den>
                    </m:f>
                    <m:r>
                      <a:rPr lang="en-US" altLang="zh-CN" sz="1867" i="1">
                        <a:latin typeface="Cambria Math" panose="02040503050406030204" pitchFamily="18" charset="0"/>
                        <a:ea typeface="宋体" panose="02010600030101010101" pitchFamily="2" charset="-122"/>
                      </a:rPr>
                      <m:t>=</m:t>
                    </m:r>
                  </m:oMath>
                </a14:m>
                <a:r>
                  <a:rPr lang="en-US" altLang="zh-CN" sz="1867" dirty="0">
                    <a:latin typeface="宋体" panose="02010600030101010101" pitchFamily="2" charset="-122"/>
                    <a:ea typeface="宋体" panose="02010600030101010101" pitchFamily="2" charset="-122"/>
                  </a:rPr>
                  <a:t> </a:t>
                </a:r>
                <a14:m>
                  <m:oMath xmlns:m="http://schemas.openxmlformats.org/officeDocument/2006/math">
                    <m:r>
                      <a:rPr lang="en-US" altLang="zh-CN" sz="1867">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𝑜</m:t>
                            </m:r>
                            <m:r>
                              <a:rPr lang="en-US" altLang="zh-CN" sz="1867" i="1">
                                <a:latin typeface="Cambria Math" panose="02040503050406030204" pitchFamily="18" charset="0"/>
                                <a:ea typeface="宋体" panose="02010600030101010101" pitchFamily="2" charset="-122"/>
                              </a:rPr>
                              <m:t>2</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m:rPr>
                                <m:sty m:val="p"/>
                              </m:rP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b="0" i="1" smtClean="0">
                                <a:latin typeface="Cambria Math" panose="02040503050406030204" pitchFamily="18" charset="0"/>
                                <a:ea typeface="宋体" panose="02010600030101010101" pitchFamily="2" charset="-122"/>
                              </a:rPr>
                              <m:t>3</m:t>
                            </m:r>
                          </m:sub>
                        </m:sSub>
                      </m:den>
                    </m:f>
                  </m:oMath>
                </a14:m>
                <a:endParaRPr lang="en-US" altLang="zh-CN" sz="1867" dirty="0">
                  <a:latin typeface="宋体" panose="02010600030101010101" pitchFamily="2" charset="-122"/>
                  <a:ea typeface="宋体" panose="02010600030101010101" pitchFamily="2" charset="-122"/>
                </a:endParaRPr>
              </a:p>
              <a:p>
                <a:pPr marL="0" indent="0">
                  <a:buNone/>
                </a:pPr>
                <a:r>
                  <a:rPr lang="en-US" altLang="zh-CN" sz="1867" dirty="0">
                    <a:latin typeface="宋体" panose="02010600030101010101" pitchFamily="2" charset="-122"/>
                    <a:ea typeface="宋体" panose="02010600030101010101" pitchFamily="2" charset="-122"/>
                  </a:rPr>
                  <a:t>             </a:t>
                </a:r>
                <a14:m>
                  <m:oMath xmlns:m="http://schemas.openxmlformats.org/officeDocument/2006/math">
                    <m:r>
                      <a:rPr lang="en-US" altLang="zh-CN" sz="1867" i="1">
                        <a:latin typeface="Cambria Math" panose="02040503050406030204" pitchFamily="18" charset="0"/>
                      </a:rPr>
                      <m:t>=</m:t>
                    </m:r>
                    <m:d>
                      <m:dPr>
                        <m:ctrlPr>
                          <a:rPr lang="en-US" altLang="zh-CN" sz="1867" i="1">
                            <a:latin typeface="Cambria Math" panose="02040503050406030204" pitchFamily="18" charset="0"/>
                          </a:rPr>
                        </m:ctrlPr>
                      </m:dPr>
                      <m:e>
                        <m:nary>
                          <m:naryPr>
                            <m:chr m:val="∑"/>
                            <m:supHide m:val="on"/>
                            <m:ctrlPr>
                              <a:rPr lang="zh-CN" altLang="en-US" sz="1867" i="1" dirty="0">
                                <a:latin typeface="Cambria Math" panose="02040503050406030204" pitchFamily="18" charset="0"/>
                              </a:rPr>
                            </m:ctrlPr>
                          </m:naryPr>
                          <m:sub>
                            <m:r>
                              <m:rPr>
                                <m:brk m:alnAt="7"/>
                              </m:rPr>
                              <a:rPr lang="en-US" altLang="zh-CN" sz="1867" i="1" dirty="0">
                                <a:latin typeface="Cambria Math" panose="02040503050406030204" pitchFamily="18" charset="0"/>
                              </a:rPr>
                              <m:t>𝑜</m:t>
                            </m:r>
                          </m:sub>
                          <m:sup/>
                          <m:e>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𝑜</m:t>
                                    </m:r>
                                  </m:sub>
                                </m:sSub>
                              </m:den>
                            </m:f>
                            <m:r>
                              <a:rPr lang="en-US" altLang="zh-CN" sz="1867" i="1">
                                <a:latin typeface="Cambria Math" panose="02040503050406030204" pitchFamily="18" charset="0"/>
                                <a:ea typeface="宋体" panose="02010600030101010101" pitchFamily="2" charset="-122"/>
                              </a:rPr>
                              <m:t>∗</m:t>
                            </m:r>
                          </m:e>
                        </m:nary>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𝑜</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𝑜</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𝑜</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den>
                        </m:f>
                      </m:e>
                    </m:d>
                    <m:r>
                      <a:rPr lang="en-US" altLang="zh-CN" sz="1867" i="1">
                        <a:latin typeface="Cambria Math" panose="02040503050406030204" pitchFamily="18" charset="0"/>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𝑜𝑢𝑡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𝑛𝑒𝑡</m:t>
                            </m:r>
                          </m:e>
                          <m:sub>
                            <m:r>
                              <a:rPr lang="en-US" altLang="zh-CN" sz="1867" i="1">
                                <a:latin typeface="Cambria Math" panose="02040503050406030204" pitchFamily="18" charset="0"/>
                                <a:ea typeface="宋体" panose="02010600030101010101" pitchFamily="2" charset="-122"/>
                              </a:rPr>
                              <m:t>h</m:t>
                            </m:r>
                            <m:r>
                              <a:rPr lang="en-US" altLang="zh-CN" sz="1867" i="1">
                                <a:latin typeface="Cambria Math" panose="02040503050406030204" pitchFamily="18" charset="0"/>
                                <a:ea typeface="宋体" panose="02010600030101010101" pitchFamily="2" charset="-122"/>
                              </a:rPr>
                              <m:t>1</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1</m:t>
                            </m:r>
                          </m:sub>
                        </m:sSub>
                      </m:den>
                    </m:f>
                  </m:oMath>
                </a14:m>
                <a:endParaRPr lang="en-US" altLang="zh-CN" sz="1867" dirty="0">
                  <a:latin typeface="宋体" panose="02010600030101010101" pitchFamily="2" charset="-122"/>
                  <a:ea typeface="宋体" panose="02010600030101010101" pitchFamily="2" charset="-122"/>
                </a:endParaRPr>
              </a:p>
              <a:p>
                <a:pPr marL="0" indent="0">
                  <a:buNone/>
                </a:pPr>
                <a:r>
                  <a:rPr lang="en-US" altLang="zh-CN" sz="1867" dirty="0">
                    <a:latin typeface="宋体" panose="02010600030101010101" pitchFamily="2" charset="-122"/>
                    <a:ea typeface="宋体" panose="02010600030101010101" pitchFamily="2" charset="-122"/>
                  </a:rPr>
                  <a:t>             </a:t>
                </a:r>
                <a14:m>
                  <m:oMath xmlns:m="http://schemas.openxmlformats.org/officeDocument/2006/math">
                    <m:r>
                      <a:rPr lang="en-US" altLang="zh-CN" sz="1867" i="1">
                        <a:latin typeface="Cambria Math" panose="02040503050406030204" pitchFamily="18" charset="0"/>
                      </a:rPr>
                      <m:t>=</m:t>
                    </m:r>
                    <m:d>
                      <m:dPr>
                        <m:ctrlPr>
                          <a:rPr lang="en-US" altLang="zh-CN" sz="1867" i="1">
                            <a:latin typeface="Cambria Math" panose="02040503050406030204" pitchFamily="18" charset="0"/>
                          </a:rPr>
                        </m:ctrlPr>
                      </m:dPr>
                      <m:e>
                        <m:nary>
                          <m:naryPr>
                            <m:chr m:val="∑"/>
                            <m:supHide m:val="on"/>
                            <m:ctrlPr>
                              <a:rPr lang="en-US" altLang="zh-CN" sz="1867" i="1">
                                <a:latin typeface="Cambria Math" panose="02040503050406030204" pitchFamily="18" charset="0"/>
                              </a:rPr>
                            </m:ctrlPr>
                          </m:naryPr>
                          <m:sub>
                            <m:r>
                              <m:rPr>
                                <m:brk m:alnAt="7"/>
                              </m:rPr>
                              <a:rPr lang="en-US" altLang="zh-CN" sz="1867" i="1">
                                <a:latin typeface="Cambria Math" panose="02040503050406030204" pitchFamily="18" charset="0"/>
                              </a:rPr>
                              <m:t>𝑜</m:t>
                            </m:r>
                          </m:sub>
                          <m:sup/>
                          <m:e>
                            <m:sSub>
                              <m:sSubPr>
                                <m:ctrlPr>
                                  <a:rPr lang="en-US" altLang="zh-CN" sz="1867" i="1">
                                    <a:latin typeface="Cambria Math" panose="02040503050406030204" pitchFamily="18" charset="0"/>
                                  </a:rPr>
                                </m:ctrlPr>
                              </m:sSubPr>
                              <m:e>
                                <m:r>
                                  <a:rPr lang="zh-CN" altLang="en-US" sz="1867" i="1">
                                    <a:latin typeface="Cambria Math" panose="02040503050406030204" pitchFamily="18" charset="0"/>
                                  </a:rPr>
                                  <m:t>𝛿</m:t>
                                </m:r>
                              </m:e>
                              <m:sub>
                                <m:r>
                                  <a:rPr lang="en-US" altLang="zh-CN" sz="1867" i="1">
                                    <a:latin typeface="Cambria Math" panose="02040503050406030204" pitchFamily="18" charset="0"/>
                                  </a:rPr>
                                  <m:t>𝑜</m:t>
                                </m:r>
                              </m:sub>
                            </m:sSub>
                          </m:e>
                        </m:nary>
                        <m:r>
                          <a:rPr lang="en-US" altLang="zh-CN" sz="1867" i="1">
                            <a:latin typeface="Cambria Math" panose="02040503050406030204" pitchFamily="18" charset="0"/>
                          </a:rPr>
                          <m:t>∗</m:t>
                        </m:r>
                        <m:sSub>
                          <m:sSubPr>
                            <m:ctrlPr>
                              <a:rPr lang="en-US" altLang="zh-CN" sz="1867" i="1">
                                <a:latin typeface="Cambria Math" panose="02040503050406030204" pitchFamily="18" charset="0"/>
                              </a:rPr>
                            </m:ctrlPr>
                          </m:sSubPr>
                          <m:e>
                            <m:r>
                              <a:rPr lang="en-US" altLang="zh-CN" sz="1867" i="1">
                                <a:latin typeface="Cambria Math" panose="02040503050406030204" pitchFamily="18" charset="0"/>
                              </a:rPr>
                              <m:t>𝑤</m:t>
                            </m:r>
                          </m:e>
                          <m:sub>
                            <m:r>
                              <a:rPr lang="en-US" altLang="zh-CN" sz="1867" i="1">
                                <a:latin typeface="Cambria Math" panose="02040503050406030204" pitchFamily="18" charset="0"/>
                              </a:rPr>
                              <m:t>h𝑜</m:t>
                            </m:r>
                          </m:sub>
                        </m:sSub>
                      </m:e>
                    </m:d>
                    <m:r>
                      <a:rPr lang="en-US" altLang="zh-CN" sz="1867" i="1">
                        <a:latin typeface="Cambria Math" panose="02040503050406030204" pitchFamily="18" charset="0"/>
                      </a:rPr>
                      <m:t>∗</m:t>
                    </m:r>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h</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d>
                      <m:d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dPr>
                      <m:e>
                        <m:r>
                          <a:rPr lang="en-US" altLang="zh-CN" sz="1867" i="1">
                            <a:latin typeface="Cambria Math" panose="02040503050406030204" pitchFamily="18" charset="0"/>
                            <a:ea typeface="宋体" panose="02010600030101010101" pitchFamily="2" charset="-122"/>
                            <a:sym typeface="Wingdings" panose="05000000000000000000" pitchFamily="2" charset="2"/>
                          </a:rPr>
                          <m:t>1−</m:t>
                        </m:r>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867"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h</m:t>
                            </m:r>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e>
                    </m:d>
                    <m:r>
                      <a:rPr lang="en-US" altLang="zh-CN" sz="1867"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867" i="1">
                            <a:latin typeface="Cambria Math" panose="02040503050406030204" pitchFamily="18" charset="0"/>
                            <a:ea typeface="宋体" panose="02010600030101010101" pitchFamily="2" charset="-122"/>
                            <a:sym typeface="Wingdings" panose="05000000000000000000" pitchFamily="2" charset="2"/>
                          </a:rPr>
                        </m:ctrlPr>
                      </m:sSubPr>
                      <m:e>
                        <m:r>
                          <a:rPr lang="en-US" altLang="zh-CN" sz="1867" i="1">
                            <a:latin typeface="Cambria Math" panose="02040503050406030204" pitchFamily="18" charset="0"/>
                            <a:ea typeface="宋体" panose="02010600030101010101" pitchFamily="2" charset="-122"/>
                            <a:sym typeface="Wingdings" panose="05000000000000000000" pitchFamily="2" charset="2"/>
                          </a:rPr>
                          <m:t>𝑖</m:t>
                        </m:r>
                      </m:e>
                      <m:sub>
                        <m:r>
                          <a:rPr lang="en-US" altLang="zh-CN" sz="1867" i="1">
                            <a:latin typeface="Cambria Math" panose="02040503050406030204" pitchFamily="18" charset="0"/>
                            <a:ea typeface="宋体" panose="02010600030101010101" pitchFamily="2" charset="-122"/>
                            <a:sym typeface="Wingdings" panose="05000000000000000000" pitchFamily="2" charset="2"/>
                          </a:rPr>
                          <m:t>1</m:t>
                        </m:r>
                      </m:sub>
                    </m:sSub>
                  </m:oMath>
                </a14:m>
                <a:endParaRPr lang="en-US" altLang="zh-CN" sz="1867" dirty="0">
                  <a:latin typeface="宋体" panose="02010600030101010101" pitchFamily="2" charset="-122"/>
                  <a:ea typeface="宋体" panose="02010600030101010101" pitchFamily="2" charset="-122"/>
                </a:endParaRPr>
              </a:p>
              <a:p>
                <a:pPr marL="0" indent="0">
                  <a:buNone/>
                </a:pPr>
                <a:r>
                  <a:rPr lang="en-US" altLang="zh-CN" sz="1867" dirty="0">
                    <a:latin typeface="宋体" panose="02010600030101010101" pitchFamily="2" charset="-122"/>
                    <a:ea typeface="宋体" panose="02010600030101010101" pitchFamily="2" charset="-122"/>
                  </a:rPr>
                  <a:t>             </a:t>
                </a:r>
                <a14:m>
                  <m:oMath xmlns:m="http://schemas.openxmlformats.org/officeDocument/2006/math">
                    <m:r>
                      <a:rPr lang="en-US" altLang="zh-CN" sz="1867" i="1">
                        <a:latin typeface="Cambria Math" panose="02040503050406030204" pitchFamily="18" charset="0"/>
                        <a:ea typeface="宋体" panose="02010600030101010101" pitchFamily="2" charset="-122"/>
                      </a:rPr>
                      <m:t>=0.000438568</m:t>
                    </m:r>
                  </m:oMath>
                </a14:m>
                <a:endParaRPr lang="en-US" altLang="zh-CN" sz="1867" dirty="0">
                  <a:latin typeface="宋体" panose="02010600030101010101" pitchFamily="2" charset="-122"/>
                  <a:ea typeface="宋体" panose="02010600030101010101" pitchFamily="2" charset="-122"/>
                </a:endParaRPr>
              </a:p>
              <a:p>
                <a:r>
                  <a:rPr lang="zh-CN" altLang="en-US" sz="1867" dirty="0">
                    <a:latin typeface="宋体" panose="02010600030101010101" pitchFamily="2" charset="-122"/>
                    <a:ea typeface="宋体" panose="02010600030101010101" pitchFamily="2" charset="-122"/>
                  </a:rPr>
                  <a:t>更新</a:t>
                </a:r>
                <a14:m>
                  <m:oMath xmlns:m="http://schemas.openxmlformats.org/officeDocument/2006/math">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 </m:t>
                    </m:r>
                  </m:oMath>
                </a14:m>
                <a:r>
                  <a:rPr lang="zh-CN" altLang="en-US" sz="1867" dirty="0">
                    <a:latin typeface="宋体" panose="02010600030101010101" pitchFamily="2" charset="-122"/>
                    <a:ea typeface="宋体" panose="02010600030101010101" pitchFamily="2" charset="-122"/>
                  </a:rPr>
                  <a:t>：</a:t>
                </a:r>
                <a14:m>
                  <m:oMath xmlns:m="http://schemas.openxmlformats.org/officeDocument/2006/math">
                    <m:sSubSup>
                      <m:sSubSupPr>
                        <m:ctrlPr>
                          <a:rPr lang="en-US" altLang="zh-CN" sz="1867" i="1" dirty="0">
                            <a:latin typeface="Cambria Math" panose="02040503050406030204" pitchFamily="18" charset="0"/>
                            <a:ea typeface="宋体" panose="02010600030101010101" pitchFamily="2" charset="-122"/>
                          </a:rPr>
                        </m:ctrlPr>
                      </m:sSubSupPr>
                      <m:e>
                        <m:r>
                          <m:rPr>
                            <m:sty m:val="p"/>
                          </m:rPr>
                          <a:rPr lang="en-US" altLang="zh-CN" sz="1867" i="1" dirty="0">
                            <a:latin typeface="Cambria Math" panose="02040503050406030204" pitchFamily="18" charset="0"/>
                            <a:ea typeface="宋体" panose="02010600030101010101" pitchFamily="2" charset="-122"/>
                          </a:rPr>
                          <m:t>w</m:t>
                        </m:r>
                      </m:e>
                      <m:sub>
                        <m:r>
                          <a:rPr lang="en-US" altLang="zh-CN" sz="1867" i="1" dirty="0">
                            <a:latin typeface="Cambria Math" panose="02040503050406030204" pitchFamily="18" charset="0"/>
                            <a:ea typeface="宋体" panose="02010600030101010101" pitchFamily="2" charset="-122"/>
                          </a:rPr>
                          <m:t>1</m:t>
                        </m:r>
                      </m:sub>
                      <m:sup>
                        <m:r>
                          <a:rPr lang="en-US" altLang="zh-CN" sz="1867" i="1" dirty="0">
                            <a:latin typeface="Cambria Math" panose="02040503050406030204" pitchFamily="18" charset="0"/>
                            <a:ea typeface="宋体" panose="02010600030101010101" pitchFamily="2" charset="-122"/>
                          </a:rPr>
                          <m:t>+</m:t>
                        </m:r>
                      </m:sup>
                    </m:sSubSup>
                    <m:r>
                      <a:rPr lang="en-US" altLang="zh-CN" sz="1867" i="1" dirty="0">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1</m:t>
                        </m:r>
                      </m:sub>
                    </m:sSub>
                    <m:r>
                      <a:rPr lang="en-US" altLang="zh-CN" sz="1867" i="1">
                        <a:latin typeface="Cambria Math" panose="02040503050406030204" pitchFamily="18" charset="0"/>
                        <a:ea typeface="宋体" panose="02010600030101010101" pitchFamily="2" charset="-122"/>
                      </a:rPr>
                      <m:t>−</m:t>
                    </m:r>
                    <m:r>
                      <a:rPr lang="zh-CN" altLang="en-US" sz="1867" i="1">
                        <a:latin typeface="Cambria Math" panose="02040503050406030204" pitchFamily="18" charset="0"/>
                        <a:ea typeface="宋体" panose="02010600030101010101" pitchFamily="2" charset="-122"/>
                      </a:rPr>
                      <m:t>𝛼</m:t>
                    </m:r>
                    <m:f>
                      <m:fPr>
                        <m:ctrlPr>
                          <a:rPr lang="en-US" altLang="zh-CN" sz="1867" i="1">
                            <a:latin typeface="Cambria Math" panose="02040503050406030204" pitchFamily="18" charset="0"/>
                            <a:ea typeface="宋体" panose="02010600030101010101" pitchFamily="2" charset="-122"/>
                          </a:rPr>
                        </m:ctrlPr>
                      </m:fPr>
                      <m:num>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a:rPr lang="en-US" altLang="zh-CN" sz="1867" i="1">
                                <a:latin typeface="Cambria Math" panose="02040503050406030204" pitchFamily="18" charset="0"/>
                                <a:ea typeface="宋体" panose="02010600030101010101" pitchFamily="2" charset="-122"/>
                              </a:rPr>
                              <m:t>𝐸</m:t>
                            </m:r>
                          </m:e>
                          <m:sub>
                            <m:r>
                              <a:rPr lang="en-US" altLang="zh-CN" sz="1867" i="1">
                                <a:latin typeface="Cambria Math" panose="02040503050406030204" pitchFamily="18" charset="0"/>
                                <a:ea typeface="宋体" panose="02010600030101010101" pitchFamily="2" charset="-122"/>
                              </a:rPr>
                              <m:t>𝑡𝑜𝑡𝑎𝑙</m:t>
                            </m:r>
                          </m:sub>
                        </m:sSub>
                      </m:num>
                      <m:den>
                        <m:r>
                          <a:rPr lang="zh-CN" altLang="en-US" sz="1867" i="1">
                            <a:latin typeface="Cambria Math" panose="02040503050406030204" pitchFamily="18" charset="0"/>
                            <a:ea typeface="宋体" panose="02010600030101010101" pitchFamily="2" charset="-122"/>
                          </a:rPr>
                          <m:t>𝜕</m:t>
                        </m:r>
                        <m:sSub>
                          <m:sSubPr>
                            <m:ctrlPr>
                              <a:rPr lang="en-US" altLang="zh-CN" sz="1867" i="1">
                                <a:latin typeface="Cambria Math" panose="02040503050406030204" pitchFamily="18" charset="0"/>
                                <a:ea typeface="宋体" panose="02010600030101010101" pitchFamily="2" charset="-122"/>
                              </a:rPr>
                            </m:ctrlPr>
                          </m:sSub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1</m:t>
                            </m:r>
                          </m:sub>
                        </m:sSub>
                      </m:den>
                    </m:f>
                    <m:r>
                      <a:rPr lang="en-US" altLang="zh-CN" sz="1867" i="1">
                        <a:latin typeface="Cambria Math" panose="02040503050406030204" pitchFamily="18" charset="0"/>
                        <a:ea typeface="宋体" panose="02010600030101010101" pitchFamily="2" charset="-122"/>
                      </a:rPr>
                      <m:t>=0.149780716</m:t>
                    </m:r>
                  </m:oMath>
                </a14:m>
                <a:endParaRPr lang="en-US" altLang="zh-CN" sz="1867" dirty="0">
                  <a:latin typeface="宋体" panose="02010600030101010101" pitchFamily="2" charset="-122"/>
                  <a:ea typeface="宋体" panose="02010600030101010101" pitchFamily="2" charset="-122"/>
                </a:endParaRPr>
              </a:p>
              <a:p>
                <a:r>
                  <a:rPr lang="zh-CN" altLang="en-US" sz="1867" dirty="0">
                    <a:latin typeface="宋体" panose="02010600030101010101" pitchFamily="2" charset="-122"/>
                    <a:ea typeface="宋体" panose="02010600030101010101" pitchFamily="2" charset="-122"/>
                  </a:rPr>
                  <a:t>同理：</a:t>
                </a:r>
                <a14:m>
                  <m:oMath xmlns:m="http://schemas.openxmlformats.org/officeDocument/2006/math">
                    <m:sSubSup>
                      <m:sSubSupPr>
                        <m:ctrlPr>
                          <a:rPr lang="en-US" altLang="zh-CN" sz="1867" i="1">
                            <a:latin typeface="Cambria Math" panose="02040503050406030204" pitchFamily="18" charset="0"/>
                            <a:ea typeface="宋体" panose="02010600030101010101" pitchFamily="2" charset="-122"/>
                          </a:rPr>
                        </m:ctrlPr>
                      </m:sSubSup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2</m:t>
                        </m:r>
                      </m:sub>
                      <m:sup>
                        <m:r>
                          <a:rPr lang="en-US" altLang="zh-CN" sz="1867" i="1">
                            <a:latin typeface="Cambria Math" panose="02040503050406030204" pitchFamily="18" charset="0"/>
                            <a:ea typeface="宋体" panose="02010600030101010101" pitchFamily="2" charset="-122"/>
                          </a:rPr>
                          <m:t>+</m:t>
                        </m:r>
                      </m:sup>
                    </m:sSubSup>
                    <m:r>
                      <a:rPr lang="en-US" altLang="zh-CN" sz="1867" i="1">
                        <a:latin typeface="Cambria Math" panose="02040503050406030204" pitchFamily="18" charset="0"/>
                        <a:ea typeface="宋体" panose="02010600030101010101" pitchFamily="2" charset="-122"/>
                      </a:rPr>
                      <m:t>=0</m:t>
                    </m:r>
                  </m:oMath>
                </a14:m>
                <a:r>
                  <a:rPr lang="en-US" altLang="zh-CN" sz="1867" dirty="0">
                    <a:latin typeface="宋体" panose="02010600030101010101" pitchFamily="2" charset="-122"/>
                    <a:ea typeface="宋体" panose="02010600030101010101" pitchFamily="2" charset="-122"/>
                  </a:rPr>
                  <a:t>.19956143,</a:t>
                </a:r>
                <a:r>
                  <a:rPr lang="en-US" altLang="zh-CN" sz="1867" dirty="0">
                    <a:ea typeface="宋体" panose="02010600030101010101" pitchFamily="2" charset="-122"/>
                  </a:rPr>
                  <a:t> </a:t>
                </a:r>
                <a14:m>
                  <m:oMath xmlns:m="http://schemas.openxmlformats.org/officeDocument/2006/math">
                    <m:sSubSup>
                      <m:sSubSupPr>
                        <m:ctrlPr>
                          <a:rPr lang="en-US" altLang="zh-CN" sz="1867" i="1">
                            <a:latin typeface="Cambria Math" panose="02040503050406030204" pitchFamily="18" charset="0"/>
                            <a:ea typeface="宋体" panose="02010600030101010101" pitchFamily="2" charset="-122"/>
                          </a:rPr>
                        </m:ctrlPr>
                      </m:sSubSup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3</m:t>
                        </m:r>
                      </m:sub>
                      <m:sup>
                        <m:r>
                          <a:rPr lang="en-US" altLang="zh-CN" sz="1867" i="1">
                            <a:latin typeface="Cambria Math" panose="02040503050406030204" pitchFamily="18" charset="0"/>
                            <a:ea typeface="宋体" panose="02010600030101010101" pitchFamily="2" charset="-122"/>
                          </a:rPr>
                          <m:t>+</m:t>
                        </m:r>
                      </m:sup>
                    </m:sSubSup>
                    <m:r>
                      <a:rPr lang="en-US" altLang="zh-CN" sz="1867" i="1">
                        <a:latin typeface="Cambria Math" panose="02040503050406030204" pitchFamily="18" charset="0"/>
                        <a:ea typeface="宋体" panose="02010600030101010101" pitchFamily="2" charset="-122"/>
                      </a:rPr>
                      <m:t>=</m:t>
                    </m:r>
                  </m:oMath>
                </a14:m>
                <a:r>
                  <a:rPr lang="en-US" altLang="zh-CN" sz="1867" dirty="0">
                    <a:latin typeface="宋体" panose="02010600030101010101" pitchFamily="2" charset="-122"/>
                    <a:ea typeface="宋体" panose="02010600030101010101" pitchFamily="2" charset="-122"/>
                  </a:rPr>
                  <a:t>0.24975114,</a:t>
                </a:r>
                <a:r>
                  <a:rPr lang="en-US" altLang="zh-CN" sz="1867" dirty="0">
                    <a:ea typeface="宋体" panose="02010600030101010101" pitchFamily="2" charset="-122"/>
                  </a:rPr>
                  <a:t> </a:t>
                </a:r>
                <a14:m>
                  <m:oMath xmlns:m="http://schemas.openxmlformats.org/officeDocument/2006/math">
                    <m:sSubSup>
                      <m:sSubSupPr>
                        <m:ctrlPr>
                          <a:rPr lang="en-US" altLang="zh-CN" sz="1867" i="1">
                            <a:latin typeface="Cambria Math" panose="02040503050406030204" pitchFamily="18" charset="0"/>
                            <a:ea typeface="宋体" panose="02010600030101010101" pitchFamily="2" charset="-122"/>
                          </a:rPr>
                        </m:ctrlPr>
                      </m:sSubSupPr>
                      <m:e>
                        <m:r>
                          <m:rPr>
                            <m:sty m:val="p"/>
                          </m:rPr>
                          <a:rPr lang="en-US" altLang="zh-CN" sz="1867" i="1">
                            <a:latin typeface="Cambria Math" panose="02040503050406030204" pitchFamily="18" charset="0"/>
                            <a:ea typeface="宋体" panose="02010600030101010101" pitchFamily="2" charset="-122"/>
                          </a:rPr>
                          <m:t>w</m:t>
                        </m:r>
                      </m:e>
                      <m:sub>
                        <m:r>
                          <a:rPr lang="en-US" altLang="zh-CN" sz="1867" i="1">
                            <a:latin typeface="Cambria Math" panose="02040503050406030204" pitchFamily="18" charset="0"/>
                            <a:ea typeface="宋体" panose="02010600030101010101" pitchFamily="2" charset="-122"/>
                          </a:rPr>
                          <m:t>4</m:t>
                        </m:r>
                      </m:sub>
                      <m:sup>
                        <m:r>
                          <a:rPr lang="en-US" altLang="zh-CN" sz="1867" i="1">
                            <a:latin typeface="Cambria Math" panose="02040503050406030204" pitchFamily="18" charset="0"/>
                            <a:ea typeface="宋体" panose="02010600030101010101" pitchFamily="2" charset="-122"/>
                          </a:rPr>
                          <m:t>+</m:t>
                        </m:r>
                      </m:sup>
                    </m:sSubSup>
                    <m:r>
                      <a:rPr lang="en-US" altLang="zh-CN" sz="1867" i="1">
                        <a:latin typeface="Cambria Math" panose="02040503050406030204" pitchFamily="18" charset="0"/>
                        <a:ea typeface="宋体" panose="02010600030101010101" pitchFamily="2" charset="-122"/>
                      </a:rPr>
                      <m:t>=0</m:t>
                    </m:r>
                  </m:oMath>
                </a14:m>
                <a:r>
                  <a:rPr lang="en-US" altLang="zh-CN" sz="1867" dirty="0">
                    <a:latin typeface="宋体" panose="02010600030101010101" pitchFamily="2" charset="-122"/>
                    <a:ea typeface="宋体" panose="02010600030101010101" pitchFamily="2" charset="-122"/>
                  </a:rPr>
                  <a:t>.29950229</a:t>
                </a:r>
              </a:p>
              <a:p>
                <a:endParaRPr lang="en-US" altLang="zh-CN" sz="1867" dirty="0">
                  <a:latin typeface="宋体" panose="02010600030101010101" pitchFamily="2" charset="-122"/>
                  <a:ea typeface="宋体" panose="02010600030101010101" pitchFamily="2" charset="-122"/>
                </a:endParaRPr>
              </a:p>
              <a:p>
                <a:pPr marL="0" indent="0">
                  <a:buNone/>
                </a:pPr>
                <a:endParaRPr lang="zh-CN" altLang="en-US" sz="1867" dirty="0">
                  <a:latin typeface="宋体" panose="02010600030101010101" pitchFamily="2" charset="-122"/>
                  <a:ea typeface="宋体" panose="02010600030101010101" pitchFamily="2" charset="-122"/>
                </a:endParaRPr>
              </a:p>
            </p:txBody>
          </p:sp>
        </mc:Choice>
        <mc:Fallback>
          <p:sp>
            <p:nvSpPr>
              <p:cNvPr id="2" name="内容占位符 1">
                <a:extLst>
                  <a:ext uri="{FF2B5EF4-FFF2-40B4-BE49-F238E27FC236}">
                    <a16:creationId xmlns:a16="http://schemas.microsoft.com/office/drawing/2014/main" id="{ACC482DC-3143-4FB7-9E27-3EA13D8A8CF4}"/>
                  </a:ext>
                </a:extLst>
              </p:cNvPr>
              <p:cNvSpPr>
                <a:spLocks noGrp="1" noRot="1" noChangeAspect="1" noMove="1" noResize="1" noEditPoints="1" noAdjustHandles="1" noChangeArrowheads="1" noChangeShapeType="1" noTextEdit="1"/>
              </p:cNvSpPr>
              <p:nvPr>
                <p:ph sz="half" idx="1"/>
              </p:nvPr>
            </p:nvSpPr>
            <p:spPr>
              <a:blipFill>
                <a:blip r:embed="rId2"/>
                <a:stretch>
                  <a:fillRect l="-1147" t="-1953"/>
                </a:stretch>
              </a:blipFill>
            </p:spPr>
            <p:txBody>
              <a:bodyPr/>
              <a:lstStyle/>
              <a:p>
                <a:r>
                  <a:rPr lang="en-US">
                    <a:noFill/>
                  </a:rPr>
                  <a:t> </a:t>
                </a:r>
              </a:p>
            </p:txBody>
          </p:sp>
        </mc:Fallback>
      </mc:AlternateContent>
      <p:sp>
        <p:nvSpPr>
          <p:cNvPr id="3" name="标题 2">
            <a:extLst>
              <a:ext uri="{FF2B5EF4-FFF2-40B4-BE49-F238E27FC236}">
                <a16:creationId xmlns:a16="http://schemas.microsoft.com/office/drawing/2014/main" id="{35CA128F-AC99-4D81-A41D-76B9F8A36485}"/>
              </a:ext>
            </a:extLst>
          </p:cNvPr>
          <p:cNvSpPr>
            <a:spLocks noGrp="1"/>
          </p:cNvSpPr>
          <p:nvPr>
            <p:ph type="title"/>
          </p:nvPr>
        </p:nvSpPr>
        <p:spPr/>
        <p:txBody>
          <a:bodyPr/>
          <a:lstStyle/>
          <a:p>
            <a:r>
              <a:rPr lang="zh-CN" altLang="en-US" dirty="0"/>
              <a:t>反向传播</a:t>
            </a:r>
          </a:p>
        </p:txBody>
      </p:sp>
      <p:pic>
        <p:nvPicPr>
          <p:cNvPr id="4" name="图片 3">
            <a:extLst>
              <a:ext uri="{FF2B5EF4-FFF2-40B4-BE49-F238E27FC236}">
                <a16:creationId xmlns:a16="http://schemas.microsoft.com/office/drawing/2014/main" id="{913409E8-4C72-4CF6-A7A8-003386C1A7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1604798"/>
            <a:ext cx="2171184" cy="1699991"/>
          </a:xfrm>
          <a:prstGeom prst="rect">
            <a:avLst/>
          </a:prstGeom>
        </p:spPr>
      </p:pic>
    </p:spTree>
    <p:extLst>
      <p:ext uri="{BB962C8B-B14F-4D97-AF65-F5344CB8AC3E}">
        <p14:creationId xmlns:p14="http://schemas.microsoft.com/office/powerpoint/2010/main" val="254677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卷积神经网络</a:t>
            </a:r>
            <a:r>
              <a:rPr kumimoji="1" lang="en-US" altLang="zh-CN" dirty="0"/>
              <a:t>-CNN</a:t>
            </a:r>
            <a:endParaRPr kumimoji="1" lang="zh-CN" altLang="en-US" dirty="0"/>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1161233" cy="4680000"/>
          </a:xfrm>
        </p:spPr>
        <p:txBody>
          <a:bodyPr/>
          <a:lstStyle/>
          <a:p>
            <a:r>
              <a:rPr lang="zh-CN" altLang="en-US" sz="2800" dirty="0"/>
              <a:t>由一个或多个卷积层和顶端的全连通层组成，同时也包括关联权重和池化层。</a:t>
            </a:r>
            <a:endParaRPr lang="en-US" altLang="zh-CN" sz="1867" dirty="0"/>
          </a:p>
          <a:p>
            <a:r>
              <a:rPr lang="zh-CN" altLang="en-US" sz="2800" dirty="0"/>
              <a:t>多用于图像、自然语言处理、推荐系统等应用</a:t>
            </a:r>
            <a:endParaRPr lang="en-US" altLang="zh-CN" sz="2800" dirty="0"/>
          </a:p>
          <a:p>
            <a:pPr lvl="1"/>
            <a:endParaRPr lang="zh-CN" altLang="en-US" dirty="0"/>
          </a:p>
        </p:txBody>
      </p:sp>
      <p:pic>
        <p:nvPicPr>
          <p:cNvPr id="1026" name="Picture 2" descr="preview">
            <a:extLst>
              <a:ext uri="{FF2B5EF4-FFF2-40B4-BE49-F238E27FC236}">
                <a16:creationId xmlns:a16="http://schemas.microsoft.com/office/drawing/2014/main" id="{A9BCAA9C-3CFF-4B6F-9A58-FE3608518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57" y="2996952"/>
            <a:ext cx="11053771" cy="259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循环神经网络</a:t>
            </a:r>
            <a:r>
              <a:rPr kumimoji="1" lang="en-US" altLang="zh-CN" dirty="0"/>
              <a:t>-RNN</a:t>
            </a:r>
            <a:endParaRPr kumimoji="1" lang="zh-CN" altLang="en-US" dirty="0"/>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1161233" cy="4680000"/>
          </a:xfrm>
        </p:spPr>
        <p:txBody>
          <a:bodyPr/>
          <a:lstStyle/>
          <a:p>
            <a:r>
              <a:rPr lang="zh-CN" altLang="en-US" sz="2800" dirty="0"/>
              <a:t>输出收到当前输入和历史状态影响</a:t>
            </a:r>
            <a:endParaRPr lang="en-US" altLang="zh-CN" sz="2800" dirty="0"/>
          </a:p>
          <a:p>
            <a:r>
              <a:rPr lang="zh-CN" altLang="en-US" sz="2800" dirty="0"/>
              <a:t>用于和时间序列有关应用，如手写字符识别，语音识别。</a:t>
            </a:r>
            <a:endParaRPr lang="en-US" altLang="zh-CN" dirty="0"/>
          </a:p>
          <a:p>
            <a:r>
              <a:rPr lang="zh-CN" altLang="en-US" sz="2800" dirty="0"/>
              <a:t>加入</a:t>
            </a:r>
            <a:r>
              <a:rPr lang="en-US" altLang="zh-CN" sz="2800" dirty="0"/>
              <a:t>LSTM</a:t>
            </a:r>
            <a:r>
              <a:rPr lang="zh-CN" altLang="en-US" sz="2800" dirty="0"/>
              <a:t>结构以改善输入对长期输出的影响</a:t>
            </a:r>
            <a:endParaRPr lang="en-US" altLang="zh-CN" sz="2800" dirty="0"/>
          </a:p>
        </p:txBody>
      </p:sp>
      <p:pic>
        <p:nvPicPr>
          <p:cNvPr id="6" name="图片 5">
            <a:extLst>
              <a:ext uri="{FF2B5EF4-FFF2-40B4-BE49-F238E27FC236}">
                <a16:creationId xmlns:a16="http://schemas.microsoft.com/office/drawing/2014/main" id="{C2E07B69-1254-4A40-A49F-76D628F5DF25}"/>
              </a:ext>
            </a:extLst>
          </p:cNvPr>
          <p:cNvPicPr/>
          <p:nvPr/>
        </p:nvPicPr>
        <p:blipFill>
          <a:blip r:embed="rId3">
            <a:extLst>
              <a:ext uri="{28A0092B-C50C-407E-A947-70E740481C1C}">
                <a14:useLocalDpi xmlns:a14="http://schemas.microsoft.com/office/drawing/2010/main" val="0"/>
              </a:ext>
            </a:extLst>
          </a:blip>
          <a:stretch>
            <a:fillRect/>
          </a:stretch>
        </p:blipFill>
        <p:spPr>
          <a:xfrm>
            <a:off x="1272920" y="2996952"/>
            <a:ext cx="9577064" cy="2952328"/>
          </a:xfrm>
          <a:prstGeom prst="rect">
            <a:avLst/>
          </a:prstGeom>
        </p:spPr>
      </p:pic>
    </p:spTree>
    <p:extLst>
      <p:ext uri="{BB962C8B-B14F-4D97-AF65-F5344CB8AC3E}">
        <p14:creationId xmlns:p14="http://schemas.microsoft.com/office/powerpoint/2010/main" val="427346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人工智能的学派</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1302960" cy="4680000"/>
          </a:xfrm>
        </p:spPr>
        <p:txBody>
          <a:bodyPr/>
          <a:lstStyle/>
          <a:p>
            <a:r>
              <a:rPr lang="zh-CN" altLang="en-US" dirty="0"/>
              <a:t>符号主义</a:t>
            </a:r>
            <a:r>
              <a:rPr lang="en-US" altLang="zh-CN" dirty="0"/>
              <a:t>(</a:t>
            </a:r>
            <a:r>
              <a:rPr lang="en-US" altLang="zh-CN" dirty="0" err="1"/>
              <a:t>symbolicism</a:t>
            </a:r>
            <a:r>
              <a:rPr lang="en-US" altLang="zh-CN" dirty="0"/>
              <a:t>)</a:t>
            </a:r>
            <a:r>
              <a:rPr lang="zh-CN" altLang="en-US" dirty="0"/>
              <a:t>，又称为逻辑主义、心理学派或计算机学派，其原理主要为物理符号系统</a:t>
            </a:r>
            <a:r>
              <a:rPr lang="en-US" altLang="zh-CN" dirty="0"/>
              <a:t>(</a:t>
            </a:r>
            <a:r>
              <a:rPr lang="zh-CN" altLang="en-US" dirty="0"/>
              <a:t>即符号操作系统</a:t>
            </a:r>
            <a:r>
              <a:rPr lang="en-US" altLang="zh-CN" dirty="0"/>
              <a:t>)</a:t>
            </a:r>
            <a:r>
              <a:rPr lang="zh-CN" altLang="en-US" dirty="0"/>
              <a:t>假设和有限合理性原理。</a:t>
            </a:r>
            <a:endParaRPr lang="en-US" altLang="zh-CN" dirty="0"/>
          </a:p>
          <a:p>
            <a:r>
              <a:rPr lang="zh-CN" altLang="en-US" dirty="0"/>
              <a:t>连接主义</a:t>
            </a:r>
            <a:r>
              <a:rPr lang="en-US" altLang="zh-CN" dirty="0"/>
              <a:t>(connectionism)</a:t>
            </a:r>
            <a:r>
              <a:rPr lang="zh-CN" altLang="en-US" dirty="0"/>
              <a:t>，又称为仿生学派或生理学派，其主要原理为神经网络及神经网络间的连接机制与学习算法。</a:t>
            </a:r>
            <a:endParaRPr lang="en-US" altLang="zh-CN" dirty="0"/>
          </a:p>
          <a:p>
            <a:r>
              <a:rPr lang="zh-CN" altLang="en-US" dirty="0"/>
              <a:t>行为主义</a:t>
            </a:r>
            <a:r>
              <a:rPr lang="en-US" altLang="zh-CN" dirty="0"/>
              <a:t>(</a:t>
            </a:r>
            <a:r>
              <a:rPr lang="en-US" altLang="zh-CN" dirty="0" err="1"/>
              <a:t>actionism</a:t>
            </a:r>
            <a:r>
              <a:rPr lang="en-US" altLang="zh-CN" dirty="0"/>
              <a:t>)</a:t>
            </a:r>
            <a:r>
              <a:rPr lang="zh-CN" altLang="en-US" dirty="0"/>
              <a:t>，又称为进化主义或控制论学派，其原理为控制论及感知</a:t>
            </a:r>
            <a:r>
              <a:rPr lang="en-US" altLang="zh-CN" dirty="0"/>
              <a:t>-</a:t>
            </a:r>
            <a:r>
              <a:rPr lang="zh-CN" altLang="en-US" dirty="0"/>
              <a:t>动作型控制系统。</a:t>
            </a:r>
          </a:p>
        </p:txBody>
      </p:sp>
    </p:spTree>
    <p:extLst>
      <p:ext uri="{BB962C8B-B14F-4D97-AF65-F5344CB8AC3E}">
        <p14:creationId xmlns:p14="http://schemas.microsoft.com/office/powerpoint/2010/main" val="155207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人工智能的起点：图灵测试</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3" y="1440000"/>
            <a:ext cx="6622440" cy="4680000"/>
          </a:xfrm>
        </p:spPr>
        <p:txBody>
          <a:bodyPr/>
          <a:lstStyle/>
          <a:p>
            <a:r>
              <a:rPr lang="en-US" altLang="zh-CN" sz="2800" dirty="0"/>
              <a:t>Alan Turing</a:t>
            </a:r>
            <a:r>
              <a:rPr lang="en-US" altLang="zh-CN" sz="2400" dirty="0"/>
              <a:t> </a:t>
            </a:r>
            <a:r>
              <a:rPr lang="zh-CN" altLang="en-US" sz="2400" dirty="0"/>
              <a:t>（</a:t>
            </a:r>
            <a:r>
              <a:rPr lang="en-US" altLang="zh-CN" sz="2400" dirty="0"/>
              <a:t>1912-1954</a:t>
            </a:r>
            <a:r>
              <a:rPr lang="zh-CN" altLang="en-US" sz="2400" dirty="0"/>
              <a:t>）</a:t>
            </a:r>
            <a:endParaRPr lang="en-US" altLang="zh-CN" sz="2400" dirty="0"/>
          </a:p>
          <a:p>
            <a:pPr lvl="1"/>
            <a:r>
              <a:rPr lang="zh-CN" altLang="en-US" sz="1867" dirty="0"/>
              <a:t>逻辑学，数学，密码分析学，计算机科学，数理生物学</a:t>
            </a:r>
            <a:endParaRPr lang="en-US" altLang="zh-CN" sz="1867" dirty="0"/>
          </a:p>
          <a:p>
            <a:r>
              <a:rPr lang="en-US" altLang="zh-CN" sz="2800" dirty="0"/>
              <a:t>Computing Machinery and Intelligence</a:t>
            </a:r>
            <a:r>
              <a:rPr lang="zh-CN" altLang="en-US" sz="2800" dirty="0"/>
              <a:t>（</a:t>
            </a:r>
            <a:r>
              <a:rPr lang="en-US" altLang="zh-CN" sz="2800" dirty="0"/>
              <a:t>1950</a:t>
            </a:r>
            <a:r>
              <a:rPr lang="zh-CN" altLang="en-US" sz="2800" dirty="0"/>
              <a:t>）</a:t>
            </a:r>
            <a:endParaRPr lang="en-US" altLang="zh-CN" sz="2800" dirty="0"/>
          </a:p>
          <a:p>
            <a:r>
              <a:rPr lang="en-US" altLang="zh-CN" sz="2800" dirty="0"/>
              <a:t>Turing Test</a:t>
            </a:r>
            <a:endParaRPr lang="en-US" altLang="zh-CN" sz="2400" dirty="0"/>
          </a:p>
          <a:p>
            <a:pPr lvl="1"/>
            <a:r>
              <a:rPr lang="zh-CN" altLang="en-US" sz="2400" dirty="0"/>
              <a:t>如果测试者使用测试对象皆理解的语言去询问两个他不能看见的对象任意一串问题。对象分别为正常思维的人和机器。如果经过若干询问以后，测试者不能得出实质的区别来分辨测试对象的不同，则此机器对象通过图灵测试。</a:t>
            </a:r>
            <a:endParaRPr lang="en-US" altLang="zh-CN" dirty="0"/>
          </a:p>
          <a:p>
            <a:pPr lvl="1"/>
            <a:endParaRPr lang="zh-CN" altLang="en-US" dirty="0"/>
          </a:p>
        </p:txBody>
      </p:sp>
      <p:pic>
        <p:nvPicPr>
          <p:cNvPr id="1026" name="Picture 2" descr="https://upload.wikimedia.org/wikipedia/commons/5/55/Turing_test_diagram.png">
            <a:extLst>
              <a:ext uri="{FF2B5EF4-FFF2-40B4-BE49-F238E27FC236}">
                <a16:creationId xmlns:a16="http://schemas.microsoft.com/office/drawing/2014/main" id="{03960796-E1D6-4DF5-AD1D-487956F1E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844824"/>
            <a:ext cx="4910831"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2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人工智能顶级学术会议</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5758343" cy="4680000"/>
          </a:xfrm>
        </p:spPr>
        <p:txBody>
          <a:bodyPr/>
          <a:lstStyle/>
          <a:p>
            <a:r>
              <a:rPr lang="zh-CN" altLang="en-US" sz="2800" dirty="0"/>
              <a:t>人工智能</a:t>
            </a:r>
            <a:endParaRPr lang="en-US" altLang="zh-CN" sz="2800" dirty="0"/>
          </a:p>
          <a:p>
            <a:pPr lvl="1"/>
            <a:r>
              <a:rPr lang="en-US" altLang="zh-CN" sz="2267" dirty="0"/>
              <a:t>AAAI </a:t>
            </a:r>
          </a:p>
          <a:p>
            <a:pPr marL="717033" lvl="1" indent="0">
              <a:buNone/>
            </a:pPr>
            <a:r>
              <a:rPr lang="zh-CN" altLang="en-US" sz="1800" dirty="0"/>
              <a:t>（</a:t>
            </a:r>
            <a:r>
              <a:rPr lang="en-US" altLang="zh-CN" sz="1800" dirty="0"/>
              <a:t>AAAI Conference on Artificial Intelligence</a:t>
            </a:r>
            <a:r>
              <a:rPr lang="zh-CN" altLang="en-US" sz="1800" dirty="0"/>
              <a:t>）</a:t>
            </a:r>
            <a:endParaRPr lang="en-US" altLang="zh-CN" sz="1800" dirty="0"/>
          </a:p>
          <a:p>
            <a:pPr lvl="1"/>
            <a:r>
              <a:rPr lang="en-US" altLang="zh-CN" sz="2267" dirty="0"/>
              <a:t>IJCAI</a:t>
            </a:r>
          </a:p>
          <a:p>
            <a:pPr marL="717033" lvl="1" indent="0">
              <a:buNone/>
            </a:pPr>
            <a:r>
              <a:rPr lang="zh-CN" altLang="en-US" sz="1400" dirty="0"/>
              <a:t>（</a:t>
            </a:r>
            <a:r>
              <a:rPr lang="en-US" altLang="zh-CN" sz="1400" dirty="0"/>
              <a:t>International Joint Conferences on Artificial Intelligence</a:t>
            </a:r>
            <a:r>
              <a:rPr lang="zh-CN" altLang="en-US" sz="1400" dirty="0"/>
              <a:t>）</a:t>
            </a:r>
            <a:endParaRPr lang="en-US" altLang="zh-CN" sz="1400" dirty="0"/>
          </a:p>
          <a:p>
            <a:r>
              <a:rPr lang="zh-CN" altLang="en-US" sz="2800" dirty="0"/>
              <a:t>机器学习</a:t>
            </a:r>
            <a:endParaRPr lang="en-US" altLang="zh-CN" sz="2800" dirty="0"/>
          </a:p>
          <a:p>
            <a:pPr lvl="1"/>
            <a:r>
              <a:rPr lang="en-US" altLang="zh-CN" sz="2267" dirty="0"/>
              <a:t>NIPS</a:t>
            </a:r>
            <a:r>
              <a:rPr lang="zh-CN" altLang="en-US" sz="1600" dirty="0"/>
              <a:t>（</a:t>
            </a:r>
            <a:r>
              <a:rPr lang="en-US" altLang="zh-CN" sz="1600" dirty="0"/>
              <a:t>Neural Information Processing Systems</a:t>
            </a:r>
            <a:r>
              <a:rPr lang="zh-CN" altLang="en-US" sz="1600" dirty="0"/>
              <a:t>）</a:t>
            </a:r>
            <a:endParaRPr lang="en-US" altLang="zh-CN" sz="1600" dirty="0"/>
          </a:p>
          <a:p>
            <a:pPr lvl="1"/>
            <a:r>
              <a:rPr lang="en-US" altLang="zh-CN" sz="2267" dirty="0"/>
              <a:t>ICML</a:t>
            </a:r>
            <a:r>
              <a:rPr lang="zh-CN" altLang="en-US" sz="2267" dirty="0"/>
              <a:t>（</a:t>
            </a:r>
            <a:r>
              <a:rPr lang="en-US" altLang="zh-CN" sz="2000" dirty="0"/>
              <a:t>Machine Learning</a:t>
            </a:r>
            <a:r>
              <a:rPr lang="zh-CN" altLang="en-US" sz="2267" dirty="0"/>
              <a:t>）</a:t>
            </a:r>
            <a:endParaRPr lang="en-US" altLang="zh-CN" sz="2267" dirty="0"/>
          </a:p>
          <a:p>
            <a:pPr lvl="1"/>
            <a:r>
              <a:rPr lang="en-US" altLang="zh-CN" sz="2267" dirty="0"/>
              <a:t>ICLR</a:t>
            </a:r>
            <a:r>
              <a:rPr lang="zh-CN" altLang="en-US" sz="2267" dirty="0"/>
              <a:t>（</a:t>
            </a:r>
            <a:r>
              <a:rPr lang="en-US" altLang="zh-CN" sz="2000" dirty="0"/>
              <a:t>Learning Representations</a:t>
            </a:r>
            <a:r>
              <a:rPr lang="zh-CN" altLang="en-US" sz="2267" dirty="0"/>
              <a:t>）</a:t>
            </a:r>
            <a:endParaRPr lang="en-US" altLang="zh-CN" sz="1400" dirty="0"/>
          </a:p>
          <a:p>
            <a:r>
              <a:rPr lang="zh-CN" altLang="en-US" sz="2800" dirty="0"/>
              <a:t>数据挖掘</a:t>
            </a:r>
            <a:endParaRPr lang="en-US" altLang="zh-CN" sz="2800" dirty="0"/>
          </a:p>
          <a:p>
            <a:pPr lvl="1"/>
            <a:r>
              <a:rPr lang="en-US" altLang="zh-CN" sz="2267" dirty="0"/>
              <a:t>KDD</a:t>
            </a:r>
          </a:p>
          <a:p>
            <a:pPr marL="717033" lvl="1" indent="0">
              <a:buNone/>
            </a:pPr>
            <a:r>
              <a:rPr lang="zh-CN" altLang="en-US" sz="2000" dirty="0"/>
              <a:t>（</a:t>
            </a:r>
            <a:r>
              <a:rPr lang="en-US" altLang="zh-CN" sz="2000" dirty="0"/>
              <a:t>Knowledge Discovery and Data Mining</a:t>
            </a:r>
            <a:r>
              <a:rPr lang="zh-CN" altLang="en-US" sz="2000" dirty="0"/>
              <a:t>）</a:t>
            </a:r>
            <a:endParaRPr lang="en-US" altLang="zh-CN" sz="2000" dirty="0"/>
          </a:p>
          <a:p>
            <a:pPr marL="717033" lvl="1" indent="0">
              <a:buNone/>
            </a:pPr>
            <a:endParaRPr lang="zh-CN" altLang="en-US" dirty="0"/>
          </a:p>
        </p:txBody>
      </p:sp>
      <p:sp>
        <p:nvSpPr>
          <p:cNvPr id="6" name="内容占位符 1">
            <a:extLst>
              <a:ext uri="{FF2B5EF4-FFF2-40B4-BE49-F238E27FC236}">
                <a16:creationId xmlns:a16="http://schemas.microsoft.com/office/drawing/2014/main" id="{3325A0C0-150E-41F2-ADE5-184F1B1A08A5}"/>
              </a:ext>
            </a:extLst>
          </p:cNvPr>
          <p:cNvSpPr txBox="1">
            <a:spLocks/>
          </p:cNvSpPr>
          <p:nvPr/>
        </p:nvSpPr>
        <p:spPr>
          <a:xfrm>
            <a:off x="6240016" y="1440000"/>
            <a:ext cx="5616624" cy="4680000"/>
          </a:xfrm>
          <a:prstGeom prst="rect">
            <a:avLst/>
          </a:prstGeom>
        </p:spPr>
        <p:txBody>
          <a:bodyPr vert="horz" lIns="0" tIns="0" rIns="0" bIns="0">
            <a:noAutofit/>
          </a:bodyPr>
          <a:lstStyle>
            <a:lvl1pPr marL="353226" indent="-353226" algn="l" rtl="0" eaLnBrk="1" latinLnBrk="0" hangingPunct="1">
              <a:spcBef>
                <a:spcPts val="533"/>
              </a:spcBef>
              <a:buClr>
                <a:schemeClr val="accent5"/>
              </a:buClr>
              <a:buSzPct val="95000"/>
              <a:buFont typeface="Wingdings" charset="2"/>
              <a:buChar char="§"/>
              <a:defRPr kumimoji="0" sz="32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1070259" indent="-353226" algn="l" rtl="0" eaLnBrk="1" latinLnBrk="0" hangingPunct="1">
              <a:spcBef>
                <a:spcPts val="533"/>
              </a:spcBef>
              <a:buClr>
                <a:schemeClr val="accent5"/>
              </a:buClr>
              <a:buSzPct val="95000"/>
              <a:buFont typeface="Wingdings" panose="05000000000000000000" pitchFamily="2" charset="2"/>
              <a:buChar char="Ø"/>
              <a:defRPr kumimoji="0" sz="2667" b="0" i="0" kern="1200" baseline="0">
                <a:solidFill>
                  <a:schemeClr val="tx1"/>
                </a:solidFill>
                <a:latin typeface="Arial" panose="020B0604020202020204" pitchFamily="34" charset="0"/>
                <a:ea typeface="微软雅黑" panose="020B0503020204020204" pitchFamily="34" charset="-122"/>
                <a:cs typeface="Gill Sans MT"/>
              </a:defRPr>
            </a:lvl5pPr>
            <a:lvl6pPr marL="2085078" indent="-342900" algn="l" rtl="0" eaLnBrk="1" latinLnBrk="0" hangingPunct="1">
              <a:spcBef>
                <a:spcPts val="333"/>
              </a:spcBef>
              <a:buClr>
                <a:schemeClr val="accent3">
                  <a:tint val="85000"/>
                  <a:satMod val="275000"/>
                </a:schemeClr>
              </a:buClr>
              <a:buSzPct val="100000"/>
              <a:buFont typeface="Wingdings" panose="05000000000000000000" pitchFamily="2" charset="2"/>
              <a:buChar char="Ø"/>
              <a:defRPr kumimoji="0" sz="2267" kern="1200" baseline="0">
                <a:solidFill>
                  <a:schemeClr val="tx1"/>
                </a:solidFill>
                <a:latin typeface="+mn-lt"/>
                <a:ea typeface="+mn-ea"/>
                <a:cs typeface="+mn-cs"/>
              </a:defRPr>
            </a:lvl6pPr>
            <a:lvl7pPr marL="2266046"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7pPr>
            <a:lvl8pPr marL="2558443" indent="-243663" algn="l" rtl="0" eaLnBrk="1" latinLnBrk="0" hangingPunct="1">
              <a:spcBef>
                <a:spcPts val="343"/>
              </a:spcBef>
              <a:buClr>
                <a:schemeClr val="accent3">
                  <a:tint val="85000"/>
                  <a:satMod val="275000"/>
                </a:schemeClr>
              </a:buClr>
              <a:buSzPct val="100000"/>
              <a:buFont typeface="Verdana"/>
              <a:buChar char="◦"/>
              <a:defRPr kumimoji="0" sz="2000" kern="1200" baseline="0">
                <a:solidFill>
                  <a:schemeClr val="tx1"/>
                </a:solidFill>
                <a:latin typeface="+mn-lt"/>
                <a:ea typeface="+mn-ea"/>
                <a:cs typeface="+mn-cs"/>
              </a:defRPr>
            </a:lvl8pPr>
            <a:lvl9pPr marL="2863010"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9pPr>
          </a:lstStyle>
          <a:p>
            <a:r>
              <a:rPr lang="zh-CN" altLang="en-US" sz="2800" dirty="0"/>
              <a:t>计算机视觉</a:t>
            </a:r>
            <a:endParaRPr lang="en-US" altLang="zh-CN" sz="2800" dirty="0"/>
          </a:p>
          <a:p>
            <a:pPr lvl="1"/>
            <a:r>
              <a:rPr lang="en-US" altLang="zh-CN" sz="2267" dirty="0"/>
              <a:t>CVPR</a:t>
            </a:r>
          </a:p>
          <a:p>
            <a:pPr marL="717033" lvl="1" indent="0">
              <a:buNone/>
            </a:pPr>
            <a:r>
              <a:rPr lang="zh-CN" altLang="en-US" sz="2267" dirty="0"/>
              <a:t>（</a:t>
            </a:r>
            <a:r>
              <a:rPr lang="en-US" altLang="zh-CN" sz="1800" dirty="0"/>
              <a:t>Computer Vision and Pattern Recognition</a:t>
            </a:r>
            <a:r>
              <a:rPr lang="zh-CN" altLang="en-US" sz="2267" dirty="0"/>
              <a:t>）</a:t>
            </a:r>
            <a:endParaRPr lang="en-US" altLang="zh-CN" sz="2267" dirty="0"/>
          </a:p>
          <a:p>
            <a:pPr lvl="1"/>
            <a:r>
              <a:rPr lang="en-US" altLang="zh-CN" sz="2267" dirty="0"/>
              <a:t>ICCV </a:t>
            </a:r>
            <a:r>
              <a:rPr lang="zh-CN" altLang="en-US" sz="2267" dirty="0"/>
              <a:t>（</a:t>
            </a:r>
            <a:r>
              <a:rPr lang="en-US" altLang="zh-CN" sz="2000" dirty="0"/>
              <a:t>Computer Vision </a:t>
            </a:r>
            <a:r>
              <a:rPr lang="zh-CN" altLang="en-US" sz="2267" dirty="0"/>
              <a:t>）</a:t>
            </a:r>
            <a:endParaRPr lang="en-US" altLang="zh-CN" sz="2267" dirty="0"/>
          </a:p>
          <a:p>
            <a:r>
              <a:rPr lang="zh-CN" altLang="en-US" sz="2800" dirty="0"/>
              <a:t>机器人</a:t>
            </a:r>
            <a:endParaRPr lang="en-US" altLang="zh-CN" sz="2267" dirty="0"/>
          </a:p>
          <a:p>
            <a:pPr lvl="1"/>
            <a:r>
              <a:rPr lang="en-US" altLang="zh-CN" sz="2267" dirty="0"/>
              <a:t>ICRA </a:t>
            </a:r>
            <a:r>
              <a:rPr lang="zh-CN" altLang="en-US" sz="2267" dirty="0"/>
              <a:t>（</a:t>
            </a:r>
            <a:r>
              <a:rPr lang="en-US" altLang="zh-CN" sz="2000" dirty="0"/>
              <a:t>Robotics and Automation</a:t>
            </a:r>
            <a:r>
              <a:rPr lang="zh-CN" altLang="en-US" sz="2267" dirty="0"/>
              <a:t>）</a:t>
            </a:r>
            <a:endParaRPr lang="en-US" altLang="zh-CN" sz="2267" dirty="0"/>
          </a:p>
          <a:p>
            <a:pPr lvl="1"/>
            <a:r>
              <a:rPr lang="en-US" altLang="zh-CN" sz="2267" dirty="0"/>
              <a:t>IROS</a:t>
            </a:r>
            <a:r>
              <a:rPr lang="zh-CN" altLang="en-US" sz="2000" dirty="0"/>
              <a:t>（</a:t>
            </a:r>
            <a:r>
              <a:rPr lang="en-US" altLang="zh-CN" sz="2000" dirty="0"/>
              <a:t>Intelligent Robots and Systems</a:t>
            </a:r>
            <a:r>
              <a:rPr lang="zh-CN" altLang="en-US" sz="2267" dirty="0"/>
              <a:t>）</a:t>
            </a:r>
            <a:endParaRPr lang="en-US" altLang="zh-CN" sz="2800" dirty="0"/>
          </a:p>
          <a:p>
            <a:r>
              <a:rPr lang="en-US" altLang="zh-CN" sz="2800" dirty="0"/>
              <a:t> </a:t>
            </a:r>
            <a:r>
              <a:rPr lang="zh-CN" altLang="en-US" sz="2800" dirty="0"/>
              <a:t>自然语言处理</a:t>
            </a:r>
            <a:endParaRPr lang="en-US" altLang="zh-CN" sz="2800" dirty="0"/>
          </a:p>
          <a:p>
            <a:pPr lvl="1"/>
            <a:r>
              <a:rPr lang="en-US" altLang="zh-CN" sz="2267" dirty="0"/>
              <a:t>ACL</a:t>
            </a:r>
          </a:p>
          <a:p>
            <a:pPr marL="717033" lvl="1" indent="0">
              <a:buNone/>
            </a:pPr>
            <a:r>
              <a:rPr lang="zh-CN" altLang="en-US" sz="1800" dirty="0"/>
              <a:t>（</a:t>
            </a:r>
            <a:r>
              <a:rPr lang="en-US" altLang="zh-CN" sz="1800" dirty="0"/>
              <a:t>The Association for Computational Linguistics</a:t>
            </a:r>
            <a:r>
              <a:rPr lang="zh-CN" altLang="en-US" sz="1800" dirty="0"/>
              <a:t>）</a:t>
            </a:r>
            <a:endParaRPr lang="en-US" altLang="zh-CN" sz="1800" dirty="0"/>
          </a:p>
          <a:p>
            <a:pPr lvl="1"/>
            <a:endParaRPr lang="zh-CN" altLang="en-US" dirty="0"/>
          </a:p>
        </p:txBody>
      </p:sp>
    </p:spTree>
    <p:extLst>
      <p:ext uri="{BB962C8B-B14F-4D97-AF65-F5344CB8AC3E}">
        <p14:creationId xmlns:p14="http://schemas.microsoft.com/office/powerpoint/2010/main" val="418477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xEl>
                                              <p:pRg st="6" end="6"/>
                                            </p:txEl>
                                          </p:spTgt>
                                        </p:tgtEl>
                                        <p:attrNameLst>
                                          <p:attrName>style.visibility</p:attrName>
                                        </p:attrNameLst>
                                      </p:cBhvr>
                                      <p:to>
                                        <p:strVal val="visible"/>
                                      </p:to>
                                    </p:set>
                                    <p:animEffect transition="in" filter="fade">
                                      <p:cBhvr>
                                        <p:cTn id="60" dur="500"/>
                                        <p:tgtEl>
                                          <p:spTgt spid="6">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Effect transition="in" filter="fade">
                                      <p:cBhvr>
                                        <p:cTn id="65" dur="500"/>
                                        <p:tgtEl>
                                          <p:spTgt spid="6">
                                            <p:txEl>
                                              <p:pRg st="7" end="7"/>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
                                            <p:txEl>
                                              <p:pRg st="8" end="8"/>
                                            </p:txEl>
                                          </p:spTgt>
                                        </p:tgtEl>
                                        <p:attrNameLst>
                                          <p:attrName>style.visibility</p:attrName>
                                        </p:attrNameLst>
                                      </p:cBhvr>
                                      <p:to>
                                        <p:strVal val="visible"/>
                                      </p:to>
                                    </p:set>
                                    <p:animEffect transition="in" filter="fade">
                                      <p:cBhvr>
                                        <p:cTn id="68" dur="500"/>
                                        <p:tgtEl>
                                          <p:spTgt spid="6">
                                            <p:txEl>
                                              <p:pRg st="8" end="8"/>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txEl>
                                              <p:pRg st="9" end="9"/>
                                            </p:txEl>
                                          </p:spTgt>
                                        </p:tgtEl>
                                        <p:attrNameLst>
                                          <p:attrName>style.visibility</p:attrName>
                                        </p:attrNameLst>
                                      </p:cBhvr>
                                      <p:to>
                                        <p:strVal val="visible"/>
                                      </p:to>
                                    </p:set>
                                    <p:animEffect transition="in" filter="fade">
                                      <p:cBhvr>
                                        <p:cTn id="71"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政策</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0726896" cy="4680000"/>
          </a:xfrm>
        </p:spPr>
        <p:txBody>
          <a:bodyPr/>
          <a:lstStyle/>
          <a:p>
            <a:r>
              <a:rPr lang="zh-CN" altLang="en-US" sz="2800" dirty="0"/>
              <a:t>中国</a:t>
            </a:r>
            <a:endParaRPr lang="en-US" altLang="zh-CN" sz="2800" dirty="0"/>
          </a:p>
          <a:p>
            <a:pPr lvl="1"/>
            <a:r>
              <a:rPr lang="en-US" altLang="zh-CN" sz="2267" dirty="0"/>
              <a:t>2017</a:t>
            </a:r>
            <a:r>
              <a:rPr lang="zh-CN" altLang="en-US" sz="2267" dirty="0"/>
              <a:t>年</a:t>
            </a:r>
            <a:r>
              <a:rPr lang="en-US" altLang="zh-CN" sz="2267" dirty="0"/>
              <a:t>7</a:t>
            </a:r>
            <a:r>
              <a:rPr lang="zh-CN" altLang="en-US" sz="2267" dirty="0"/>
              <a:t>月国务院发布</a:t>
            </a:r>
            <a:r>
              <a:rPr lang="en-US" altLang="zh-CN" sz="2267" dirty="0"/>
              <a:t>《</a:t>
            </a:r>
            <a:r>
              <a:rPr lang="zh-CN" altLang="en-US" sz="2267" dirty="0"/>
              <a:t>新一代人工智能发展规划</a:t>
            </a:r>
            <a:r>
              <a:rPr lang="en-US" altLang="zh-CN" sz="2267" dirty="0"/>
              <a:t>》</a:t>
            </a:r>
          </a:p>
          <a:p>
            <a:pPr lvl="1"/>
            <a:r>
              <a:rPr lang="en-US" altLang="zh-CN" sz="2267" dirty="0"/>
              <a:t>2017</a:t>
            </a:r>
            <a:r>
              <a:rPr lang="zh-CN" altLang="en-US" sz="2267" dirty="0"/>
              <a:t>年</a:t>
            </a:r>
            <a:r>
              <a:rPr lang="en-US" altLang="zh-CN" sz="2267" dirty="0"/>
              <a:t>11</a:t>
            </a:r>
            <a:r>
              <a:rPr lang="zh-CN" altLang="en-US" sz="2267" dirty="0"/>
              <a:t>月工信部印发</a:t>
            </a:r>
            <a:r>
              <a:rPr lang="en-US" altLang="zh-CN" sz="2267" dirty="0"/>
              <a:t>《</a:t>
            </a:r>
            <a:r>
              <a:rPr lang="zh-CN" altLang="en-US" sz="2267" dirty="0"/>
              <a:t>促进新一代人工智能产业发展三年行动计划（</a:t>
            </a:r>
            <a:r>
              <a:rPr lang="en-US" altLang="zh-CN" sz="2267" dirty="0"/>
              <a:t>2018-2020</a:t>
            </a:r>
            <a:r>
              <a:rPr lang="zh-CN" altLang="en-US" sz="2267" dirty="0"/>
              <a:t>年）</a:t>
            </a:r>
            <a:r>
              <a:rPr lang="en-US" altLang="zh-CN" sz="2267" dirty="0"/>
              <a:t>》</a:t>
            </a:r>
          </a:p>
          <a:p>
            <a:r>
              <a:rPr lang="zh-CN" altLang="en-US" sz="2800" dirty="0"/>
              <a:t>美国</a:t>
            </a:r>
            <a:endParaRPr lang="en-US" altLang="zh-CN" sz="2800" dirty="0"/>
          </a:p>
          <a:p>
            <a:pPr lvl="1"/>
            <a:r>
              <a:rPr lang="en-US" altLang="zh-CN" sz="2267" dirty="0"/>
              <a:t>2016</a:t>
            </a:r>
            <a:r>
              <a:rPr lang="zh-CN" altLang="en-US" sz="2267" dirty="0"/>
              <a:t>年</a:t>
            </a:r>
            <a:r>
              <a:rPr lang="en-US" altLang="zh-CN" sz="2267" dirty="0"/>
              <a:t>11</a:t>
            </a:r>
            <a:r>
              <a:rPr lang="zh-CN" altLang="en-US" sz="2267" dirty="0"/>
              <a:t>月发布</a:t>
            </a:r>
            <a:r>
              <a:rPr lang="en-US" altLang="zh-CN" sz="2267" dirty="0"/>
              <a:t>《</a:t>
            </a:r>
            <a:r>
              <a:rPr lang="zh-CN" altLang="en-US" sz="2267" dirty="0"/>
              <a:t>国家人工智能研究与发展战略计划</a:t>
            </a:r>
            <a:r>
              <a:rPr lang="en-US" altLang="zh-CN" sz="2267" dirty="0"/>
              <a:t>》</a:t>
            </a:r>
          </a:p>
          <a:p>
            <a:r>
              <a:rPr lang="zh-CN" altLang="en-US" sz="2800" dirty="0"/>
              <a:t>欧盟</a:t>
            </a:r>
            <a:endParaRPr lang="en-US" altLang="zh-CN" sz="2800" dirty="0"/>
          </a:p>
          <a:p>
            <a:pPr lvl="1"/>
            <a:r>
              <a:rPr lang="en-US" altLang="zh-CN" sz="2267" dirty="0"/>
              <a:t>2018</a:t>
            </a:r>
            <a:r>
              <a:rPr lang="zh-CN" altLang="en-US" sz="2267" dirty="0"/>
              <a:t>年</a:t>
            </a:r>
            <a:r>
              <a:rPr lang="en-US" altLang="zh-CN" sz="2267" dirty="0"/>
              <a:t>4</a:t>
            </a:r>
            <a:r>
              <a:rPr lang="zh-CN" altLang="en-US" sz="2267" dirty="0"/>
              <a:t>月发布</a:t>
            </a:r>
            <a:r>
              <a:rPr lang="en-US" altLang="zh-CN" sz="2267" dirty="0"/>
              <a:t>《</a:t>
            </a:r>
            <a:r>
              <a:rPr lang="zh-CN" altLang="en-US" sz="2267" dirty="0"/>
              <a:t>欧洲人工智能</a:t>
            </a:r>
            <a:r>
              <a:rPr lang="en-US" altLang="zh-CN" sz="2267" dirty="0"/>
              <a:t>》</a:t>
            </a:r>
          </a:p>
          <a:p>
            <a:r>
              <a:rPr lang="zh-CN" altLang="en-US" sz="2800" dirty="0"/>
              <a:t>日本</a:t>
            </a:r>
            <a:endParaRPr lang="en-US" altLang="zh-CN" sz="2800" dirty="0"/>
          </a:p>
          <a:p>
            <a:pPr lvl="1"/>
            <a:r>
              <a:rPr lang="en-US" altLang="zh-CN" sz="2267" dirty="0"/>
              <a:t>2017</a:t>
            </a:r>
            <a:r>
              <a:rPr lang="zh-CN" altLang="en-US" sz="2267" dirty="0"/>
              <a:t>年</a:t>
            </a:r>
            <a:r>
              <a:rPr lang="en-US" altLang="zh-CN" sz="2267" dirty="0"/>
              <a:t>3</a:t>
            </a:r>
            <a:r>
              <a:rPr lang="zh-CN" altLang="en-US" sz="2267" dirty="0"/>
              <a:t>月发布</a:t>
            </a:r>
            <a:r>
              <a:rPr lang="en-US" altLang="zh-CN" sz="2267" dirty="0"/>
              <a:t>《</a:t>
            </a:r>
            <a:r>
              <a:rPr lang="zh-CN" altLang="en-US" sz="2267" dirty="0"/>
              <a:t>人工智能技术战略</a:t>
            </a:r>
            <a:r>
              <a:rPr lang="en-US" altLang="zh-CN" sz="2267" dirty="0"/>
              <a:t>》</a:t>
            </a:r>
          </a:p>
          <a:p>
            <a:pPr marL="0" indent="0">
              <a:buNone/>
            </a:pPr>
            <a:endParaRPr lang="en-US" altLang="zh-CN" sz="1734" dirty="0"/>
          </a:p>
          <a:p>
            <a:pPr lvl="1"/>
            <a:endParaRPr lang="en-US" altLang="zh-CN" sz="1201" dirty="0"/>
          </a:p>
          <a:p>
            <a:pPr marL="717033" lvl="1" indent="0">
              <a:buNone/>
            </a:pPr>
            <a:endParaRPr lang="zh-CN" altLang="en-US" dirty="0"/>
          </a:p>
        </p:txBody>
      </p:sp>
    </p:spTree>
    <p:extLst>
      <p:ext uri="{BB962C8B-B14F-4D97-AF65-F5344CB8AC3E}">
        <p14:creationId xmlns:p14="http://schemas.microsoft.com/office/powerpoint/2010/main" val="385498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人工智能的领域</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1302960" cy="4680000"/>
          </a:xfrm>
        </p:spPr>
        <p:txBody>
          <a:bodyPr/>
          <a:lstStyle/>
          <a:p>
            <a:r>
              <a:rPr lang="zh-CN" altLang="en-US" dirty="0"/>
              <a:t>交通</a:t>
            </a:r>
            <a:endParaRPr lang="en-US" altLang="zh-CN" dirty="0"/>
          </a:p>
          <a:p>
            <a:r>
              <a:rPr lang="zh-CN" altLang="en-US" dirty="0"/>
              <a:t>机器人</a:t>
            </a:r>
            <a:endParaRPr lang="en-US" altLang="zh-CN" dirty="0"/>
          </a:p>
          <a:p>
            <a:r>
              <a:rPr lang="zh-CN" altLang="en-US" dirty="0"/>
              <a:t>医疗</a:t>
            </a:r>
            <a:endParaRPr lang="en-US" altLang="zh-CN" dirty="0"/>
          </a:p>
          <a:p>
            <a:r>
              <a:rPr lang="zh-CN" altLang="en-US" dirty="0"/>
              <a:t>体育</a:t>
            </a:r>
            <a:endParaRPr lang="en-US" altLang="zh-CN" dirty="0"/>
          </a:p>
          <a:p>
            <a:r>
              <a:rPr lang="zh-CN" altLang="en-US" dirty="0"/>
              <a:t>刷脸</a:t>
            </a:r>
            <a:endParaRPr lang="en-US" altLang="zh-CN" dirty="0"/>
          </a:p>
          <a:p>
            <a:r>
              <a:rPr lang="zh-CN" altLang="en-US" dirty="0"/>
              <a:t>娱乐</a:t>
            </a:r>
          </a:p>
        </p:txBody>
      </p:sp>
    </p:spTree>
    <p:extLst>
      <p:ext uri="{BB962C8B-B14F-4D97-AF65-F5344CB8AC3E}">
        <p14:creationId xmlns:p14="http://schemas.microsoft.com/office/powerpoint/2010/main" val="3144167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深度学习框架</a:t>
            </a:r>
          </a:p>
        </p:txBody>
      </p:sp>
      <p:sp>
        <p:nvSpPr>
          <p:cNvPr id="8" name="矩形 7"/>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pic>
        <p:nvPicPr>
          <p:cNvPr id="22" name="图片 21">
            <a:extLst>
              <a:ext uri="{FF2B5EF4-FFF2-40B4-BE49-F238E27FC236}">
                <a16:creationId xmlns:a16="http://schemas.microsoft.com/office/drawing/2014/main" id="{4658B682-64D6-474B-819B-1C8139B3DADC}"/>
              </a:ext>
            </a:extLst>
          </p:cNvPr>
          <p:cNvPicPr>
            <a:picLocks noChangeAspect="1"/>
          </p:cNvPicPr>
          <p:nvPr/>
        </p:nvPicPr>
        <p:blipFill>
          <a:blip r:embed="rId2"/>
          <a:stretch>
            <a:fillRect/>
          </a:stretch>
        </p:blipFill>
        <p:spPr>
          <a:xfrm>
            <a:off x="9048328" y="497235"/>
            <a:ext cx="1581150" cy="771525"/>
          </a:xfrm>
          <a:prstGeom prst="rect">
            <a:avLst/>
          </a:prstGeom>
        </p:spPr>
      </p:pic>
      <p:sp>
        <p:nvSpPr>
          <p:cNvPr id="24" name="内容占位符 1">
            <a:extLst>
              <a:ext uri="{FF2B5EF4-FFF2-40B4-BE49-F238E27FC236}">
                <a16:creationId xmlns:a16="http://schemas.microsoft.com/office/drawing/2014/main" id="{0040F0FF-361C-4AE0-8E52-153703F0502A}"/>
              </a:ext>
            </a:extLst>
          </p:cNvPr>
          <p:cNvSpPr>
            <a:spLocks noGrp="1"/>
          </p:cNvSpPr>
          <p:nvPr>
            <p:ph sz="half" idx="1"/>
          </p:nvPr>
        </p:nvSpPr>
        <p:spPr>
          <a:xfrm>
            <a:off x="481673" y="1268760"/>
            <a:ext cx="8854688" cy="4851240"/>
          </a:xfrm>
        </p:spPr>
        <p:txBody>
          <a:bodyPr/>
          <a:lstStyle/>
          <a:p>
            <a:r>
              <a:rPr lang="en-US" altLang="zh-CN" dirty="0"/>
              <a:t>2013</a:t>
            </a:r>
            <a:r>
              <a:rPr lang="zh-CN" altLang="en-US" dirty="0"/>
              <a:t>年，</a:t>
            </a:r>
            <a:r>
              <a:rPr lang="en-US" altLang="zh-CN" dirty="0"/>
              <a:t>UC Berkeley</a:t>
            </a:r>
            <a:r>
              <a:rPr lang="zh-CN" altLang="en-US" dirty="0"/>
              <a:t>的贾扬清在</a:t>
            </a:r>
            <a:r>
              <a:rPr lang="en-US" altLang="zh-CN" dirty="0" err="1"/>
              <a:t>Github</a:t>
            </a:r>
            <a:r>
              <a:rPr lang="zh-CN" altLang="en-US" dirty="0"/>
              <a:t>上发布</a:t>
            </a:r>
            <a:endParaRPr lang="en-US" altLang="zh-CN" dirty="0"/>
          </a:p>
          <a:p>
            <a:r>
              <a:rPr lang="zh-CN" altLang="en-US" dirty="0"/>
              <a:t>第一款主流的工业级深度学习框架</a:t>
            </a:r>
            <a:endParaRPr lang="en-US" altLang="zh-CN" dirty="0"/>
          </a:p>
          <a:p>
            <a:r>
              <a:rPr lang="zh-CN" altLang="en-US" dirty="0"/>
              <a:t>优点</a:t>
            </a:r>
            <a:endParaRPr lang="en-US" altLang="zh-CN" dirty="0"/>
          </a:p>
          <a:p>
            <a:pPr lvl="1"/>
            <a:r>
              <a:rPr lang="zh-CN" altLang="en-US" dirty="0"/>
              <a:t>上手快、速度快、模块化、开放性、社区好、</a:t>
            </a:r>
            <a:r>
              <a:rPr lang="en-US" altLang="zh-CN" dirty="0"/>
              <a:t>GPU</a:t>
            </a:r>
            <a:r>
              <a:rPr lang="zh-CN" altLang="en-US" dirty="0"/>
              <a:t>和</a:t>
            </a:r>
            <a:r>
              <a:rPr lang="en-US" altLang="zh-CN" dirty="0"/>
              <a:t>CPU</a:t>
            </a:r>
            <a:r>
              <a:rPr lang="zh-CN" altLang="en-US" dirty="0"/>
              <a:t>之间无缝切换</a:t>
            </a:r>
            <a:endParaRPr lang="en-US" altLang="zh-CN" dirty="0"/>
          </a:p>
          <a:p>
            <a:r>
              <a:rPr lang="zh-CN" altLang="en-US" dirty="0"/>
              <a:t>缺点</a:t>
            </a:r>
            <a:endParaRPr lang="en-US" altLang="zh-CN" dirty="0"/>
          </a:p>
          <a:p>
            <a:pPr lvl="1"/>
            <a:r>
              <a:rPr lang="en-US" altLang="zh-CN" dirty="0"/>
              <a:t>Caffe </a:t>
            </a:r>
            <a:r>
              <a:rPr lang="zh-CN" altLang="en-US" dirty="0"/>
              <a:t>不能支持细粒度网络层。</a:t>
            </a:r>
          </a:p>
          <a:p>
            <a:pPr lvl="1"/>
            <a:r>
              <a:rPr lang="zh-CN" altLang="en-US" dirty="0"/>
              <a:t>构建复杂的层类型必须以低级语言完成。</a:t>
            </a:r>
          </a:p>
          <a:p>
            <a:pPr lvl="1"/>
            <a:r>
              <a:rPr lang="zh-CN" altLang="en-US" dirty="0"/>
              <a:t>由于其遗留架构，</a:t>
            </a:r>
            <a:r>
              <a:rPr lang="en-US" altLang="zh-CN" dirty="0"/>
              <a:t>Caffe</a:t>
            </a:r>
            <a:r>
              <a:rPr lang="zh-CN" altLang="en-US" dirty="0"/>
              <a:t>对循环网络和语言建模的支持总体上很薄弱。</a:t>
            </a:r>
          </a:p>
        </p:txBody>
      </p:sp>
    </p:spTree>
    <p:extLst>
      <p:ext uri="{BB962C8B-B14F-4D97-AF65-F5344CB8AC3E}">
        <p14:creationId xmlns:p14="http://schemas.microsoft.com/office/powerpoint/2010/main" val="2833660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深度学习框架</a:t>
            </a:r>
          </a:p>
        </p:txBody>
      </p:sp>
      <p:sp>
        <p:nvSpPr>
          <p:cNvPr id="8" name="矩形 7"/>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22" name="内容占位符 1">
            <a:extLst>
              <a:ext uri="{FF2B5EF4-FFF2-40B4-BE49-F238E27FC236}">
                <a16:creationId xmlns:a16="http://schemas.microsoft.com/office/drawing/2014/main" id="{BDF9241A-C294-46CF-B6BF-BD5029A9E729}"/>
              </a:ext>
            </a:extLst>
          </p:cNvPr>
          <p:cNvSpPr>
            <a:spLocks noGrp="1"/>
          </p:cNvSpPr>
          <p:nvPr>
            <p:ph sz="half" idx="1"/>
          </p:nvPr>
        </p:nvSpPr>
        <p:spPr>
          <a:xfrm>
            <a:off x="481672" y="1268760"/>
            <a:ext cx="9718783" cy="5015378"/>
          </a:xfrm>
        </p:spPr>
        <p:txBody>
          <a:bodyPr/>
          <a:lstStyle/>
          <a:p>
            <a:r>
              <a:rPr lang="en-US" altLang="zh-CN" dirty="0"/>
              <a:t>2015</a:t>
            </a:r>
            <a:r>
              <a:rPr lang="zh-CN" altLang="en-US" dirty="0"/>
              <a:t>年，</a:t>
            </a:r>
            <a:r>
              <a:rPr lang="en-US" altLang="zh-CN" dirty="0"/>
              <a:t>TensorFlow</a:t>
            </a:r>
            <a:r>
              <a:rPr lang="zh-CN" altLang="en-US" dirty="0"/>
              <a:t>在</a:t>
            </a:r>
            <a:r>
              <a:rPr lang="en-US" altLang="zh-CN" dirty="0"/>
              <a:t>Apache 2.0</a:t>
            </a:r>
            <a:r>
              <a:rPr lang="zh-CN" altLang="en-US" dirty="0"/>
              <a:t>协议下开源发布</a:t>
            </a:r>
            <a:endParaRPr lang="en-US" altLang="zh-CN" dirty="0"/>
          </a:p>
          <a:p>
            <a:r>
              <a:rPr lang="zh-CN" altLang="en-US" dirty="0"/>
              <a:t>当前最流行的深度学习框架</a:t>
            </a:r>
            <a:endParaRPr lang="en-US" altLang="zh-CN" dirty="0"/>
          </a:p>
          <a:p>
            <a:r>
              <a:rPr lang="zh-CN" altLang="en-US" dirty="0"/>
              <a:t>优点</a:t>
            </a:r>
            <a:endParaRPr lang="en-US" altLang="zh-CN" dirty="0"/>
          </a:p>
          <a:p>
            <a:pPr lvl="1"/>
            <a:r>
              <a:rPr lang="zh-CN" altLang="en-US" dirty="0"/>
              <a:t>支持多语言接口（</a:t>
            </a:r>
            <a:r>
              <a:rPr lang="en-US" altLang="zh-CN" dirty="0"/>
              <a:t>C++/Python/Java/Go/R</a:t>
            </a:r>
            <a:r>
              <a:rPr lang="zh-CN" altLang="en-US" dirty="0"/>
              <a:t>）</a:t>
            </a:r>
            <a:endParaRPr lang="en-US" altLang="zh-CN" dirty="0"/>
          </a:p>
          <a:p>
            <a:pPr lvl="1"/>
            <a:r>
              <a:rPr lang="zh-CN" altLang="en-US" dirty="0"/>
              <a:t>支持细粒度的网格层</a:t>
            </a:r>
            <a:endParaRPr lang="en-US" altLang="zh-CN" dirty="0"/>
          </a:p>
          <a:p>
            <a:pPr lvl="1"/>
            <a:r>
              <a:rPr lang="zh-CN" altLang="en-US" dirty="0"/>
              <a:t>模型的不同部分可在不同的并行设备上被训练</a:t>
            </a:r>
            <a:endParaRPr lang="en-US" altLang="zh-CN" dirty="0"/>
          </a:p>
          <a:p>
            <a:r>
              <a:rPr lang="zh-CN" altLang="en-US" dirty="0"/>
              <a:t>缺点</a:t>
            </a:r>
            <a:endParaRPr lang="en-US" altLang="zh-CN" dirty="0"/>
          </a:p>
          <a:p>
            <a:pPr lvl="1"/>
            <a:r>
              <a:rPr lang="zh-CN" altLang="en-US" dirty="0"/>
              <a:t>文档混乱</a:t>
            </a:r>
          </a:p>
          <a:p>
            <a:pPr lvl="1"/>
            <a:r>
              <a:rPr lang="zh-CN" altLang="en-US" dirty="0"/>
              <a:t>版本混乱，版本间兼容性</a:t>
            </a:r>
            <a:r>
              <a:rPr lang="zh-CN" altLang="en-US"/>
              <a:t>问题大</a:t>
            </a:r>
            <a:endParaRPr lang="en-US" altLang="zh-CN" dirty="0"/>
          </a:p>
        </p:txBody>
      </p:sp>
      <p:pic>
        <p:nvPicPr>
          <p:cNvPr id="23" name="图片 22">
            <a:extLst>
              <a:ext uri="{FF2B5EF4-FFF2-40B4-BE49-F238E27FC236}">
                <a16:creationId xmlns:a16="http://schemas.microsoft.com/office/drawing/2014/main" id="{02A5CC29-005A-4A87-8F89-8805ABC1771E}"/>
              </a:ext>
            </a:extLst>
          </p:cNvPr>
          <p:cNvPicPr>
            <a:picLocks noChangeAspect="1"/>
          </p:cNvPicPr>
          <p:nvPr/>
        </p:nvPicPr>
        <p:blipFill>
          <a:blip r:embed="rId2"/>
          <a:stretch>
            <a:fillRect/>
          </a:stretch>
        </p:blipFill>
        <p:spPr>
          <a:xfrm>
            <a:off x="8966381" y="573862"/>
            <a:ext cx="2676525" cy="676275"/>
          </a:xfrm>
          <a:prstGeom prst="rect">
            <a:avLst/>
          </a:prstGeom>
        </p:spPr>
      </p:pic>
    </p:spTree>
    <p:extLst>
      <p:ext uri="{BB962C8B-B14F-4D97-AF65-F5344CB8AC3E}">
        <p14:creationId xmlns:p14="http://schemas.microsoft.com/office/powerpoint/2010/main" val="417384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什么是人工智能</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1161233" cy="4680000"/>
          </a:xfrm>
        </p:spPr>
        <p:txBody>
          <a:bodyPr/>
          <a:lstStyle/>
          <a:p>
            <a:r>
              <a:rPr lang="zh-CN" altLang="en-US" sz="2800" dirty="0"/>
              <a:t>“系统正确解释外部数据，从这些数据中学习，并利用这些知识通过灵活适应实现特定目标和任务的能力”</a:t>
            </a:r>
            <a:endParaRPr lang="en-US" altLang="zh-CN" sz="1867" dirty="0"/>
          </a:p>
          <a:p>
            <a:r>
              <a:rPr lang="en-US" altLang="zh-CN" sz="2800" dirty="0"/>
              <a:t>AI effect </a:t>
            </a:r>
          </a:p>
          <a:p>
            <a:pPr lvl="1"/>
            <a:r>
              <a:rPr lang="en-US" altLang="zh-CN" sz="2267" i="1" dirty="0"/>
              <a:t>AI is anything that has not been done yet</a:t>
            </a:r>
          </a:p>
          <a:p>
            <a:r>
              <a:rPr lang="zh-CN" altLang="en-US" sz="2800" dirty="0"/>
              <a:t>强人工智能</a:t>
            </a:r>
            <a:r>
              <a:rPr lang="en-US" altLang="zh-CN" sz="2800" dirty="0"/>
              <a:t> vs </a:t>
            </a:r>
            <a:r>
              <a:rPr lang="zh-CN" altLang="en-US" sz="2800" dirty="0"/>
              <a:t>弱人工智能</a:t>
            </a:r>
            <a:endParaRPr lang="en-US" altLang="zh-CN" sz="2800" dirty="0"/>
          </a:p>
          <a:p>
            <a:pPr lvl="1"/>
            <a:r>
              <a:rPr lang="en-US" altLang="zh-CN" dirty="0"/>
              <a:t>Weak AI</a:t>
            </a:r>
            <a:r>
              <a:rPr lang="zh-CN" altLang="en-US" dirty="0"/>
              <a:t>（</a:t>
            </a:r>
            <a:r>
              <a:rPr lang="en-US" altLang="zh-CN" dirty="0"/>
              <a:t>Narrow AI</a:t>
            </a:r>
            <a:r>
              <a:rPr lang="zh-CN" altLang="en-US" dirty="0"/>
              <a:t>）</a:t>
            </a:r>
            <a:endParaRPr lang="en-US" altLang="zh-CN" dirty="0"/>
          </a:p>
          <a:p>
            <a:pPr marL="717033" lvl="3" indent="0">
              <a:buNone/>
            </a:pPr>
            <a:r>
              <a:rPr lang="zh-CN" altLang="en-US" dirty="0"/>
              <a:t>    聚焦于某一特定任务的人工智能</a:t>
            </a:r>
            <a:endParaRPr lang="en-US" altLang="zh-CN" dirty="0"/>
          </a:p>
          <a:p>
            <a:pPr lvl="1"/>
            <a:r>
              <a:rPr lang="en-US" altLang="zh-CN" dirty="0"/>
              <a:t>Strong AI </a:t>
            </a:r>
            <a:r>
              <a:rPr lang="zh-CN" altLang="en-US" dirty="0"/>
              <a:t>（</a:t>
            </a:r>
            <a:r>
              <a:rPr lang="en-US" altLang="zh-CN" dirty="0"/>
              <a:t>Artificial General Intelligence</a:t>
            </a:r>
            <a:r>
              <a:rPr lang="zh-CN" altLang="en-US" dirty="0"/>
              <a:t>）</a:t>
            </a:r>
            <a:endParaRPr lang="en-US" altLang="zh-CN" dirty="0"/>
          </a:p>
          <a:p>
            <a:pPr marL="717033" lvl="1" indent="0">
              <a:buNone/>
            </a:pPr>
            <a:r>
              <a:rPr lang="zh-CN" altLang="en-US" dirty="0"/>
              <a:t>    具备与人类同等智慧、或超越人类的人工智能，能表现正常人类所  具有的所有智能行为。</a:t>
            </a:r>
            <a:endParaRPr lang="en-US" altLang="zh-CN" dirty="0"/>
          </a:p>
          <a:p>
            <a:pPr lvl="1"/>
            <a:endParaRPr lang="zh-CN" altLang="en-US" dirty="0"/>
          </a:p>
        </p:txBody>
      </p:sp>
    </p:spTree>
    <p:extLst>
      <p:ext uri="{BB962C8B-B14F-4D97-AF65-F5344CB8AC3E}">
        <p14:creationId xmlns:p14="http://schemas.microsoft.com/office/powerpoint/2010/main" val="124197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人工智能发展史</a:t>
            </a:r>
          </a:p>
        </p:txBody>
      </p:sp>
      <p:sp>
        <p:nvSpPr>
          <p:cNvPr id="8" name="矩形 7"/>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pic>
        <p:nvPicPr>
          <p:cNvPr id="22" name="图片 21">
            <a:extLst>
              <a:ext uri="{FF2B5EF4-FFF2-40B4-BE49-F238E27FC236}">
                <a16:creationId xmlns:a16="http://schemas.microsoft.com/office/drawing/2014/main" id="{3F827EC3-33CB-441B-A764-6434407BD5C8}"/>
              </a:ext>
            </a:extLst>
          </p:cNvPr>
          <p:cNvPicPr>
            <a:picLocks noChangeAspect="1"/>
          </p:cNvPicPr>
          <p:nvPr/>
        </p:nvPicPr>
        <p:blipFill>
          <a:blip r:embed="rId2"/>
          <a:stretch>
            <a:fillRect/>
          </a:stretch>
        </p:blipFill>
        <p:spPr>
          <a:xfrm>
            <a:off x="479999" y="1628800"/>
            <a:ext cx="11553825" cy="4381500"/>
          </a:xfrm>
          <a:prstGeom prst="rect">
            <a:avLst/>
          </a:prstGeom>
        </p:spPr>
      </p:pic>
    </p:spTree>
    <p:extLst>
      <p:ext uri="{BB962C8B-B14F-4D97-AF65-F5344CB8AC3E}">
        <p14:creationId xmlns:p14="http://schemas.microsoft.com/office/powerpoint/2010/main" val="153897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人工智能第一周期</a:t>
            </a:r>
            <a:r>
              <a:rPr kumimoji="1" lang="en-US" altLang="zh-CN" dirty="0"/>
              <a:t>-</a:t>
            </a:r>
            <a:r>
              <a:rPr kumimoji="1" lang="zh-CN" altLang="en-US" dirty="0"/>
              <a:t>推理</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1161233" cy="4680000"/>
          </a:xfrm>
        </p:spPr>
        <p:txBody>
          <a:bodyPr/>
          <a:lstStyle/>
          <a:p>
            <a:r>
              <a:rPr lang="zh-CN" altLang="en-US" sz="2800" dirty="0"/>
              <a:t>时间：</a:t>
            </a:r>
            <a:r>
              <a:rPr lang="en-US" altLang="zh-CN" sz="2800" dirty="0"/>
              <a:t>1956-1974</a:t>
            </a:r>
          </a:p>
          <a:p>
            <a:r>
              <a:rPr lang="zh-CN" altLang="en-US" sz="2800" dirty="0"/>
              <a:t>重要事件：</a:t>
            </a:r>
            <a:endParaRPr lang="en-US" altLang="zh-CN" sz="2800" dirty="0"/>
          </a:p>
          <a:p>
            <a:pPr lvl="1"/>
            <a:r>
              <a:rPr lang="zh-CN" altLang="en-US" sz="2267" dirty="0"/>
              <a:t>达特茅斯会议（</a:t>
            </a:r>
            <a:r>
              <a:rPr lang="en-US" altLang="zh-CN" sz="2267" dirty="0"/>
              <a:t>1956</a:t>
            </a:r>
            <a:r>
              <a:rPr lang="zh-CN" altLang="en-US" sz="2267" dirty="0"/>
              <a:t>），第一次提出</a:t>
            </a:r>
            <a:r>
              <a:rPr lang="en-US" altLang="zh-CN" sz="2267" dirty="0"/>
              <a:t>Artificial Intelligence</a:t>
            </a:r>
          </a:p>
          <a:p>
            <a:pPr lvl="1"/>
            <a:r>
              <a:rPr lang="en-US" altLang="zh-CN" sz="2267" dirty="0"/>
              <a:t>1957</a:t>
            </a:r>
            <a:r>
              <a:rPr lang="zh-CN" altLang="en-US" sz="2267" dirty="0"/>
              <a:t>年，</a:t>
            </a:r>
            <a:r>
              <a:rPr lang="en-US" altLang="zh-CN" sz="2267" dirty="0"/>
              <a:t> Herbert A. Simon, J. C. Shaw, and Allen Newell</a:t>
            </a:r>
            <a:r>
              <a:rPr lang="zh-CN" altLang="en-US" sz="2267" dirty="0"/>
              <a:t>提出通用问题解决器</a:t>
            </a:r>
            <a:endParaRPr lang="en-US" altLang="zh-CN" sz="2267" dirty="0"/>
          </a:p>
          <a:p>
            <a:pPr lvl="1"/>
            <a:r>
              <a:rPr lang="en-US" altLang="zh-CN" sz="2267" dirty="0"/>
              <a:t>1958</a:t>
            </a:r>
            <a:r>
              <a:rPr lang="zh-CN" altLang="en-US" sz="2267" dirty="0"/>
              <a:t>年，</a:t>
            </a:r>
            <a:r>
              <a:rPr lang="de-DE" altLang="zh-CN" sz="2267" dirty="0"/>
              <a:t> Herbert Gelernter</a:t>
            </a:r>
            <a:r>
              <a:rPr lang="zh-CN" altLang="en-US" sz="2267" dirty="0"/>
              <a:t>提出几何定理解决器</a:t>
            </a:r>
            <a:endParaRPr lang="en-US" altLang="zh-CN" sz="2267" dirty="0"/>
          </a:p>
          <a:p>
            <a:r>
              <a:rPr lang="zh-CN" altLang="en-US" sz="2800" dirty="0"/>
              <a:t>结束标志</a:t>
            </a:r>
            <a:r>
              <a:rPr lang="en-US" altLang="zh-CN" sz="2800" dirty="0"/>
              <a:t> </a:t>
            </a:r>
          </a:p>
          <a:p>
            <a:pPr lvl="1"/>
            <a:r>
              <a:rPr lang="en-US" altLang="zh-CN" dirty="0"/>
              <a:t>1973</a:t>
            </a:r>
            <a:r>
              <a:rPr lang="zh-CN" altLang="en-US" dirty="0"/>
              <a:t>年，英国发表了</a:t>
            </a:r>
            <a:r>
              <a:rPr lang="en-US" altLang="zh-CN" dirty="0"/>
              <a:t>James </a:t>
            </a:r>
            <a:r>
              <a:rPr lang="en-US" altLang="zh-CN" dirty="0" err="1"/>
              <a:t>Lighthill</a:t>
            </a:r>
            <a:r>
              <a:rPr lang="zh-CN" altLang="en-US" dirty="0"/>
              <a:t>报告，批评人工智能研究进展令人失望，建议取消机器人的研究。</a:t>
            </a:r>
          </a:p>
        </p:txBody>
      </p:sp>
    </p:spTree>
    <p:extLst>
      <p:ext uri="{BB962C8B-B14F-4D97-AF65-F5344CB8AC3E}">
        <p14:creationId xmlns:p14="http://schemas.microsoft.com/office/powerpoint/2010/main" val="24860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人工智能第二周期</a:t>
            </a:r>
            <a:r>
              <a:rPr kumimoji="1" lang="en-US" altLang="zh-CN" dirty="0"/>
              <a:t>-</a:t>
            </a:r>
            <a:r>
              <a:rPr kumimoji="1" lang="zh-CN" altLang="en-US" dirty="0"/>
              <a:t>繁荣</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8" name="内容占位符 1">
            <a:extLst>
              <a:ext uri="{FF2B5EF4-FFF2-40B4-BE49-F238E27FC236}">
                <a16:creationId xmlns:a16="http://schemas.microsoft.com/office/drawing/2014/main" id="{2F29E11D-7808-4956-942C-E8FB0B98B778}"/>
              </a:ext>
            </a:extLst>
          </p:cNvPr>
          <p:cNvSpPr txBox="1">
            <a:spLocks noGrp="1"/>
          </p:cNvSpPr>
          <p:nvPr>
            <p:ph sz="half" idx="1"/>
          </p:nvPr>
        </p:nvSpPr>
        <p:spPr>
          <a:xfrm>
            <a:off x="481013" y="1439863"/>
            <a:ext cx="11158537" cy="4679950"/>
          </a:xfrm>
          <a:prstGeom prst="rect">
            <a:avLst/>
          </a:prstGeom>
        </p:spPr>
        <p:txBody>
          <a:bodyPr vert="horz" lIns="0" tIns="0" rIns="0" bIns="0">
            <a:noAutofit/>
          </a:bodyPr>
          <a:lstStyle>
            <a:lvl1pPr marL="353226" indent="-353226" algn="l" rtl="0" eaLnBrk="1" latinLnBrk="0" hangingPunct="1">
              <a:spcBef>
                <a:spcPts val="533"/>
              </a:spcBef>
              <a:buClr>
                <a:schemeClr val="accent5"/>
              </a:buClr>
              <a:buSzPct val="95000"/>
              <a:buFont typeface="Wingdings" charset="2"/>
              <a:buChar char="§"/>
              <a:defRPr kumimoji="0" sz="32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1070259" indent="-353226" algn="l" rtl="0" eaLnBrk="1" latinLnBrk="0" hangingPunct="1">
              <a:spcBef>
                <a:spcPts val="533"/>
              </a:spcBef>
              <a:buClr>
                <a:schemeClr val="accent5"/>
              </a:buClr>
              <a:buSzPct val="95000"/>
              <a:buFont typeface="Wingdings" panose="05000000000000000000" pitchFamily="2" charset="2"/>
              <a:buChar char="Ø"/>
              <a:defRPr kumimoji="0" sz="2667" b="0" i="0" kern="1200" baseline="0">
                <a:solidFill>
                  <a:schemeClr val="tx1"/>
                </a:solidFill>
                <a:latin typeface="Arial" panose="020B0604020202020204" pitchFamily="34" charset="0"/>
                <a:ea typeface="微软雅黑" panose="020B0503020204020204" pitchFamily="34" charset="-122"/>
                <a:cs typeface="Gill Sans MT"/>
              </a:defRPr>
            </a:lvl5pPr>
            <a:lvl6pPr marL="2085078" indent="-342900" algn="l" rtl="0" eaLnBrk="1" latinLnBrk="0" hangingPunct="1">
              <a:spcBef>
                <a:spcPts val="333"/>
              </a:spcBef>
              <a:buClr>
                <a:schemeClr val="accent3">
                  <a:tint val="85000"/>
                  <a:satMod val="275000"/>
                </a:schemeClr>
              </a:buClr>
              <a:buSzPct val="100000"/>
              <a:buFont typeface="Wingdings" panose="05000000000000000000" pitchFamily="2" charset="2"/>
              <a:buChar char="Ø"/>
              <a:defRPr kumimoji="0" sz="2267" kern="1200" baseline="0">
                <a:solidFill>
                  <a:schemeClr val="tx1"/>
                </a:solidFill>
                <a:latin typeface="+mn-lt"/>
                <a:ea typeface="+mn-ea"/>
                <a:cs typeface="+mn-cs"/>
              </a:defRPr>
            </a:lvl6pPr>
            <a:lvl7pPr marL="2266046"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7pPr>
            <a:lvl8pPr marL="2558443" indent="-243663" algn="l" rtl="0" eaLnBrk="1" latinLnBrk="0" hangingPunct="1">
              <a:spcBef>
                <a:spcPts val="343"/>
              </a:spcBef>
              <a:buClr>
                <a:schemeClr val="accent3">
                  <a:tint val="85000"/>
                  <a:satMod val="275000"/>
                </a:schemeClr>
              </a:buClr>
              <a:buSzPct val="100000"/>
              <a:buFont typeface="Verdana"/>
              <a:buChar char="◦"/>
              <a:defRPr kumimoji="0" sz="2000" kern="1200" baseline="0">
                <a:solidFill>
                  <a:schemeClr val="tx1"/>
                </a:solidFill>
                <a:latin typeface="+mn-lt"/>
                <a:ea typeface="+mn-ea"/>
                <a:cs typeface="+mn-cs"/>
              </a:defRPr>
            </a:lvl8pPr>
            <a:lvl9pPr marL="2863010"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9pPr>
          </a:lstStyle>
          <a:p>
            <a:r>
              <a:rPr lang="zh-CN" altLang="en-US" sz="2800" dirty="0"/>
              <a:t>时间：</a:t>
            </a:r>
            <a:r>
              <a:rPr lang="en-US" altLang="zh-CN" sz="2800" dirty="0"/>
              <a:t>1980-1987</a:t>
            </a:r>
          </a:p>
          <a:p>
            <a:r>
              <a:rPr lang="zh-CN" altLang="en-US" sz="2800" dirty="0"/>
              <a:t>核心方法：专家系统</a:t>
            </a:r>
            <a:endParaRPr lang="en-US" altLang="zh-CN" sz="2800" dirty="0"/>
          </a:p>
          <a:p>
            <a:r>
              <a:rPr lang="zh-CN" altLang="en-US" sz="2800" dirty="0"/>
              <a:t>重要事件：</a:t>
            </a:r>
            <a:endParaRPr lang="en-US" altLang="zh-CN" sz="2800" dirty="0"/>
          </a:p>
          <a:p>
            <a:pPr lvl="1"/>
            <a:r>
              <a:rPr lang="en-US" altLang="zh-CN" sz="2267" dirty="0"/>
              <a:t>1965</a:t>
            </a:r>
            <a:r>
              <a:rPr lang="zh-CN" altLang="en-US" sz="2267" dirty="0"/>
              <a:t>年起设计的</a:t>
            </a:r>
            <a:r>
              <a:rPr lang="en-US" altLang="zh-CN" sz="2267" dirty="0" err="1"/>
              <a:t>Dendral</a:t>
            </a:r>
            <a:r>
              <a:rPr lang="zh-CN" altLang="en-US" sz="2267" dirty="0"/>
              <a:t>能够根据分光计读数分辨混合物</a:t>
            </a:r>
            <a:endParaRPr lang="en-US" altLang="zh-CN" sz="2267" dirty="0"/>
          </a:p>
          <a:p>
            <a:pPr lvl="1"/>
            <a:r>
              <a:rPr lang="en-US" altLang="zh-CN" sz="2267" dirty="0"/>
              <a:t>1972</a:t>
            </a:r>
            <a:r>
              <a:rPr lang="zh-CN" altLang="en-US" sz="2267" dirty="0"/>
              <a:t>年设计的</a:t>
            </a:r>
            <a:r>
              <a:rPr lang="en-US" altLang="zh-CN" sz="2267" dirty="0"/>
              <a:t>MYCIN</a:t>
            </a:r>
            <a:r>
              <a:rPr lang="zh-CN" altLang="en-US" sz="2267" dirty="0"/>
              <a:t>能够诊断血液传染病</a:t>
            </a:r>
            <a:endParaRPr lang="en-US" altLang="zh-CN" sz="2267" dirty="0"/>
          </a:p>
          <a:p>
            <a:pPr lvl="1"/>
            <a:r>
              <a:rPr lang="en-US" altLang="zh-CN" sz="2267" dirty="0"/>
              <a:t>1981</a:t>
            </a:r>
            <a:r>
              <a:rPr lang="zh-CN" altLang="en-US" sz="2267" dirty="0"/>
              <a:t>年，日本经济产业省拨款八亿五千万美元支持第五代计算机项目。其目标是造出能够与人对话，翻译语言，解释图像，并且像人一样推理的机器。</a:t>
            </a:r>
            <a:endParaRPr lang="en-US" altLang="zh-CN" sz="2267" dirty="0"/>
          </a:p>
          <a:p>
            <a:r>
              <a:rPr lang="zh-CN" altLang="en-US" sz="2800" dirty="0"/>
              <a:t>结束原因：</a:t>
            </a:r>
            <a:endParaRPr lang="en-US" altLang="zh-CN" sz="2800" dirty="0"/>
          </a:p>
          <a:p>
            <a:pPr lvl="1"/>
            <a:r>
              <a:rPr lang="zh-CN" altLang="en-US" dirty="0"/>
              <a:t>曾经大获成功的专家系统维护费用居高不下，难以升级，难以使用，脆弱，实用性仅仅局限于某些特定情景。</a:t>
            </a:r>
          </a:p>
        </p:txBody>
      </p:sp>
    </p:spTree>
    <p:extLst>
      <p:ext uri="{BB962C8B-B14F-4D97-AF65-F5344CB8AC3E}">
        <p14:creationId xmlns:p14="http://schemas.microsoft.com/office/powerpoint/2010/main" val="170830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人工智能第三周期</a:t>
            </a:r>
            <a:r>
              <a:rPr kumimoji="1" lang="en-US" altLang="zh-CN" dirty="0"/>
              <a:t>-</a:t>
            </a:r>
            <a:r>
              <a:rPr kumimoji="1" lang="zh-CN" altLang="en-US" dirty="0"/>
              <a:t>机器学习</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7" name="内容占位符 1">
            <a:extLst>
              <a:ext uri="{FF2B5EF4-FFF2-40B4-BE49-F238E27FC236}">
                <a16:creationId xmlns:a16="http://schemas.microsoft.com/office/drawing/2014/main" id="{6E9F3763-BBA3-4964-A0D2-F2BDE34754CF}"/>
              </a:ext>
            </a:extLst>
          </p:cNvPr>
          <p:cNvSpPr txBox="1">
            <a:spLocks noGrp="1"/>
          </p:cNvSpPr>
          <p:nvPr>
            <p:ph sz="half" idx="1"/>
          </p:nvPr>
        </p:nvSpPr>
        <p:spPr>
          <a:xfrm>
            <a:off x="481013" y="1439863"/>
            <a:ext cx="11447635" cy="4679950"/>
          </a:xfrm>
          <a:prstGeom prst="rect">
            <a:avLst/>
          </a:prstGeom>
        </p:spPr>
        <p:txBody>
          <a:bodyPr vert="horz" lIns="0" tIns="0" rIns="0" bIns="0">
            <a:noAutofit/>
          </a:bodyPr>
          <a:lstStyle>
            <a:lvl1pPr marL="353226" indent="-353226" algn="l" rtl="0" eaLnBrk="1" latinLnBrk="0" hangingPunct="1">
              <a:spcBef>
                <a:spcPts val="533"/>
              </a:spcBef>
              <a:buClr>
                <a:schemeClr val="accent5"/>
              </a:buClr>
              <a:buSzPct val="95000"/>
              <a:buFont typeface="Wingdings" charset="2"/>
              <a:buChar char="§"/>
              <a:defRPr kumimoji="0" sz="32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1070259" indent="-353226" algn="l" rtl="0" eaLnBrk="1" latinLnBrk="0" hangingPunct="1">
              <a:spcBef>
                <a:spcPts val="533"/>
              </a:spcBef>
              <a:buClr>
                <a:schemeClr val="accent5"/>
              </a:buClr>
              <a:buSzPct val="95000"/>
              <a:buFont typeface="Wingdings" panose="05000000000000000000" pitchFamily="2" charset="2"/>
              <a:buChar char="Ø"/>
              <a:defRPr kumimoji="0" sz="2667" b="0" i="0" kern="1200" baseline="0">
                <a:solidFill>
                  <a:schemeClr val="tx1"/>
                </a:solidFill>
                <a:latin typeface="Arial" panose="020B0604020202020204" pitchFamily="34" charset="0"/>
                <a:ea typeface="微软雅黑" panose="020B0503020204020204" pitchFamily="34" charset="-122"/>
                <a:cs typeface="Gill Sans MT"/>
              </a:defRPr>
            </a:lvl5pPr>
            <a:lvl6pPr marL="2085078" indent="-342900" algn="l" rtl="0" eaLnBrk="1" latinLnBrk="0" hangingPunct="1">
              <a:spcBef>
                <a:spcPts val="333"/>
              </a:spcBef>
              <a:buClr>
                <a:schemeClr val="accent3">
                  <a:tint val="85000"/>
                  <a:satMod val="275000"/>
                </a:schemeClr>
              </a:buClr>
              <a:buSzPct val="100000"/>
              <a:buFont typeface="Wingdings" panose="05000000000000000000" pitchFamily="2" charset="2"/>
              <a:buChar char="Ø"/>
              <a:defRPr kumimoji="0" sz="2267" kern="1200" baseline="0">
                <a:solidFill>
                  <a:schemeClr val="tx1"/>
                </a:solidFill>
                <a:latin typeface="+mn-lt"/>
                <a:ea typeface="+mn-ea"/>
                <a:cs typeface="+mn-cs"/>
              </a:defRPr>
            </a:lvl6pPr>
            <a:lvl7pPr marL="2266046"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7pPr>
            <a:lvl8pPr marL="2558443" indent="-243663" algn="l" rtl="0" eaLnBrk="1" latinLnBrk="0" hangingPunct="1">
              <a:spcBef>
                <a:spcPts val="343"/>
              </a:spcBef>
              <a:buClr>
                <a:schemeClr val="accent3">
                  <a:tint val="85000"/>
                  <a:satMod val="275000"/>
                </a:schemeClr>
              </a:buClr>
              <a:buSzPct val="100000"/>
              <a:buFont typeface="Verdana"/>
              <a:buChar char="◦"/>
              <a:defRPr kumimoji="0" sz="2000" kern="1200" baseline="0">
                <a:solidFill>
                  <a:schemeClr val="tx1"/>
                </a:solidFill>
                <a:latin typeface="+mn-lt"/>
                <a:ea typeface="+mn-ea"/>
                <a:cs typeface="+mn-cs"/>
              </a:defRPr>
            </a:lvl8pPr>
            <a:lvl9pPr marL="2863010"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9pPr>
          </a:lstStyle>
          <a:p>
            <a:r>
              <a:rPr lang="zh-CN" altLang="en-US" sz="2800" dirty="0"/>
              <a:t>时间：</a:t>
            </a:r>
            <a:r>
              <a:rPr lang="en-US" altLang="zh-CN" sz="2800" dirty="0"/>
              <a:t>1993-</a:t>
            </a:r>
            <a:r>
              <a:rPr lang="zh-CN" altLang="en-US" sz="2800" dirty="0"/>
              <a:t>现在</a:t>
            </a:r>
            <a:endParaRPr lang="en-US" altLang="zh-CN" sz="2800" dirty="0"/>
          </a:p>
          <a:p>
            <a:r>
              <a:rPr lang="zh-CN" altLang="en-US" sz="2800" dirty="0"/>
              <a:t>核心方法：机器学习</a:t>
            </a:r>
            <a:endParaRPr lang="en-US" altLang="zh-CN" sz="2800" dirty="0"/>
          </a:p>
          <a:p>
            <a:r>
              <a:rPr lang="zh-CN" altLang="en-US" sz="2800" dirty="0"/>
              <a:t>重要事件：</a:t>
            </a:r>
            <a:endParaRPr lang="en-US" altLang="zh-CN" sz="2800" dirty="0"/>
          </a:p>
          <a:p>
            <a:pPr lvl="1"/>
            <a:r>
              <a:rPr lang="en-US" altLang="zh-CN" sz="2267" dirty="0"/>
              <a:t>1997</a:t>
            </a:r>
            <a:r>
              <a:rPr lang="zh-CN" altLang="en-US" sz="2267" dirty="0"/>
              <a:t>年，</a:t>
            </a:r>
            <a:r>
              <a:rPr lang="en-US" altLang="zh-CN" sz="2267" dirty="0"/>
              <a:t>IBM</a:t>
            </a:r>
            <a:r>
              <a:rPr lang="zh-CN" altLang="en-US" sz="2267" dirty="0"/>
              <a:t>的深蓝成为战胜国际象棋世界冠军卡斯帕罗夫的第一个计算机系统。</a:t>
            </a:r>
            <a:endParaRPr lang="en-US" altLang="zh-CN" sz="2267" dirty="0"/>
          </a:p>
          <a:p>
            <a:pPr lvl="1"/>
            <a:r>
              <a:rPr lang="en-US" altLang="zh-CN" sz="2267" dirty="0"/>
              <a:t>2005</a:t>
            </a:r>
            <a:r>
              <a:rPr lang="zh-CN" altLang="en-US" sz="2267" dirty="0"/>
              <a:t>年，</a:t>
            </a:r>
            <a:r>
              <a:rPr lang="en-US" altLang="zh-CN" sz="2267" dirty="0"/>
              <a:t>Stanford</a:t>
            </a:r>
            <a:r>
              <a:rPr lang="zh-CN" altLang="en-US" sz="2267" dirty="0"/>
              <a:t>开发的一台机器人在一条沙漠小径上成功地自动行驶了</a:t>
            </a:r>
            <a:r>
              <a:rPr lang="en-US" altLang="zh-CN" sz="2267" dirty="0"/>
              <a:t>131</a:t>
            </a:r>
            <a:r>
              <a:rPr lang="zh-CN" altLang="en-US" sz="2267" dirty="0"/>
              <a:t>英里。</a:t>
            </a:r>
            <a:endParaRPr lang="en-US" altLang="zh-CN" sz="2267" dirty="0"/>
          </a:p>
          <a:p>
            <a:pPr lvl="1"/>
            <a:r>
              <a:rPr lang="en-US" altLang="zh-CN" sz="2267" dirty="0"/>
              <a:t>2011</a:t>
            </a:r>
            <a:r>
              <a:rPr lang="zh-CN" altLang="en-US" sz="2267" dirty="0"/>
              <a:t>年，</a:t>
            </a:r>
            <a:r>
              <a:rPr lang="en-US" altLang="zh-CN" sz="2267" dirty="0"/>
              <a:t>IBM</a:t>
            </a:r>
            <a:r>
              <a:rPr lang="zh-CN" altLang="en-US" sz="2267" dirty="0"/>
              <a:t>的问答机器人</a:t>
            </a:r>
            <a:r>
              <a:rPr lang="en-US" altLang="zh-CN" sz="2267" dirty="0"/>
              <a:t>Watson</a:t>
            </a:r>
            <a:r>
              <a:rPr lang="zh-CN" altLang="en-US" sz="2267" dirty="0"/>
              <a:t>在美国问答节目上击败两位人类冠军选手。</a:t>
            </a:r>
            <a:endParaRPr lang="en-US" altLang="zh-CN" sz="2267" dirty="0"/>
          </a:p>
          <a:p>
            <a:pPr lvl="1"/>
            <a:endParaRPr lang="en-US" altLang="zh-CN" sz="2267" dirty="0"/>
          </a:p>
        </p:txBody>
      </p:sp>
    </p:spTree>
    <p:extLst>
      <p:ext uri="{BB962C8B-B14F-4D97-AF65-F5344CB8AC3E}">
        <p14:creationId xmlns:p14="http://schemas.microsoft.com/office/powerpoint/2010/main" val="129381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深度学习兴起</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5" name="内容占位符 1">
            <a:extLst>
              <a:ext uri="{FF2B5EF4-FFF2-40B4-BE49-F238E27FC236}">
                <a16:creationId xmlns:a16="http://schemas.microsoft.com/office/drawing/2014/main" id="{3C280A62-2B75-4F63-AAEE-F9950E1B9C7B}"/>
              </a:ext>
            </a:extLst>
          </p:cNvPr>
          <p:cNvSpPr>
            <a:spLocks noGrp="1"/>
          </p:cNvSpPr>
          <p:nvPr>
            <p:ph sz="half" idx="1"/>
          </p:nvPr>
        </p:nvSpPr>
        <p:spPr>
          <a:xfrm>
            <a:off x="481672" y="1440000"/>
            <a:ext cx="11161233" cy="4680000"/>
          </a:xfrm>
        </p:spPr>
        <p:txBody>
          <a:bodyPr/>
          <a:lstStyle/>
          <a:p>
            <a:r>
              <a:rPr lang="zh-CN" altLang="en-US" sz="2800" dirty="0"/>
              <a:t>时间：</a:t>
            </a:r>
            <a:r>
              <a:rPr lang="en-US" altLang="zh-CN" sz="2800" dirty="0"/>
              <a:t>2011</a:t>
            </a:r>
            <a:r>
              <a:rPr lang="zh-CN" altLang="en-US" sz="2800" dirty="0"/>
              <a:t>年起</a:t>
            </a:r>
            <a:endParaRPr lang="en-US" altLang="zh-CN" sz="2800" dirty="0"/>
          </a:p>
          <a:p>
            <a:r>
              <a:rPr lang="zh-CN" altLang="en-US" sz="2800" dirty="0"/>
              <a:t>标志</a:t>
            </a:r>
            <a:endParaRPr lang="en-US" altLang="zh-CN" sz="2800" dirty="0"/>
          </a:p>
          <a:p>
            <a:pPr lvl="1"/>
            <a:r>
              <a:rPr lang="en-US" altLang="zh-CN" sz="2000" dirty="0"/>
              <a:t>2011</a:t>
            </a:r>
            <a:r>
              <a:rPr lang="zh-CN" altLang="en-US" sz="2000" dirty="0"/>
              <a:t>年，</a:t>
            </a:r>
            <a:r>
              <a:rPr lang="en-US" altLang="zh-CN" sz="2000" dirty="0" err="1"/>
              <a:t>AlexNet</a:t>
            </a:r>
            <a:r>
              <a:rPr lang="zh-CN" altLang="en-US" sz="2000" dirty="0"/>
              <a:t>获得当年</a:t>
            </a:r>
            <a:r>
              <a:rPr lang="en-US" altLang="zh-CN" sz="2000" dirty="0"/>
              <a:t>ImageNet</a:t>
            </a:r>
            <a:r>
              <a:rPr lang="zh-CN" altLang="en-US" sz="2000" dirty="0"/>
              <a:t>图像识别大赛冠军，</a:t>
            </a:r>
            <a:r>
              <a:rPr lang="en-US" altLang="zh-CN" sz="2000" dirty="0"/>
              <a:t>top-5</a:t>
            </a:r>
            <a:r>
              <a:rPr lang="zh-CN" altLang="en-US" sz="2000" dirty="0"/>
              <a:t>错误率为</a:t>
            </a:r>
            <a:r>
              <a:rPr lang="en-US" altLang="zh-CN" sz="2000" dirty="0"/>
              <a:t>15.3%</a:t>
            </a:r>
          </a:p>
          <a:p>
            <a:r>
              <a:rPr lang="zh-CN" altLang="en-US" sz="2800" dirty="0"/>
              <a:t>背景</a:t>
            </a:r>
            <a:endParaRPr lang="en-US" altLang="zh-CN" sz="2800" dirty="0"/>
          </a:p>
          <a:p>
            <a:pPr lvl="1"/>
            <a:r>
              <a:rPr lang="zh-CN" altLang="en-US" sz="2267" dirty="0"/>
              <a:t>计算机运算能力增长：</a:t>
            </a:r>
            <a:r>
              <a:rPr lang="en-US" altLang="zh-CN" sz="2267" dirty="0"/>
              <a:t>Nvidia GPU</a:t>
            </a:r>
          </a:p>
          <a:p>
            <a:pPr lvl="1"/>
            <a:r>
              <a:rPr lang="zh-CN" altLang="en-US" sz="2000" dirty="0"/>
              <a:t>海量标注数据：</a:t>
            </a:r>
            <a:r>
              <a:rPr lang="en-US" altLang="zh-CN" sz="2000" dirty="0"/>
              <a:t>ImageNet – 14M</a:t>
            </a:r>
            <a:r>
              <a:rPr lang="zh-CN" altLang="en-US" sz="2000" dirty="0"/>
              <a:t>图像，</a:t>
            </a:r>
            <a:r>
              <a:rPr lang="en-US" altLang="zh-CN" sz="2000" dirty="0"/>
              <a:t>2</a:t>
            </a:r>
            <a:r>
              <a:rPr lang="zh-CN" altLang="en-US" sz="2000" dirty="0"/>
              <a:t>万个类</a:t>
            </a:r>
            <a:endParaRPr lang="en-US" altLang="zh-CN" sz="2000" dirty="0"/>
          </a:p>
          <a:p>
            <a:r>
              <a:rPr lang="zh-CN" altLang="en-US" sz="2800" dirty="0"/>
              <a:t>重要时间：</a:t>
            </a:r>
            <a:endParaRPr lang="en-US" altLang="zh-CN" sz="2800" dirty="0"/>
          </a:p>
          <a:p>
            <a:pPr lvl="1"/>
            <a:r>
              <a:rPr lang="en-US" altLang="zh-CN" sz="2267" dirty="0"/>
              <a:t>2006</a:t>
            </a:r>
            <a:r>
              <a:rPr lang="zh-CN" altLang="en-US" sz="2267" dirty="0"/>
              <a:t>年，</a:t>
            </a:r>
            <a:r>
              <a:rPr lang="en-US" altLang="zh-CN" sz="2267" dirty="0"/>
              <a:t>Geoffrey Hinton</a:t>
            </a:r>
            <a:r>
              <a:rPr lang="zh-CN" altLang="en-US" sz="2267" dirty="0"/>
              <a:t>提出深度学习</a:t>
            </a:r>
            <a:endParaRPr lang="en-US" altLang="zh-CN" sz="2267" dirty="0"/>
          </a:p>
          <a:p>
            <a:pPr lvl="1"/>
            <a:r>
              <a:rPr lang="en-US" altLang="zh-CN" sz="2267" dirty="0"/>
              <a:t>2015</a:t>
            </a:r>
            <a:r>
              <a:rPr lang="zh-CN" altLang="en-US" sz="2267" dirty="0"/>
              <a:t>年，</a:t>
            </a:r>
            <a:r>
              <a:rPr lang="en-US" altLang="zh-CN" sz="2267" dirty="0" err="1"/>
              <a:t>ResNet</a:t>
            </a:r>
            <a:r>
              <a:rPr lang="zh-CN" altLang="en-US" sz="2267" dirty="0"/>
              <a:t>在</a:t>
            </a:r>
            <a:r>
              <a:rPr lang="en-US" altLang="zh-CN" sz="2267" dirty="0"/>
              <a:t>ImageNet</a:t>
            </a:r>
            <a:r>
              <a:rPr lang="zh-CN" altLang="en-US" sz="2267" dirty="0"/>
              <a:t>大赛中夺魁，</a:t>
            </a:r>
            <a:r>
              <a:rPr lang="en-US" altLang="zh-CN" sz="2267" dirty="0"/>
              <a:t>top-5</a:t>
            </a:r>
            <a:r>
              <a:rPr lang="zh-CN" altLang="en-US" sz="2267" dirty="0"/>
              <a:t>错误率降到</a:t>
            </a:r>
            <a:r>
              <a:rPr lang="en-US" altLang="zh-CN" sz="2267" dirty="0"/>
              <a:t>3.6%</a:t>
            </a:r>
            <a:r>
              <a:rPr lang="zh-CN" altLang="en-US" sz="2267" dirty="0"/>
              <a:t>，低于人类</a:t>
            </a:r>
            <a:endParaRPr lang="en-US" altLang="zh-CN" sz="2267" dirty="0"/>
          </a:p>
          <a:p>
            <a:pPr lvl="1"/>
            <a:r>
              <a:rPr lang="en-US" altLang="zh-CN" sz="2267" dirty="0"/>
              <a:t>2016</a:t>
            </a:r>
            <a:r>
              <a:rPr lang="zh-CN" altLang="en-US" sz="2267" dirty="0"/>
              <a:t>年</a:t>
            </a:r>
            <a:r>
              <a:rPr lang="en-US" altLang="zh-CN" sz="2267" dirty="0"/>
              <a:t>3</a:t>
            </a:r>
            <a:r>
              <a:rPr lang="zh-CN" altLang="en-US" sz="2267" dirty="0"/>
              <a:t>月，</a:t>
            </a:r>
            <a:r>
              <a:rPr lang="en-US" altLang="zh-CN" sz="2267" dirty="0"/>
              <a:t>AlphaGo</a:t>
            </a:r>
            <a:r>
              <a:rPr lang="zh-CN" altLang="en-US" sz="2267" dirty="0"/>
              <a:t>击败李世石，成为第一个不让子而击败职业围棋棋士的电脑围棋程式。</a:t>
            </a:r>
            <a:endParaRPr lang="en-US" altLang="zh-CN" sz="2267" dirty="0"/>
          </a:p>
          <a:p>
            <a:pPr marL="0" indent="0">
              <a:buNone/>
            </a:pPr>
            <a:endParaRPr lang="en-US" altLang="zh-CN" sz="2267" dirty="0"/>
          </a:p>
          <a:p>
            <a:pPr lvl="1"/>
            <a:endParaRPr lang="zh-CN" altLang="en-US" dirty="0"/>
          </a:p>
        </p:txBody>
      </p:sp>
    </p:spTree>
    <p:extLst>
      <p:ext uri="{BB962C8B-B14F-4D97-AF65-F5344CB8AC3E}">
        <p14:creationId xmlns:p14="http://schemas.microsoft.com/office/powerpoint/2010/main" val="15643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3498CD-4F8B-4DC3-9EDE-3BF84C2FACE5}"/>
              </a:ext>
            </a:extLst>
          </p:cNvPr>
          <p:cNvSpPr>
            <a:spLocks noGrp="1"/>
          </p:cNvSpPr>
          <p:nvPr>
            <p:ph sz="half" idx="1"/>
          </p:nvPr>
        </p:nvSpPr>
        <p:spPr/>
        <p:txBody>
          <a:bodyPr/>
          <a:lstStyle/>
          <a:p>
            <a:r>
              <a:rPr lang="zh-CN" altLang="en-US" sz="2400" dirty="0">
                <a:latin typeface="宋体" panose="02010600030101010101" pitchFamily="2" charset="-122"/>
                <a:ea typeface="宋体" panose="02010600030101010101" pitchFamily="2" charset="-122"/>
              </a:rPr>
              <a:t>深度学习（</a:t>
            </a:r>
            <a:r>
              <a:rPr lang="en-US" altLang="zh-CN" sz="2400" dirty="0">
                <a:latin typeface="宋体" panose="02010600030101010101" pitchFamily="2" charset="-122"/>
                <a:ea typeface="宋体" panose="02010600030101010101" pitchFamily="2" charset="-122"/>
              </a:rPr>
              <a:t>deep learning</a:t>
            </a:r>
            <a:r>
              <a:rPr lang="zh-CN" altLang="en-US" sz="2400" dirty="0">
                <a:latin typeface="宋体" panose="02010600030101010101" pitchFamily="2" charset="-122"/>
                <a:ea typeface="宋体" panose="02010600030101010101" pitchFamily="2" charset="-122"/>
              </a:rPr>
              <a:t>）是机器学习的分支，是一种试图使用包含复杂结构或由多重非线性变换构成的多个处理层对数据进行高层抽象的算法。</a:t>
            </a: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深度学习是机器学习中一种基于对数据进行表征学习的算法。观测值（例如一幅图像）可以使用多种方式来表示，如每个像素强度值的向量，或者更抽象地表示成一系列边、特定形状的区域等。而使用某些特定的表示方法更容易从实例中学习任务（例如，人脸识别或面部表情识别）。深度学习的好处是用非监督式或半监督式的特征学习和分层特征提取高效算法来替代手工获取特征。</a:t>
            </a: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至今已有数种深度学习框架，如深度神经网络、卷积神经网络和深度置信网络和递归神经网络已被应用在计算机视觉、语音识别、自然语言处理、音频识别与生物信息学等领域并获取了极好的效果。</a:t>
            </a:r>
          </a:p>
          <a:p>
            <a:endParaRPr lang="zh-CN" altLang="en-US" dirty="0"/>
          </a:p>
        </p:txBody>
      </p:sp>
      <p:sp>
        <p:nvSpPr>
          <p:cNvPr id="3" name="标题 2">
            <a:extLst>
              <a:ext uri="{FF2B5EF4-FFF2-40B4-BE49-F238E27FC236}">
                <a16:creationId xmlns:a16="http://schemas.microsoft.com/office/drawing/2014/main" id="{1FD91E82-1A80-479D-A69B-F228789897CB}"/>
              </a:ext>
            </a:extLst>
          </p:cNvPr>
          <p:cNvSpPr>
            <a:spLocks noGrp="1"/>
          </p:cNvSpPr>
          <p:nvPr>
            <p:ph type="title"/>
          </p:nvPr>
        </p:nvSpPr>
        <p:spPr/>
        <p:txBody>
          <a:bodyPr/>
          <a:lstStyle/>
          <a:p>
            <a:r>
              <a:rPr lang="zh-CN" altLang="en-US" dirty="0"/>
              <a:t>深度学习</a:t>
            </a:r>
          </a:p>
        </p:txBody>
      </p:sp>
    </p:spTree>
    <p:extLst>
      <p:ext uri="{BB962C8B-B14F-4D97-AF65-F5344CB8AC3E}">
        <p14:creationId xmlns:p14="http://schemas.microsoft.com/office/powerpoint/2010/main" val="871573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penailab">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OPEN AI LAB">
      <a:majorFont>
        <a:latin typeface="Arial"/>
        <a:ea typeface="微软雅黑"/>
        <a:cs typeface=""/>
      </a:majorFont>
      <a:minorFont>
        <a:latin typeface="Arial"/>
        <a:ea typeface="微软雅黑"/>
        <a:cs typeface=""/>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w="6350" cmpd="sng">
          <a:solidFill>
            <a:srgbClr val="FF0000"/>
          </a:solidFill>
        </a:ln>
        <a:effectLst/>
      </a:spPr>
      <a:bodyPr lIns="68589" tIns="34295" rIns="68589" bIns="34295" rtlCol="0" anchor="t"/>
      <a:lstStyle>
        <a:defPPr algn="ctr">
          <a:defRPr sz="1100" dirty="0" err="1">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9050">
          <a:tailEnd type="arrow"/>
        </a:ln>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openailab" id="{167F3469-3BC5-4179-B691-4EBD8158B2F9}" vid="{AB43645B-9410-4B8E-AC75-17B61A41DC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ECD683-46A6-8A40-A56F-3A6E3F9DFA9F}">
  <we:reference id="wa104380121" version="2.0.0.0" store="zh-CN"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lour_x0020_Status xmlns="fab4047d-50d7-459d-b2d8-04c237d58ee3">Green</Colour_x0020_Status>
    <Security0 xmlns="fab4047d-50d7-459d-b2d8-04c237d58ee3">NDA</Security0>
    <Document_x0020_Owner xmlns="fab4047d-50d7-459d-b2d8-04c237d58ee3">
      <UserInfo>
        <DisplayName>Soshun Arai</DisplayName>
        <AccountId>371</AccountId>
        <AccountType/>
      </UserInfo>
    </Document_x0020_Owner>
    <Document_x0020_Type xmlns="fab4047d-50d7-459d-b2d8-04c237d58ee3">Customer Presentation</Document_x0020_Type>
    <Subgroup xmlns="fab4047d-50d7-459d-b2d8-04c237d58ee3" xsi:nil="true"/>
    <Product xmlns="fab4047d-50d7-459d-b2d8-04c237d58ee3">166</Product>
    <Comply_x0020_with_x0020_safety_x0020_communications_x0020_guidelines_x003f_ xmlns="fab4047d-50d7-459d-b2d8-04c237d58ee3">true</Comply_x0020_with_x0020_safety_x0020_communications_x0020_guidelines_x003f_>
    <Safety_x002d_related_x0020_statements_x0020_in_x0020_presentation_x003f_ xmlns="fab4047d-50d7-459d-b2d8-04c237d58ee3">true</Safety_x002d_related_x0020_statements_x0020_in_x0020_presentation_x003f_>
    <Group xmlns="fab4047d-50d7-459d-b2d8-04c237d58ee3">15</Group>
    <_dlc_ExpireDateSaved xmlns="http://schemas.microsoft.com/sharepoint/v3" xsi:nil="true"/>
    <_dlc_ExpireDate xmlns="http://schemas.microsoft.com/sharepoint/v3">2016-11-24T14:30:38+00:00</_dlc_ExpireDate>
    <_dlc_DocId xmlns="f2ad5090-61a8-4b8c-ab70-68f4ff4d1933">ARM-ECM-0498527</_dlc_DocId>
    <_dlc_DocIdUrl xmlns="f2ad5090-61a8-4b8c-ab70-68f4ff4d1933">
      <Url>http://teamsites.arm.com/sites/salescollateral/_layouts/DocIdRedir.aspx?ID=ARM-ECM-0498527</Url>
      <Description>ARM-ECM-0498527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p:Policy xmlns:p="office.server.policy" id="" local="true">
  <p:Name>Document</p:Name>
  <p:Description/>
  <p:Statement/>
  <p:PolicyItems>
    <p:PolicyItem featureId="Microsoft.Office.RecordsManagement.PolicyFeatures.Expiration" staticId="0x0101004E4B3E189D714F49A85ED613D6AE4F95|-1756139441" UniqueId="8490c30d-20e0-49c5-9df6-0258341f5e16">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12</number>
                  <property>Modified</property>
                  <propertyId>28cf69c5-fa48-462a-b5cd-27b6f9d2bd5f</propertyId>
                  <period>months</period>
                </formula>
                <action type="workflow" id="1069b4ef-e6f3-4ad7-8c8e-772136578697"/>
              </data>
            </stages>
          </Schedule>
        </Schedules>
      </p:CustomData>
    </p:PolicyItem>
    <p:PolicyItem featureId="Microsoft.Office.RecordsManagement.PolicyFeatures.PolicyAudit" staticId="0x0101004E4B3E189D714F49A85ED613D6AE4F95|937198175" UniqueId="ef28f4cb-5c4a-46ed-a246-9d667b2e240e">
      <p:Name>Auditing</p:Name>
      <p:Description>Audits user actions on documents and list items to the Audit Log.</p:Description>
      <p:CustomData>
        <Audit>
          <View/>
        </Audit>
      </p:CustomData>
    </p:PolicyItem>
  </p:PolicyItems>
</p:Policy>
</file>

<file path=customXml/item5.xml><?xml version="1.0" encoding="utf-8"?>
<ct:contentTypeSchema xmlns:ct="http://schemas.microsoft.com/office/2006/metadata/contentType" xmlns:ma="http://schemas.microsoft.com/office/2006/metadata/properties/metaAttributes" ct:_="" ma:_="" ma:contentTypeName="Document" ma:contentTypeID="0x0101004E4B3E189D714F49A85ED613D6AE4F95" ma:contentTypeVersion="26" ma:contentTypeDescription="Create a new document." ma:contentTypeScope="" ma:versionID="ec8655d02b7424c45c8e51ade375826e">
  <xsd:schema xmlns:xsd="http://www.w3.org/2001/XMLSchema" xmlns:xs="http://www.w3.org/2001/XMLSchema" xmlns:p="http://schemas.microsoft.com/office/2006/metadata/properties" xmlns:ns1="http://schemas.microsoft.com/sharepoint/v3" xmlns:ns2="fab4047d-50d7-459d-b2d8-04c237d58ee3" xmlns:ns3="f2ad5090-61a8-4b8c-ab70-68f4ff4d1933" targetNamespace="http://schemas.microsoft.com/office/2006/metadata/properties" ma:root="true" ma:fieldsID="f342d402e83ea7e63f830916b314a8be" ns1:_="" ns2:_="" ns3:_="">
    <xsd:import namespace="http://schemas.microsoft.com/sharepoint/v3"/>
    <xsd:import namespace="fab4047d-50d7-459d-b2d8-04c237d58ee3"/>
    <xsd:import namespace="f2ad5090-61a8-4b8c-ab70-68f4ff4d1933"/>
    <xsd:element name="properties">
      <xsd:complexType>
        <xsd:sequence>
          <xsd:element name="documentManagement">
            <xsd:complexType>
              <xsd:all>
                <xsd:element ref="ns2:Document_x0020_Owner"/>
                <xsd:element ref="ns2:Security0"/>
                <xsd:element ref="ns2:Document_x0020_Type" minOccurs="0"/>
                <xsd:element ref="ns2:Group"/>
                <xsd:element ref="ns2:Subgroup" minOccurs="0"/>
                <xsd:element ref="ns2:Product"/>
                <xsd:element ref="ns2:Safety_x002d_related_x0020_statements_x0020_in_x0020_presentation_x003f_" minOccurs="0"/>
                <xsd:element ref="ns2:Comply_x0020_with_x0020_safety_x0020_communications_x0020_guidelines_x003f_" minOccurs="0"/>
                <xsd:element ref="ns3:_dlc_DocId" minOccurs="0"/>
                <xsd:element ref="ns3:_dlc_DocIdUrl" minOccurs="0"/>
                <xsd:element ref="ns3:_dlc_DocIdPersistId" minOccurs="0"/>
                <xsd:element ref="ns2:Colour_x0020_Status" minOccurs="0"/>
                <xsd:element ref="ns1:_dlc_Exempt" minOccurs="0"/>
                <xsd:element ref="ns1:_dlc_ExpireDateSaved" minOccurs="0"/>
                <xsd:element ref="ns1:_dlc_Expir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hidden="true" ma:internalName="_dlc_Exempt" ma:readOnly="true">
      <xsd:simpleType>
        <xsd:restriction base="dms:Unknown"/>
      </xsd:simpleType>
    </xsd:element>
    <xsd:element name="_dlc_ExpireDateSaved" ma:index="23" nillable="true" ma:displayName="Original Expiration Date" ma:hidden="true" ma:internalName="_dlc_ExpireDateSaved" ma:readOnly="true">
      <xsd:simpleType>
        <xsd:restriction base="dms:DateTime"/>
      </xsd:simpleType>
    </xsd:element>
    <xsd:element name="_dlc_ExpireDate" ma:index="24"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ab4047d-50d7-459d-b2d8-04c237d58ee3" elementFormDefault="qualified">
    <xsd:import namespace="http://schemas.microsoft.com/office/2006/documentManagement/types"/>
    <xsd:import namespace="http://schemas.microsoft.com/office/infopath/2007/PartnerControls"/>
    <xsd:element name="Document_x0020_Owner" ma:index="8" ma:displayName="Document Owner" ma:list="UserInfo" ma:SharePointGroup="0" ma:internalName="Docum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curity0" ma:index="9" ma:displayName="Security" ma:default="NDA" ma:format="Dropdown" ma:internalName="Security0">
      <xsd:simpleType>
        <xsd:restriction base="dms:Choice">
          <xsd:enumeration value="NDA"/>
          <xsd:enumeration value="ARM Only"/>
          <xsd:enumeration value="Public"/>
        </xsd:restriction>
      </xsd:simpleType>
    </xsd:element>
    <xsd:element name="Document_x0020_Type" ma:index="10" nillable="true" ma:displayName="Document Type" ma:default="Benchmark" ma:format="Dropdown" ma:internalName="Document_x0020_Type">
      <xsd:simpleType>
        <xsd:restriction base="dms:Choice">
          <xsd:enumeration value="Benchmark"/>
          <xsd:enumeration value="Brochure"/>
          <xsd:enumeration value="Competitive Info"/>
          <xsd:enumeration value="Customer Presentation"/>
          <xsd:enumeration value="Datasheet"/>
          <xsd:enumeration value="Demo"/>
          <xsd:enumeration value="Elevator Pitch"/>
          <xsd:enumeration value="FAQ"/>
          <xsd:enumeration value="Other Presentation"/>
          <xsd:enumeration value="Other Supporting Material"/>
          <xsd:enumeration value="Product Brief"/>
          <xsd:enumeration value="Roadmap/Schedule"/>
          <xsd:enumeration value="Training"/>
          <xsd:enumeration value="Whitepaper"/>
        </xsd:restriction>
      </xsd:simpleType>
    </xsd:element>
    <xsd:element name="Group" ma:index="12" ma:displayName="Group" ma:indexed="true" ma:list="{1e1db78f-fb33-41b8-b660-c16e2b536886}" ma:internalName="Group" ma:showField="Title" ma:web="5f4ae47c-568b-4555-9a30-847936562c27">
      <xsd:simpleType>
        <xsd:restriction base="dms:Lookup"/>
      </xsd:simpleType>
    </xsd:element>
    <xsd:element name="Subgroup" ma:index="13" nillable="true" ma:displayName="Subgroup" ma:list="{833b5656-e3e2-4bb7-bd1e-4583f10622aa}" ma:internalName="Subgroup" ma:showField="Title" ma:web="5f4ae47c-568b-4555-9a30-847936562c27">
      <xsd:simpleType>
        <xsd:restriction base="dms:Lookup"/>
      </xsd:simpleType>
    </xsd:element>
    <xsd:element name="Product" ma:index="14" ma:displayName="Product" ma:indexed="true" ma:list="{50736085-4758-43b9-981b-11f348bd511e}" ma:internalName="Product" ma:showField="Title" ma:web="5f4ae47c-568b-4555-9a30-847936562c27">
      <xsd:simpleType>
        <xsd:restriction base="dms:Lookup"/>
      </xsd:simpleType>
    </xsd:element>
    <xsd:element name="Safety_x002d_related_x0020_statements_x0020_in_x0020_presentation_x003f_" ma:index="15" nillable="true" ma:displayName="Safety related statements in presentation" ma:default="0" ma:internalName="Safety_x002d_related_x0020_statements_x0020_in_x0020_presentation_x003f_">
      <xsd:simpleType>
        <xsd:restriction base="dms:Boolean"/>
      </xsd:simpleType>
    </xsd:element>
    <xsd:element name="Comply_x0020_with_x0020_safety_x0020_communications_x0020_guidelines_x003f_" ma:index="16" nillable="true" ma:displayName="Comply with safety communications guidelines" ma:default="0" ma:internalName="Comply_x0020_with_x0020_safety_x0020_communications_x0020_guidelines_x003f_">
      <xsd:simpleType>
        <xsd:restriction base="dms:Boolean"/>
      </xsd:simpleType>
    </xsd:element>
    <xsd:element name="Colour_x0020_Status" ma:index="20" nillable="true" ma:displayName="Colour Status" ma:default="Green" ma:format="Dropdown" ma:hidden="true" ma:internalName="Colour_x0020_Status" ma:readOnly="false">
      <xsd:simpleType>
        <xsd:restriction base="dms:Choice">
          <xsd:enumeration value="Green"/>
          <xsd:enumeration value="Amber"/>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2F9071-BD37-44BF-84C9-83C548349715}">
  <ds:schemaRefs>
    <ds:schemaRef ds:uri="http://schemas.microsoft.com/sharepoint/v3/contenttype/forms"/>
  </ds:schemaRefs>
</ds:datastoreItem>
</file>

<file path=customXml/itemProps2.xml><?xml version="1.0" encoding="utf-8"?>
<ds:datastoreItem xmlns:ds="http://schemas.openxmlformats.org/officeDocument/2006/customXml" ds:itemID="{F2295A2A-CB29-4FA9-88D1-66134D63EE25}">
  <ds:schemaRefs>
    <ds:schemaRef ds:uri="http://www.w3.org/XML/1998/namespac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elements/1.1/"/>
    <ds:schemaRef ds:uri="fab4047d-50d7-459d-b2d8-04c237d58ee3"/>
    <ds:schemaRef ds:uri="f2ad5090-61a8-4b8c-ab70-68f4ff4d1933"/>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BDC72D20-5FCA-4D5F-A33F-3F2D155C66D0}">
  <ds:schemaRefs>
    <ds:schemaRef ds:uri="http://schemas.microsoft.com/sharepoint/events"/>
  </ds:schemaRefs>
</ds:datastoreItem>
</file>

<file path=customXml/itemProps4.xml><?xml version="1.0" encoding="utf-8"?>
<ds:datastoreItem xmlns:ds="http://schemas.openxmlformats.org/officeDocument/2006/customXml" ds:itemID="{B650FA43-9E36-4989-A665-0139C660FC54}">
  <ds:schemaRefs>
    <ds:schemaRef ds:uri="office.server.policy"/>
  </ds:schemaRefs>
</ds:datastoreItem>
</file>

<file path=customXml/itemProps5.xml><?xml version="1.0" encoding="utf-8"?>
<ds:datastoreItem xmlns:ds="http://schemas.openxmlformats.org/officeDocument/2006/customXml" ds:itemID="{81907F51-8A80-421B-B512-31B80582F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b4047d-50d7-459d-b2d8-04c237d58ee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openailab</Template>
  <TotalTime>56332</TotalTime>
  <Words>1704</Words>
  <Application>Microsoft Office PowerPoint</Application>
  <PresentationFormat>宽屏</PresentationFormat>
  <Paragraphs>279</Paragraphs>
  <Slides>24</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华文新魏</vt:lpstr>
      <vt:lpstr>宋体</vt:lpstr>
      <vt:lpstr>微软雅黑</vt:lpstr>
      <vt:lpstr>DengXian</vt:lpstr>
      <vt:lpstr>Arial</vt:lpstr>
      <vt:lpstr>Calibri</vt:lpstr>
      <vt:lpstr>Cambria Math</vt:lpstr>
      <vt:lpstr>Verdana</vt:lpstr>
      <vt:lpstr>Wingdings</vt:lpstr>
      <vt:lpstr>Wingdings 2</vt:lpstr>
      <vt:lpstr>openailab</vt:lpstr>
      <vt:lpstr>PowerPoint 演示文稿</vt:lpstr>
      <vt:lpstr>人工智能的起点：图灵测试</vt:lpstr>
      <vt:lpstr>什么是人工智能</vt:lpstr>
      <vt:lpstr>人工智能发展史</vt:lpstr>
      <vt:lpstr>人工智能第一周期-推理</vt:lpstr>
      <vt:lpstr>人工智能第二周期-繁荣</vt:lpstr>
      <vt:lpstr>人工智能第三周期-机器学习</vt:lpstr>
      <vt:lpstr>深度学习兴起</vt:lpstr>
      <vt:lpstr>深度学习</vt:lpstr>
      <vt:lpstr>深度学习三要素</vt:lpstr>
      <vt:lpstr>神经网络</vt:lpstr>
      <vt:lpstr>深度学习网络结构-激活层</vt:lpstr>
      <vt:lpstr>深度学习网络结构-池化层</vt:lpstr>
      <vt:lpstr>前向传播</vt:lpstr>
      <vt:lpstr>反向传播</vt:lpstr>
      <vt:lpstr>反向传播</vt:lpstr>
      <vt:lpstr>卷积神经网络-CNN</vt:lpstr>
      <vt:lpstr>循环神经网络-RNN</vt:lpstr>
      <vt:lpstr>人工智能的学派</vt:lpstr>
      <vt:lpstr>人工智能顶级学术会议</vt:lpstr>
      <vt:lpstr>政策</vt:lpstr>
      <vt:lpstr>人工智能的领域</vt:lpstr>
      <vt:lpstr>深度学习框架</vt:lpstr>
      <vt:lpstr>深度学习框架</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update</dc:title>
  <dc:creator>Willard Jin</dc:creator>
  <cp:lastModifiedBy>Lenovo</cp:lastModifiedBy>
  <cp:revision>2960</cp:revision>
  <cp:lastPrinted>2018-07-27T05:20:43Z</cp:lastPrinted>
  <dcterms:created xsi:type="dcterms:W3CDTF">2015-02-12T13:29:59Z</dcterms:created>
  <dcterms:modified xsi:type="dcterms:W3CDTF">2019-07-01T04:11:08Z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0x0101004E4B3E189D714F49A85ED613D6AE4F95</vt:lpwstr>
  </property>
  <property fmtid="{D5CDD505-2E9C-101B-9397-08002B2CF9AE}" pid="3" name="_dlc_policyId">
    <vt:lpwstr>0x0101004E4B3E189D714F49A85ED613D6AE4F95|-1756139441</vt:lpwstr>
  </property>
  <property fmtid="{D5CDD505-2E9C-101B-9397-08002B2CF9AE}" pid="4" name="ItemRetentionFormula">
    <vt:lpwstr>&lt;formula id="Microsoft.Office.RecordsManagement.PolicyFeatures.Expiration.Formula.BuiltIn"&gt;&lt;number&gt;12&lt;/number&gt;&lt;property&gt;Modified&lt;/property&gt;&lt;propertyId&gt;28cf69c5-fa48-462a-b5cd-27b6f9d2bd5f&lt;/propertyId&gt;&lt;period&gt;months&lt;/period&gt;&lt;/formula&gt;</vt:lpwstr>
  </property>
  <property fmtid="{D5CDD505-2E9C-101B-9397-08002B2CF9AE}" pid="5" name="_dlc_DocIdItemGuid">
    <vt:lpwstr>7332c214-2925-43b8-a9aa-e27c99e0c1ea</vt:lpwstr>
  </property>
</Properties>
</file>