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67" r:id="rId2"/>
    <p:sldId id="577" r:id="rId3"/>
    <p:sldId id="576" r:id="rId4"/>
    <p:sldId id="580" r:id="rId5"/>
    <p:sldId id="581" r:id="rId6"/>
    <p:sldId id="583" r:id="rId7"/>
    <p:sldId id="579" r:id="rId8"/>
    <p:sldId id="593" r:id="rId9"/>
    <p:sldId id="589" r:id="rId10"/>
    <p:sldId id="603" r:id="rId11"/>
    <p:sldId id="618" r:id="rId12"/>
    <p:sldId id="620" r:id="rId13"/>
    <p:sldId id="621" r:id="rId14"/>
    <p:sldId id="61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6D090-7D87-41ED-A060-3E7CB42B01A7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61BCD-4159-4CA9-B397-93DAF34F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6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1E679-53C4-49BB-B2FA-B22C23CDA4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0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601A4-AA17-4A4E-8BC5-CD3793EE9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7626C1-7F63-4FDC-8B28-80CADBB14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196C95-A7D8-4394-A4DF-29833E22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2AA1-CBC4-4897-BCFD-92A9667000B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2CD09-79C4-4F54-8F7D-A3790156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CA076-F6F8-4FF1-8616-89F5886B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AC54-B53A-482B-AC9F-FC9FCC3D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2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25428-9D4C-4AE8-BCB0-EE8E6F8F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04B8F0-3B97-4DAF-890E-495BEC486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3DAD6-BEBE-4076-9089-F684A73A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2AA1-CBC4-4897-BCFD-92A9667000B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E92E58-9CF4-4637-AF69-6B94B18F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46076-4400-4E63-8BB9-D5F7DEF8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AC54-B53A-482B-AC9F-FC9FCC3D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8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81DFC1-3847-4C05-9C3A-288A8AADE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04CF3F-911B-4666-92EE-2EA79AB0E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CC29A-5D40-479F-BE0C-B294C6A7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2AA1-CBC4-4897-BCFD-92A9667000B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A52EAE-5F84-4652-97F7-F44EC89A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FEC5E-D894-40BD-B9FD-E4FA1472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AC54-B53A-482B-AC9F-FC9FCC3D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04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673" y="1440000"/>
            <a:ext cx="11158659" cy="46800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470" y="1197429"/>
            <a:ext cx="914639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112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2E432-8F27-44B6-B8B5-F0E9D8D2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25F70-5312-4A01-9866-1C3AE636A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2256F-F401-4FF5-9379-E13A30E2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2AA1-CBC4-4897-BCFD-92A9667000B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D4208-3DA7-46A5-B4DF-B5AF7024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DF2AB-75AF-44EA-8015-CE3E4698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AC54-B53A-482B-AC9F-FC9FCC3D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8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6D0B7-B13E-4CA2-8424-EB053A3C1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4BF18E-1A30-4643-8274-FAC25D4EE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61C76-1283-47AD-875E-798D160C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2AA1-CBC4-4897-BCFD-92A9667000B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658D8-4139-49F6-834E-B457F3A4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E5F249-D55F-41C3-9574-DCFEDF36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AC54-B53A-482B-AC9F-FC9FCC3D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CC7E7-4B8F-477D-A1BE-47067A28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A5CED-73DD-4BB1-B853-CB2DDF5A4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806D19-B8F4-41E7-A757-869BF8324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90C7D6-298F-4178-BE09-24FD9472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2AA1-CBC4-4897-BCFD-92A9667000B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D1A944-5E73-4B51-ADE8-8BC67B54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F7DD8-2A4A-4D44-A406-64F0D31A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AC54-B53A-482B-AC9F-FC9FCC3D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074A-4A64-45A6-BF2C-0A71FEDE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B74C48-A449-4F99-99D7-779499B15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40984C-ED79-48D1-B8E0-F91346FFC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DC98AF-0D94-4A7E-AFE4-734F792B4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A2A9AB-BEC5-466D-ADE6-7815FB81F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FB88B7-2849-4453-A019-FA54AC58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2AA1-CBC4-4897-BCFD-92A9667000B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8B3608-77A9-4193-B5FA-7DEBD434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AD7056-4183-4FB2-A5D2-0C3D789F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AC54-B53A-482B-AC9F-FC9FCC3D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D5B3F-CADD-480C-BBE1-1CBFA9ED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5735AD-4265-4C6D-814F-6CF2478C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2AA1-CBC4-4897-BCFD-92A9667000B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CE6E5D-939B-40F8-85BF-8C98B1BC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D32146-D624-420B-8DCD-A0B40D06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AC54-B53A-482B-AC9F-FC9FCC3D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1F8016-FE5B-4E01-BC9C-4C469C3E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2AA1-CBC4-4897-BCFD-92A9667000B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491CB2-13EF-4186-9746-8F2B49C5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8A3F74-D35F-48B5-8EA8-4E90A2F4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AC54-B53A-482B-AC9F-FC9FCC3D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4AEE4-02CC-42FE-8088-649A22F3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A473F-810A-4261-8203-65A750269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E9BFB6-99A4-4088-9D35-9A10B8539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F23534-3709-4CBC-B554-FE5F5BBC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2AA1-CBC4-4897-BCFD-92A9667000B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BD9EBC-BC17-4B54-B8C4-489EFC91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2D2F8E-38BC-42B6-BE67-33B3CD26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AC54-B53A-482B-AC9F-FC9FCC3D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7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5373D-5375-4308-A7A7-6CA6BB3A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56C87E-81D9-4652-842B-02231E47B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9B7DB2-DC5E-4320-BF1C-9BAE2B0D6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9B7580-83BB-41BD-876D-33080A02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2AA1-CBC4-4897-BCFD-92A9667000B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EEE2CD-F44F-4543-9FC6-C7F7B911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B36715-373E-456A-953F-FF50020F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AC54-B53A-482B-AC9F-FC9FCC3D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5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40DE7B-6561-42E0-AFDE-0B4C8036A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DA7262-9B05-4C39-ACC7-B9F7F24DB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88523-D82E-4536-AA5D-7453C199A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32AA1-CBC4-4897-BCFD-92A9667000B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3E251-28FB-4E81-9E3F-B7DE0E510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FC1D8-B448-4317-A237-8D4029913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9AC54-B53A-482B-AC9F-FC9FCC3D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3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hqprint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236985"/>
            <a:ext cx="12192000" cy="362102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83770" y="2276872"/>
            <a:ext cx="4512501" cy="144016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endParaRPr kumimoji="1" lang="zh-CN" altLang="en-US" sz="32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09046" y="2276876"/>
            <a:ext cx="70567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rgbClr val="0070C0"/>
                </a:solidFill>
              </a:rPr>
              <a:t>EAIDK </a:t>
            </a:r>
            <a:r>
              <a:rPr lang="zh-CN" altLang="en-US" sz="6000" dirty="0">
                <a:solidFill>
                  <a:srgbClr val="0070C0"/>
                </a:solidFill>
              </a:rPr>
              <a:t>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1344" y="6453336"/>
            <a:ext cx="1296144" cy="216024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kumimoji="1" lang="en-US" altLang="zh-CN" sz="1351" dirty="0">
                <a:solidFill>
                  <a:srgbClr val="0070C0"/>
                </a:solidFill>
              </a:rPr>
              <a:t>2018/12/04</a:t>
            </a:r>
          </a:p>
          <a:p>
            <a:endParaRPr kumimoji="1" lang="en-US" altLang="zh-CN" sz="1351" dirty="0">
              <a:solidFill>
                <a:srgbClr val="0070C0"/>
              </a:solidFill>
            </a:endParaRPr>
          </a:p>
          <a:p>
            <a:endParaRPr kumimoji="1" lang="zh-CN" altLang="en-US" sz="135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24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40A4AAB-1B6F-479B-A0F1-B7CD311754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133" dirty="0" err="1">
                <a:latin typeface="宋体" panose="02010600030101010101" pitchFamily="2" charset="-122"/>
                <a:ea typeface="宋体" panose="02010600030101010101" pitchFamily="2" charset="-122"/>
              </a:rPr>
              <a:t>FastCV</a:t>
            </a:r>
            <a:r>
              <a:rPr lang="en-US" altLang="zh-CN" sz="2133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133" dirty="0" err="1">
                <a:latin typeface="宋体" panose="02010600030101010101" pitchFamily="2" charset="-122"/>
                <a:ea typeface="宋体" panose="02010600030101010101" pitchFamily="2" charset="-122"/>
              </a:rPr>
              <a:t>BladeCV</a:t>
            </a:r>
            <a:r>
              <a:rPr lang="en-US" altLang="zh-CN" sz="2133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133" dirty="0">
                <a:latin typeface="宋体" panose="02010600030101010101" pitchFamily="2" charset="-122"/>
                <a:ea typeface="宋体" panose="02010600030101010101" pitchFamily="2" charset="-122"/>
              </a:rPr>
              <a:t>的主要目的是，提供一套简单高效的算法加速库。提供与</a:t>
            </a:r>
            <a:r>
              <a:rPr lang="en-US" altLang="zh-CN" sz="2133" dirty="0" err="1">
                <a:latin typeface="宋体" panose="02010600030101010101" pitchFamily="2" charset="-122"/>
                <a:ea typeface="宋体" panose="02010600030101010101" pitchFamily="2" charset="-122"/>
              </a:rPr>
              <a:t>opencv</a:t>
            </a:r>
            <a:r>
              <a:rPr lang="zh-CN" altLang="en-US" sz="2133" dirty="0">
                <a:latin typeface="宋体" panose="02010600030101010101" pitchFamily="2" charset="-122"/>
                <a:ea typeface="宋体" panose="02010600030101010101" pitchFamily="2" charset="-122"/>
              </a:rPr>
              <a:t>一样便捷的函数调用，来替代</a:t>
            </a:r>
            <a:r>
              <a:rPr lang="en-US" altLang="zh-CN" sz="2133" dirty="0">
                <a:latin typeface="宋体" panose="02010600030101010101" pitchFamily="2" charset="-122"/>
                <a:ea typeface="宋体" panose="02010600030101010101" pitchFamily="2" charset="-122"/>
              </a:rPr>
              <a:t>OpenCV</a:t>
            </a:r>
            <a:r>
              <a:rPr lang="zh-CN" altLang="en-US" sz="2133" dirty="0">
                <a:latin typeface="宋体" panose="02010600030101010101" pitchFamily="2" charset="-122"/>
                <a:ea typeface="宋体" panose="02010600030101010101" pitchFamily="2" charset="-122"/>
              </a:rPr>
              <a:t>庞大系统库的调用。</a:t>
            </a:r>
            <a:r>
              <a:rPr lang="en-US" altLang="zh-CN" sz="2133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133" dirty="0" err="1">
                <a:latin typeface="宋体" panose="02010600030101010101" pitchFamily="2" charset="-122"/>
                <a:ea typeface="宋体" panose="02010600030101010101" pitchFamily="2" charset="-122"/>
              </a:rPr>
              <a:t>FastCV</a:t>
            </a:r>
            <a:r>
              <a:rPr lang="en-US" altLang="zh-CN" sz="2133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133" dirty="0" err="1">
                <a:latin typeface="宋体" panose="02010600030101010101" pitchFamily="2" charset="-122"/>
                <a:ea typeface="宋体" panose="02010600030101010101" pitchFamily="2" charset="-122"/>
              </a:rPr>
              <a:t>BladeCV</a:t>
            </a:r>
            <a:r>
              <a:rPr lang="en-US" altLang="zh-CN" sz="2133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133" dirty="0">
                <a:latin typeface="宋体" panose="02010600030101010101" pitchFamily="2" charset="-122"/>
                <a:ea typeface="宋体" panose="02010600030101010101" pitchFamily="2" charset="-122"/>
              </a:rPr>
              <a:t>作为</a:t>
            </a:r>
            <a:r>
              <a:rPr lang="en-US" altLang="zh-CN" sz="2133" dirty="0">
                <a:latin typeface="宋体" panose="02010600030101010101" pitchFamily="2" charset="-122"/>
                <a:ea typeface="宋体" panose="02010600030101010101" pitchFamily="2" charset="-122"/>
              </a:rPr>
              <a:t>EAIDK-AID</a:t>
            </a:r>
            <a:r>
              <a:rPr lang="zh-CN" altLang="en-US" sz="2133" dirty="0">
                <a:latin typeface="宋体" panose="02010600030101010101" pitchFamily="2" charset="-122"/>
                <a:ea typeface="宋体" panose="02010600030101010101" pitchFamily="2" charset="-122"/>
              </a:rPr>
              <a:t>的一部分主要提供满足图形操作相关的图像处理的调用接口。 </a:t>
            </a:r>
            <a:endParaRPr lang="en-US" altLang="zh-CN" sz="2133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133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133" dirty="0" err="1">
                <a:latin typeface="宋体" panose="02010600030101010101" pitchFamily="2" charset="-122"/>
                <a:ea typeface="宋体" panose="02010600030101010101" pitchFamily="2" charset="-122"/>
              </a:rPr>
              <a:t>FastCV</a:t>
            </a:r>
            <a:r>
              <a:rPr lang="en-US" altLang="zh-CN" sz="2133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133" dirty="0" err="1">
                <a:latin typeface="宋体" panose="02010600030101010101" pitchFamily="2" charset="-122"/>
                <a:ea typeface="宋体" panose="02010600030101010101" pitchFamily="2" charset="-122"/>
              </a:rPr>
              <a:t>BladeCV</a:t>
            </a:r>
            <a:r>
              <a:rPr lang="en-US" altLang="zh-CN" sz="2133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133" dirty="0">
                <a:latin typeface="宋体" panose="02010600030101010101" pitchFamily="2" charset="-122"/>
                <a:ea typeface="宋体" panose="02010600030101010101" pitchFamily="2" charset="-122"/>
              </a:rPr>
              <a:t>特性 </a:t>
            </a:r>
          </a:p>
          <a:p>
            <a:pPr marL="0" indent="0">
              <a:buNone/>
            </a:pPr>
            <a:r>
              <a:rPr lang="en-US" altLang="zh-CN" sz="2133" dirty="0">
                <a:latin typeface="宋体" panose="02010600030101010101" pitchFamily="2" charset="-122"/>
                <a:ea typeface="宋体" panose="02010600030101010101" pitchFamily="2" charset="-122"/>
              </a:rPr>
              <a:t>    1</a:t>
            </a:r>
            <a:r>
              <a:rPr lang="zh-CN" altLang="en-US" sz="2133" dirty="0">
                <a:latin typeface="宋体" panose="02010600030101010101" pitchFamily="2" charset="-122"/>
                <a:ea typeface="宋体" panose="02010600030101010101" pitchFamily="2" charset="-122"/>
              </a:rPr>
              <a:t>、具备常用的图像处理、计算机视觉、模式识别的算子</a:t>
            </a:r>
            <a:r>
              <a:rPr lang="en-US" altLang="zh-CN" sz="2133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133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en-US" altLang="zh-CN" sz="2133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133" dirty="0">
                <a:latin typeface="宋体" panose="02010600030101010101" pitchFamily="2" charset="-122"/>
                <a:ea typeface="宋体" panose="02010600030101010101" pitchFamily="2" charset="-122"/>
              </a:rPr>
              <a:t>接口。 </a:t>
            </a:r>
          </a:p>
          <a:p>
            <a:pPr marL="0" indent="0">
              <a:buNone/>
            </a:pPr>
            <a:r>
              <a:rPr lang="en-US" altLang="zh-CN" sz="2133" dirty="0">
                <a:latin typeface="宋体" panose="02010600030101010101" pitchFamily="2" charset="-122"/>
                <a:ea typeface="宋体" panose="02010600030101010101" pitchFamily="2" charset="-122"/>
              </a:rPr>
              <a:t>    2</a:t>
            </a:r>
            <a:r>
              <a:rPr lang="zh-CN" altLang="en-US" sz="2133" dirty="0">
                <a:latin typeface="宋体" panose="02010600030101010101" pitchFamily="2" charset="-122"/>
                <a:ea typeface="宋体" panose="02010600030101010101" pitchFamily="2" charset="-122"/>
              </a:rPr>
              <a:t>、支持常见格式的图像和视频文件读写，常见编码视频码流的解码。 </a:t>
            </a:r>
          </a:p>
          <a:p>
            <a:pPr marL="0" indent="0">
              <a:buNone/>
            </a:pPr>
            <a:r>
              <a:rPr lang="en-US" altLang="zh-CN" sz="2133" dirty="0">
                <a:latin typeface="宋体" panose="02010600030101010101" pitchFamily="2" charset="-122"/>
                <a:ea typeface="宋体" panose="02010600030101010101" pitchFamily="2" charset="-122"/>
              </a:rPr>
              <a:t>    3</a:t>
            </a:r>
            <a:r>
              <a:rPr lang="zh-CN" altLang="en-US" sz="2133" dirty="0">
                <a:latin typeface="宋体" panose="02010600030101010101" pitchFamily="2" charset="-122"/>
                <a:ea typeface="宋体" panose="02010600030101010101" pitchFamily="2" charset="-122"/>
              </a:rPr>
              <a:t>、支持图形化界面的图像</a:t>
            </a:r>
            <a:r>
              <a:rPr lang="en-US" altLang="zh-CN" sz="2133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133" dirty="0">
                <a:latin typeface="宋体" panose="02010600030101010101" pitchFamily="2" charset="-122"/>
                <a:ea typeface="宋体" panose="02010600030101010101" pitchFamily="2" charset="-122"/>
              </a:rPr>
              <a:t>视频显示和信息叠加。 </a:t>
            </a:r>
          </a:p>
          <a:p>
            <a:pPr marL="0" indent="0">
              <a:buNone/>
            </a:pPr>
            <a:r>
              <a:rPr lang="en-US" altLang="zh-CN" sz="2133" dirty="0">
                <a:latin typeface="宋体" panose="02010600030101010101" pitchFamily="2" charset="-122"/>
                <a:ea typeface="宋体" panose="02010600030101010101" pitchFamily="2" charset="-122"/>
              </a:rPr>
              <a:t>    4</a:t>
            </a:r>
            <a:r>
              <a:rPr lang="zh-CN" altLang="en-US" sz="2133" dirty="0">
                <a:latin typeface="宋体" panose="02010600030101010101" pitchFamily="2" charset="-122"/>
                <a:ea typeface="宋体" panose="02010600030101010101" pitchFamily="2" charset="-122"/>
              </a:rPr>
              <a:t>、支持基于</a:t>
            </a:r>
            <a:r>
              <a:rPr lang="en-US" altLang="zh-CN" sz="2133" dirty="0">
                <a:latin typeface="宋体" panose="02010600030101010101" pitchFamily="2" charset="-122"/>
                <a:ea typeface="宋体" panose="02010600030101010101" pitchFamily="2" charset="-122"/>
              </a:rPr>
              <a:t>RK3399</a:t>
            </a:r>
            <a:r>
              <a:rPr lang="zh-CN" altLang="en-US" sz="2133" dirty="0">
                <a:latin typeface="宋体" panose="02010600030101010101" pitchFamily="2" charset="-122"/>
                <a:ea typeface="宋体" panose="02010600030101010101" pitchFamily="2" charset="-122"/>
              </a:rPr>
              <a:t>的硬件视频解码及图像操作的硬件加速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641257D-9919-4682-A767-886DD964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FastCV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29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70D0516-D6F5-455E-9E6A-EA53581859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const String&amp; filename, int flags= _IMREAD_COLOR);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imwrite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const String&amp; filename,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InputArray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const std::vector&lt;int&gt;&amp; params = std::vector&lt;int&gt;());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resize(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InputArray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OutputArray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Size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0, double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0, int interpolation = _INTER_LINEAR );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示例：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Mat </a:t>
            </a:r>
            <a:r>
              <a:rPr lang="en-US" altLang="zh-CN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srcImage</a:t>
            </a:r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fcv</a:t>
            </a:r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CN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("a15.jpg");  </a:t>
            </a:r>
          </a:p>
          <a:p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    	Mat temImage,dstImage1,dstImage2;  </a:t>
            </a:r>
          </a:p>
          <a:p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altLang="zh-CN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temImage</a:t>
            </a:r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srcImage</a:t>
            </a:r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</a:p>
          <a:p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 	cv::resize(temImage,dstImage1,cv::Size(</a:t>
            </a:r>
            <a:r>
              <a:rPr lang="en-US" altLang="zh-CN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temImage.cols</a:t>
            </a:r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/2,temImage.rows/2),0,0,cv::INTER_LINEAR);  </a:t>
            </a:r>
          </a:p>
          <a:p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    	cv::resize(temImage,dstImage2,cv::Size(</a:t>
            </a:r>
            <a:r>
              <a:rPr lang="en-US" altLang="zh-CN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temImage.cols</a:t>
            </a:r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*2,temImage.rows*2),0,0,cv::INTER_LINEAR); </a:t>
            </a:r>
          </a:p>
          <a:p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cv::</a:t>
            </a:r>
            <a:r>
              <a:rPr lang="en-US" altLang="zh-CN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imwrite</a:t>
            </a:r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("a15_down.jpg", dstImage1);</a:t>
            </a:r>
          </a:p>
          <a:p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cv::</a:t>
            </a:r>
            <a:r>
              <a:rPr lang="en-US" altLang="zh-CN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imwrite</a:t>
            </a:r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("a15_up.jpg", dstImage2);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56B1BBD-067E-4C48-8F76-CDE725BD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FastCV</a:t>
            </a:r>
            <a:r>
              <a:rPr lang="en-US" altLang="zh-CN" dirty="0"/>
              <a:t> 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41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DAFFB32-5D15-4A5C-933A-8D75157D18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cvtColor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InputArray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OutputArray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int code, int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dstCn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0 );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示例：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Image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("a15.jpg");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cvtColor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(Image,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imghsv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CV_BGR2GRAY);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Mat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imageYUV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cvtColor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(Image,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imageYUV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CV_BGR2YUV);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C727D4E-00CC-406B-8465-1D7C3D8B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FastCV</a:t>
            </a:r>
            <a:r>
              <a:rPr lang="en-US" altLang="zh-CN" dirty="0"/>
              <a:t> 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904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645763E-29D0-4202-97F1-39DCD1310A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void rectangle(</a:t>
            </a:r>
            <a:r>
              <a:rPr lang="en-US" altLang="zh-CN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InputOutputArray</a:t>
            </a:r>
            <a:r>
              <a:rPr lang="en-US" altLang="zh-CN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zh-CN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, Point pt1, Point pt2, const Scalar&amp; color, int thickness = 1,int </a:t>
            </a:r>
            <a:r>
              <a:rPr lang="en-US" altLang="zh-CN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US" altLang="zh-CN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 = _LINE_8, int shift = 0);</a:t>
            </a:r>
          </a:p>
          <a:p>
            <a:r>
              <a:rPr lang="en-US" altLang="zh-CN" sz="1467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circle(</a:t>
            </a:r>
            <a:r>
              <a:rPr lang="en-US" altLang="zh-CN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InputOutputArray</a:t>
            </a:r>
            <a:r>
              <a:rPr lang="en-US" altLang="zh-CN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zh-CN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, Point center, int radius, const Scalar&amp; color, int thickness = 1, int </a:t>
            </a:r>
            <a:r>
              <a:rPr lang="en-US" altLang="zh-CN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US" altLang="zh-CN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 = _LINE_8, int shift = 0);</a:t>
            </a:r>
            <a:endParaRPr lang="zh-CN" altLang="en-US" sz="14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示例：</a:t>
            </a:r>
            <a:r>
              <a:rPr lang="en-US" altLang="zh-CN" dirty="0"/>
              <a:t>	</a:t>
            </a:r>
          </a:p>
          <a:p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 	Mat </a:t>
            </a:r>
            <a:r>
              <a:rPr lang="en-US" altLang="zh-CN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src_img</a:t>
            </a:r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 = cv::</a:t>
            </a:r>
            <a:r>
              <a:rPr lang="en-US" altLang="zh-CN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("a15.jpg");  </a:t>
            </a:r>
          </a:p>
          <a:p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Point p = Point(</a:t>
            </a:r>
            <a:r>
              <a:rPr lang="en-US" altLang="zh-CN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 / 2., </a:t>
            </a:r>
            <a:r>
              <a:rPr lang="en-US" altLang="zh-CN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 / 2.);</a:t>
            </a:r>
          </a:p>
          <a:p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fcv</a:t>
            </a:r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::circle(src_img,p,20,cv::Scalar(120,200,100));</a:t>
            </a:r>
          </a:p>
          <a:p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cv::</a:t>
            </a:r>
            <a:r>
              <a:rPr lang="en-US" altLang="zh-CN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imwrite</a:t>
            </a:r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("dst_img_cir.jpg", </a:t>
            </a:r>
            <a:r>
              <a:rPr lang="en-US" altLang="zh-CN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src_img</a:t>
            </a:r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fcv</a:t>
            </a:r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::rectangle(</a:t>
            </a:r>
            <a:r>
              <a:rPr lang="en-US" altLang="zh-CN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src_img,Point</a:t>
            </a:r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(10,10),Point(100,100),cv::Scalar(100,200,100));</a:t>
            </a:r>
          </a:p>
          <a:p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cv::</a:t>
            </a:r>
            <a:r>
              <a:rPr lang="en-US" altLang="zh-CN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imwrite</a:t>
            </a:r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("dst_img_rec.jpg", </a:t>
            </a:r>
            <a:r>
              <a:rPr lang="en-US" altLang="zh-CN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src_img</a:t>
            </a:r>
            <a:r>
              <a:rPr lang="en-US" altLang="zh-CN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333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8827080-E7AB-429E-AB0B-666C3D18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FastCV</a:t>
            </a:r>
            <a:r>
              <a:rPr lang="en-US" altLang="zh-CN" dirty="0"/>
              <a:t> 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618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D70473F-C4CB-45A6-9D85-2E46F4F2CD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运行</a:t>
            </a:r>
            <a:r>
              <a:rPr lang="en-US" altLang="zh-CN" dirty="0" err="1"/>
              <a:t>fastcv</a:t>
            </a:r>
            <a:r>
              <a:rPr lang="en-US" altLang="zh-CN" dirty="0"/>
              <a:t> </a:t>
            </a:r>
            <a:r>
              <a:rPr lang="zh-CN" altLang="en-US" dirty="0"/>
              <a:t>实例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读取一张图片，对图片进行</a:t>
            </a:r>
            <a:r>
              <a:rPr lang="en-US" altLang="zh-CN" dirty="0"/>
              <a:t>resize,</a:t>
            </a:r>
            <a:r>
              <a:rPr lang="zh-CN" altLang="en-US" dirty="0"/>
              <a:t>旋转，颜色空间转换，</a:t>
            </a:r>
            <a:r>
              <a:rPr lang="en-US" altLang="zh-CN" dirty="0"/>
              <a:t>	</a:t>
            </a:r>
            <a:r>
              <a:rPr lang="zh-CN" altLang="en-US" dirty="0"/>
              <a:t>画矩形，画圆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AEBAC57-0D34-4B87-BD4E-3AC3C68A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55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ea typeface="+mj-ea"/>
              </a:rPr>
              <a:t>EAIDK</a:t>
            </a:r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384114"/>
            <a:ext cx="335360" cy="527892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6592C590-B383-47CE-84FB-001350EADE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3733" dirty="0"/>
              <a:t>EAIDK- Embedded AI Development Kit</a:t>
            </a:r>
          </a:p>
          <a:p>
            <a:r>
              <a:rPr lang="zh-CN" altLang="en-US" sz="3733" dirty="0"/>
              <a:t>目标：</a:t>
            </a:r>
            <a:r>
              <a:rPr lang="en-US" altLang="zh-CN" sz="3733" dirty="0"/>
              <a:t>AI</a:t>
            </a:r>
            <a:r>
              <a:rPr lang="zh-CN" altLang="en-US" sz="3733" dirty="0"/>
              <a:t>（深度学习）边缘计算</a:t>
            </a:r>
            <a:endParaRPr lang="en-US" altLang="zh-CN" sz="3733" dirty="0"/>
          </a:p>
          <a:p>
            <a:r>
              <a:rPr lang="en-US" altLang="zh-CN" sz="3733" dirty="0"/>
              <a:t>EAIDK</a:t>
            </a:r>
            <a:r>
              <a:rPr lang="zh-CN" altLang="en-US" sz="3733" dirty="0"/>
              <a:t>是多系列产品，每款产品都会明确具体定位</a:t>
            </a:r>
            <a:endParaRPr lang="en-US" altLang="zh-CN" sz="3733" dirty="0"/>
          </a:p>
          <a:p>
            <a:r>
              <a:rPr lang="en-US" altLang="zh-CN" sz="3733" dirty="0"/>
              <a:t>EAI610-P0:</a:t>
            </a:r>
          </a:p>
          <a:p>
            <a:pPr lvl="1"/>
            <a:r>
              <a:rPr lang="zh-CN" altLang="en-US" sz="3200" dirty="0"/>
              <a:t>基于高性能</a:t>
            </a:r>
            <a:r>
              <a:rPr lang="en-US" altLang="zh-CN" sz="3200" dirty="0"/>
              <a:t>CPU</a:t>
            </a:r>
            <a:r>
              <a:rPr lang="zh-CN" altLang="en-US" sz="3200" dirty="0"/>
              <a:t>和</a:t>
            </a:r>
            <a:r>
              <a:rPr lang="en-US" altLang="zh-CN" sz="3200" dirty="0"/>
              <a:t>GPU</a:t>
            </a:r>
            <a:r>
              <a:rPr lang="zh-CN" altLang="en-US" sz="3200" dirty="0"/>
              <a:t>的中端深度学习预测平台</a:t>
            </a:r>
            <a:endParaRPr lang="en-US" altLang="zh-CN" sz="3200" dirty="0"/>
          </a:p>
          <a:p>
            <a:r>
              <a:rPr lang="en-US" altLang="zh-CN" sz="3733" dirty="0"/>
              <a:t>EAIDK</a:t>
            </a:r>
            <a:r>
              <a:rPr lang="zh-CN" altLang="en-US" sz="3733" dirty="0"/>
              <a:t>配件规划目标：扩充板卡的感知和控制功能</a:t>
            </a:r>
            <a:endParaRPr lang="en-US" altLang="zh-CN" sz="3733" dirty="0"/>
          </a:p>
        </p:txBody>
      </p:sp>
    </p:spTree>
    <p:extLst>
      <p:ext uri="{BB962C8B-B14F-4D97-AF65-F5344CB8AC3E}">
        <p14:creationId xmlns:p14="http://schemas.microsoft.com/office/powerpoint/2010/main" val="148158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ea typeface="+mj-ea"/>
              </a:rPr>
              <a:t>软硬件一体化平台</a:t>
            </a:r>
          </a:p>
        </p:txBody>
      </p:sp>
      <p:sp>
        <p:nvSpPr>
          <p:cNvPr id="8" name="矩形 7"/>
          <p:cNvSpPr/>
          <p:nvPr/>
        </p:nvSpPr>
        <p:spPr>
          <a:xfrm>
            <a:off x="1" y="384114"/>
            <a:ext cx="335360" cy="527892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F40D95A2-C460-4F6C-8B07-1C9CFD4C45A7}"/>
              </a:ext>
            </a:extLst>
          </p:cNvPr>
          <p:cNvSpPr/>
          <p:nvPr/>
        </p:nvSpPr>
        <p:spPr>
          <a:xfrm>
            <a:off x="6387520" y="2695433"/>
            <a:ext cx="4104640" cy="19311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pic>
        <p:nvPicPr>
          <p:cNvPr id="57" name="图片 6">
            <a:extLst>
              <a:ext uri="{FF2B5EF4-FFF2-40B4-BE49-F238E27FC236}">
                <a16:creationId xmlns:a16="http://schemas.microsoft.com/office/drawing/2014/main" id="{0DDAF2A2-4AC2-4154-ABA0-5F753E08198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682" y="2732725"/>
            <a:ext cx="3887695" cy="1931127"/>
          </a:xfrm>
          <a:prstGeom prst="rect">
            <a:avLst/>
          </a:prstGeom>
        </p:spPr>
      </p:pic>
      <p:pic>
        <p:nvPicPr>
          <p:cNvPr id="58" name="Picture 6">
            <a:extLst>
              <a:ext uri="{FF2B5EF4-FFF2-40B4-BE49-F238E27FC236}">
                <a16:creationId xmlns:a16="http://schemas.microsoft.com/office/drawing/2014/main" id="{404A9710-DBE4-4528-9C7C-B35EA335F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506" y="5072260"/>
            <a:ext cx="997823" cy="221899"/>
          </a:xfrm>
          <a:prstGeom prst="rect">
            <a:avLst/>
          </a:prstGeom>
        </p:spPr>
      </p:pic>
      <p:pic>
        <p:nvPicPr>
          <p:cNvPr id="59" name="Picture 7">
            <a:extLst>
              <a:ext uri="{FF2B5EF4-FFF2-40B4-BE49-F238E27FC236}">
                <a16:creationId xmlns:a16="http://schemas.microsoft.com/office/drawing/2014/main" id="{8BAB31D3-9472-4C9E-8EC7-ED6F48822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712" y="5088997"/>
            <a:ext cx="997821" cy="205163"/>
          </a:xfrm>
          <a:prstGeom prst="rect">
            <a:avLst/>
          </a:prstGeom>
        </p:spPr>
      </p:pic>
      <p:pic>
        <p:nvPicPr>
          <p:cNvPr id="60" name="Picture 8">
            <a:extLst>
              <a:ext uri="{FF2B5EF4-FFF2-40B4-BE49-F238E27FC236}">
                <a16:creationId xmlns:a16="http://schemas.microsoft.com/office/drawing/2014/main" id="{41D54F15-9ACB-409A-87A7-0E970991D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775" y="4769657"/>
            <a:ext cx="997821" cy="205163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6DF9B54E-D3A1-4D8A-AF94-F524DF77405A}"/>
              </a:ext>
            </a:extLst>
          </p:cNvPr>
          <p:cNvSpPr txBox="1"/>
          <p:nvPr/>
        </p:nvSpPr>
        <p:spPr>
          <a:xfrm>
            <a:off x="7630389" y="2378250"/>
            <a:ext cx="1782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kumimoji="1" lang="en-US" altLang="zh-C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AI LAB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– AID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398E928F-9B72-4CC2-A4C4-840FACDBF22A}"/>
              </a:ext>
            </a:extLst>
          </p:cNvPr>
          <p:cNvSpPr/>
          <p:nvPr/>
        </p:nvSpPr>
        <p:spPr>
          <a:xfrm>
            <a:off x="6631360" y="4095219"/>
            <a:ext cx="3616960" cy="345440"/>
          </a:xfrm>
          <a:prstGeom prst="roundRect">
            <a:avLst/>
          </a:prstGeom>
          <a:solidFill>
            <a:srgbClr val="FAB985"/>
          </a:soli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HCL</a:t>
            </a:r>
            <a:r>
              <a:rPr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Heterogeneous Computing Library </a:t>
            </a:r>
            <a:r>
              <a:rPr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en-US" sz="1200" b="1" dirty="0" err="1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FDA7EF2-1137-4716-8FBF-CC5BBFB7A7E4}"/>
              </a:ext>
            </a:extLst>
          </p:cNvPr>
          <p:cNvSpPr/>
          <p:nvPr/>
        </p:nvSpPr>
        <p:spPr>
          <a:xfrm>
            <a:off x="6631360" y="3683739"/>
            <a:ext cx="3616960" cy="345440"/>
          </a:xfrm>
          <a:prstGeom prst="roundRect">
            <a:avLst/>
          </a:prstGeom>
          <a:solidFill>
            <a:srgbClr val="FAB985"/>
          </a:soli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Tengine - </a:t>
            </a:r>
            <a:r>
              <a:rPr lang="en-US" altLang="zh-CN" sz="1200" b="1" i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Open AI Engine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10903CF2-C01A-4DD3-8701-51A49362D748}"/>
              </a:ext>
            </a:extLst>
          </p:cNvPr>
          <p:cNvSpPr/>
          <p:nvPr/>
        </p:nvSpPr>
        <p:spPr>
          <a:xfrm>
            <a:off x="6631360" y="2835380"/>
            <a:ext cx="3616960" cy="774813"/>
          </a:xfrm>
          <a:prstGeom prst="roundRect">
            <a:avLst/>
          </a:prstGeom>
          <a:solidFill>
            <a:srgbClr val="FAB985"/>
          </a:soli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Container</a:t>
            </a:r>
          </a:p>
        </p:txBody>
      </p:sp>
      <p:sp>
        <p:nvSpPr>
          <p:cNvPr id="65" name="矩形: 圆角 50">
            <a:extLst>
              <a:ext uri="{FF2B5EF4-FFF2-40B4-BE49-F238E27FC236}">
                <a16:creationId xmlns:a16="http://schemas.microsoft.com/office/drawing/2014/main" id="{3B94FB5F-2F1F-47B3-8304-19043088F588}"/>
              </a:ext>
            </a:extLst>
          </p:cNvPr>
          <p:cNvSpPr/>
          <p:nvPr/>
        </p:nvSpPr>
        <p:spPr>
          <a:xfrm>
            <a:off x="8547686" y="3235337"/>
            <a:ext cx="1359735" cy="26161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mpd="sng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>
            <a:defPPr>
              <a:defRPr lang="en-US"/>
            </a:defPPr>
            <a:lvl1pPr marL="0" algn="l" defTabSz="9131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6565" algn="l" defTabSz="9131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3765" algn="l" defTabSz="9131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330" algn="l" defTabSz="9131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530" algn="l" defTabSz="9131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4095" algn="l" defTabSz="9131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1295" algn="l" defTabSz="9131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7860" algn="l" defTabSz="9131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5060" algn="l" defTabSz="9131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DL/ML Algorithms</a:t>
            </a:r>
          </a:p>
        </p:txBody>
      </p:sp>
      <p:sp>
        <p:nvSpPr>
          <p:cNvPr id="66" name="矩形: 圆角 50">
            <a:extLst>
              <a:ext uri="{FF2B5EF4-FFF2-40B4-BE49-F238E27FC236}">
                <a16:creationId xmlns:a16="http://schemas.microsoft.com/office/drawing/2014/main" id="{57CA4972-EA8C-4CF4-B39C-BBBFC127D1BD}"/>
              </a:ext>
            </a:extLst>
          </p:cNvPr>
          <p:cNvSpPr/>
          <p:nvPr/>
        </p:nvSpPr>
        <p:spPr>
          <a:xfrm>
            <a:off x="6835009" y="3235337"/>
            <a:ext cx="1590759" cy="26161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mpd="sng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>
            <a:defPPr>
              <a:defRPr lang="en-US"/>
            </a:defPPr>
            <a:lvl1pPr marL="0" algn="l" defTabSz="9131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6565" algn="l" defTabSz="9131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3765" algn="l" defTabSz="9131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330" algn="l" defTabSz="9131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530" algn="l" defTabSz="9131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4095" algn="l" defTabSz="9131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1295" algn="l" defTabSz="9131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7860" algn="l" defTabSz="9131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5060" algn="l" defTabSz="9131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Speech/CV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Libraries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C550CD8-931A-43E7-9B46-B5BF28E1A33B}"/>
              </a:ext>
            </a:extLst>
          </p:cNvPr>
          <p:cNvSpPr txBox="1"/>
          <p:nvPr/>
        </p:nvSpPr>
        <p:spPr>
          <a:xfrm>
            <a:off x="3632342" y="232164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RK3399</a:t>
            </a:r>
            <a:endParaRPr kumimoji="1" lang="en-US" altLang="zh-CN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19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ea typeface="+mj-ea"/>
              </a:rPr>
              <a:t>硬件规格</a:t>
            </a:r>
          </a:p>
        </p:txBody>
      </p:sp>
      <p:sp>
        <p:nvSpPr>
          <p:cNvPr id="8" name="矩形 7"/>
          <p:cNvSpPr/>
          <p:nvPr/>
        </p:nvSpPr>
        <p:spPr>
          <a:xfrm>
            <a:off x="1" y="384114"/>
            <a:ext cx="335360" cy="527892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AB9B9EDC-D16A-46DA-85C4-5B40C78839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主芯片：</a:t>
            </a:r>
            <a:r>
              <a:rPr lang="en-US" altLang="zh-CN" dirty="0"/>
              <a:t>RK3399</a:t>
            </a:r>
          </a:p>
          <a:p>
            <a:r>
              <a:rPr lang="zh-CN" altLang="en-US" dirty="0"/>
              <a:t>内存：</a:t>
            </a:r>
            <a:r>
              <a:rPr lang="en-US" altLang="zh-CN" dirty="0"/>
              <a:t>Dual-channel LPDDR3 4GB</a:t>
            </a:r>
          </a:p>
          <a:p>
            <a:r>
              <a:rPr lang="zh-CN" altLang="en-US" dirty="0"/>
              <a:t>存储：</a:t>
            </a:r>
            <a:r>
              <a:rPr lang="en-US" altLang="zh-CN" dirty="0"/>
              <a:t>16GB </a:t>
            </a:r>
            <a:r>
              <a:rPr lang="en-US" altLang="zh-CN" dirty="0" err="1"/>
              <a:t>emmc</a:t>
            </a:r>
            <a:r>
              <a:rPr lang="zh-CN" altLang="en-US" dirty="0"/>
              <a:t>，</a:t>
            </a:r>
            <a:r>
              <a:rPr lang="en-US" altLang="zh-CN" dirty="0"/>
              <a:t>MicroSD up to 128GB</a:t>
            </a:r>
          </a:p>
          <a:p>
            <a:r>
              <a:rPr lang="zh-CN" altLang="en-US" dirty="0"/>
              <a:t>显示：</a:t>
            </a:r>
            <a:r>
              <a:rPr lang="en-US" altLang="zh-CN" dirty="0"/>
              <a:t>HDMI</a:t>
            </a:r>
            <a:r>
              <a:rPr lang="zh-CN" altLang="en-US" dirty="0"/>
              <a:t>，</a:t>
            </a:r>
            <a:r>
              <a:rPr lang="en-US" altLang="zh-CN" dirty="0"/>
              <a:t>MIPI</a:t>
            </a:r>
            <a:r>
              <a:rPr lang="zh-CN" altLang="en-US" dirty="0"/>
              <a:t>，</a:t>
            </a:r>
            <a:r>
              <a:rPr lang="en-US" altLang="zh-CN" dirty="0" err="1"/>
              <a:t>eDP</a:t>
            </a:r>
            <a:endParaRPr lang="en-US" altLang="zh-CN" dirty="0"/>
          </a:p>
          <a:p>
            <a:r>
              <a:rPr lang="zh-CN" altLang="en-US" dirty="0"/>
              <a:t>网络：</a:t>
            </a:r>
            <a:r>
              <a:rPr lang="en-US" altLang="zh-CN" sz="2800" dirty="0"/>
              <a:t>Ethernet 10/100/1000M,</a:t>
            </a:r>
            <a:r>
              <a:rPr lang="zh-CN" altLang="en-US" sz="2800" dirty="0"/>
              <a:t> </a:t>
            </a:r>
            <a:r>
              <a:rPr lang="en-US" altLang="zh-CN" sz="2800" dirty="0"/>
              <a:t>WIFI 802.11ac/a/b/g/n, BT 4.2</a:t>
            </a:r>
          </a:p>
          <a:p>
            <a:r>
              <a:rPr lang="zh-CN" altLang="en-US" sz="2800" dirty="0"/>
              <a:t>相机：</a:t>
            </a:r>
            <a:r>
              <a:rPr lang="en-US" altLang="zh-CN" sz="2800" dirty="0"/>
              <a:t>2xMIPI</a:t>
            </a:r>
          </a:p>
          <a:p>
            <a:r>
              <a:rPr lang="zh-CN" altLang="en-US" sz="2800" dirty="0"/>
              <a:t>音频：耳机</a:t>
            </a:r>
            <a:r>
              <a:rPr lang="en-US" altLang="zh-CN" sz="2800" dirty="0"/>
              <a:t>CTIA</a:t>
            </a:r>
            <a:r>
              <a:rPr lang="zh-CN" altLang="en-US" sz="2800" dirty="0"/>
              <a:t>，</a:t>
            </a:r>
            <a:r>
              <a:rPr lang="en-US" altLang="zh-CN" sz="2800" dirty="0"/>
              <a:t>MIC</a:t>
            </a:r>
            <a:r>
              <a:rPr lang="zh-CN" altLang="en-US" sz="2800" dirty="0"/>
              <a:t>，扬声器</a:t>
            </a:r>
            <a:endParaRPr lang="en-US" altLang="zh-CN" sz="2800" dirty="0"/>
          </a:p>
          <a:p>
            <a:r>
              <a:rPr lang="en-US" altLang="zh-CN" sz="2800" dirty="0"/>
              <a:t>USB</a:t>
            </a:r>
            <a:r>
              <a:rPr lang="zh-CN" altLang="en-US" sz="2800" dirty="0"/>
              <a:t>：</a:t>
            </a:r>
            <a:r>
              <a:rPr lang="en-US" altLang="zh-CN" sz="2800" dirty="0"/>
              <a:t>2xUSB2 Type A,</a:t>
            </a:r>
            <a:r>
              <a:rPr lang="zh-CN" altLang="en-US" sz="2800" dirty="0"/>
              <a:t> </a:t>
            </a:r>
            <a:r>
              <a:rPr lang="en-US" altLang="zh-CN" sz="2800" dirty="0"/>
              <a:t>2xUSB3 Type A,</a:t>
            </a:r>
            <a:r>
              <a:rPr lang="zh-CN" altLang="en-US" sz="2800" dirty="0"/>
              <a:t> </a:t>
            </a:r>
            <a:r>
              <a:rPr lang="en-US" altLang="zh-CN" sz="2800" dirty="0"/>
              <a:t>1xUSB3 Type C</a:t>
            </a:r>
          </a:p>
          <a:p>
            <a:r>
              <a:rPr lang="zh-CN" altLang="en-US" sz="2800" dirty="0"/>
              <a:t>外设接口：</a:t>
            </a:r>
            <a:r>
              <a:rPr lang="en-US" altLang="zh-CN" sz="2800" dirty="0"/>
              <a:t>2xRS232, 2xRS485, 3xI2C,1xSPI, 12xGPIO, 2xADC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85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视觉传感器配件</a:t>
            </a:r>
            <a:r>
              <a:rPr lang="en-US" altLang="zh-CN" dirty="0"/>
              <a:t>-</a:t>
            </a:r>
            <a:r>
              <a:rPr lang="zh-CN" altLang="en-US" dirty="0"/>
              <a:t>高清相机模组</a:t>
            </a:r>
          </a:p>
        </p:txBody>
      </p:sp>
      <p:sp>
        <p:nvSpPr>
          <p:cNvPr id="8" name="矩形 7"/>
          <p:cNvSpPr/>
          <p:nvPr/>
        </p:nvSpPr>
        <p:spPr>
          <a:xfrm>
            <a:off x="1" y="384114"/>
            <a:ext cx="335360" cy="527892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graphicFrame>
        <p:nvGraphicFramePr>
          <p:cNvPr id="12" name="内容占位符 1">
            <a:extLst>
              <a:ext uri="{FF2B5EF4-FFF2-40B4-BE49-F238E27FC236}">
                <a16:creationId xmlns:a16="http://schemas.microsoft.com/office/drawing/2014/main" id="{A906433A-5DED-4A6F-9CEF-3CFBC9FCFD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5647" y="1892829"/>
          <a:ext cx="4704523" cy="369844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073888">
                  <a:extLst>
                    <a:ext uri="{9D8B030D-6E8A-4147-A177-3AD203B41FA5}">
                      <a16:colId xmlns:a16="http://schemas.microsoft.com/office/drawing/2014/main" val="730664424"/>
                    </a:ext>
                  </a:extLst>
                </a:gridCol>
                <a:gridCol w="2630635">
                  <a:extLst>
                    <a:ext uri="{9D8B030D-6E8A-4147-A177-3AD203B41FA5}">
                      <a16:colId xmlns:a16="http://schemas.microsoft.com/office/drawing/2014/main" val="3748253820"/>
                    </a:ext>
                  </a:extLst>
                </a:gridCol>
              </a:tblGrid>
              <a:tr h="308204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zh-CN" sz="1900">
                          <a:effectLst/>
                        </a:rPr>
                        <a:t>传感器型号</a:t>
                      </a:r>
                      <a:endParaRPr lang="zh-CN" sz="19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OV9750</a:t>
                      </a:r>
                      <a:endParaRPr lang="zh-CN" sz="19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7904031"/>
                  </a:ext>
                </a:extLst>
              </a:tr>
              <a:tr h="308204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zh-CN" sz="1900">
                          <a:effectLst/>
                        </a:rPr>
                        <a:t>最大分辨率</a:t>
                      </a:r>
                      <a:endParaRPr lang="zh-CN" sz="19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1280x960</a:t>
                      </a:r>
                      <a:endParaRPr lang="zh-CN" sz="19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180261"/>
                  </a:ext>
                </a:extLst>
              </a:tr>
              <a:tr h="308204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zh-CN" sz="1900" dirty="0">
                          <a:effectLst/>
                        </a:rPr>
                        <a:t>图像区域</a:t>
                      </a:r>
                      <a:endParaRPr lang="zh-CN" sz="19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4860μm x3660μm</a:t>
                      </a:r>
                      <a:endParaRPr lang="zh-CN" sz="19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4423218"/>
                  </a:ext>
                </a:extLst>
              </a:tr>
              <a:tr h="308204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zh-CN" sz="1900">
                          <a:effectLst/>
                        </a:rPr>
                        <a:t>像素尺寸</a:t>
                      </a:r>
                      <a:endParaRPr lang="zh-CN" sz="19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3.75x3.75μm</a:t>
                      </a:r>
                      <a:endParaRPr lang="zh-CN" sz="19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9412832"/>
                  </a:ext>
                </a:extLst>
              </a:tr>
              <a:tr h="308204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zh-CN" sz="1900">
                          <a:effectLst/>
                        </a:rPr>
                        <a:t>镜头尺寸</a:t>
                      </a:r>
                      <a:endParaRPr lang="zh-CN" sz="19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1/3”</a:t>
                      </a:r>
                      <a:endParaRPr lang="zh-CN" sz="19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8497267"/>
                  </a:ext>
                </a:extLst>
              </a:tr>
              <a:tr h="308204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zh-CN" sz="1900">
                          <a:effectLst/>
                        </a:rPr>
                        <a:t>最大图像传输速率</a:t>
                      </a:r>
                      <a:endParaRPr lang="zh-CN" sz="19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1280x960@60fps</a:t>
                      </a:r>
                      <a:endParaRPr lang="zh-CN" sz="19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2787274"/>
                  </a:ext>
                </a:extLst>
              </a:tr>
              <a:tr h="308204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zh-CN" sz="1900">
                          <a:effectLst/>
                        </a:rPr>
                        <a:t>视场角</a:t>
                      </a:r>
                      <a:endParaRPr lang="zh-CN" sz="19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D=90°, H=80°, V=65°</a:t>
                      </a:r>
                      <a:endParaRPr lang="zh-CN" sz="19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16071"/>
                  </a:ext>
                </a:extLst>
              </a:tr>
              <a:tr h="308204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zh-CN" sz="1900">
                          <a:effectLst/>
                        </a:rPr>
                        <a:t>最大光圈</a:t>
                      </a:r>
                      <a:endParaRPr lang="zh-CN" sz="19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2.0</a:t>
                      </a:r>
                      <a:endParaRPr lang="zh-CN" sz="19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5823073"/>
                  </a:ext>
                </a:extLst>
              </a:tr>
              <a:tr h="308204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zh-CN" sz="1900">
                          <a:effectLst/>
                        </a:rPr>
                        <a:t>畸变</a:t>
                      </a:r>
                      <a:endParaRPr lang="zh-CN" sz="19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&lt;-0.1%</a:t>
                      </a:r>
                      <a:endParaRPr lang="zh-CN" sz="19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8049748"/>
                  </a:ext>
                </a:extLst>
              </a:tr>
              <a:tr h="308204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zh-CN" sz="1900">
                          <a:effectLst/>
                        </a:rPr>
                        <a:t>焦距</a:t>
                      </a:r>
                      <a:endParaRPr lang="zh-CN" sz="19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2.4mm</a:t>
                      </a:r>
                      <a:endParaRPr lang="zh-CN" sz="19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874392"/>
                  </a:ext>
                </a:extLst>
              </a:tr>
              <a:tr h="308204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zh-CN" sz="1900">
                          <a:effectLst/>
                        </a:rPr>
                        <a:t>景深范围</a:t>
                      </a:r>
                      <a:endParaRPr lang="zh-CN" sz="19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0.2m ~ ∞</a:t>
                      </a:r>
                      <a:endParaRPr lang="zh-CN" sz="19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3917380"/>
                  </a:ext>
                </a:extLst>
              </a:tr>
              <a:tr h="308204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zh-CN" sz="1900" dirty="0">
                          <a:effectLst/>
                        </a:rPr>
                        <a:t>接口</a:t>
                      </a:r>
                      <a:endParaRPr lang="zh-CN" sz="19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MIPI</a:t>
                      </a:r>
                      <a:endParaRPr lang="zh-CN" sz="19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703617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2B9070CB-C972-4B69-91A1-8314FFB4F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9"/>
          <a:stretch/>
        </p:blipFill>
        <p:spPr>
          <a:xfrm>
            <a:off x="2033852" y="2468893"/>
            <a:ext cx="3722504" cy="21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1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外设及音频扩展配件</a:t>
            </a:r>
            <a:r>
              <a:rPr lang="en-US" altLang="zh-CN" dirty="0"/>
              <a:t>-</a:t>
            </a:r>
            <a:r>
              <a:rPr lang="zh-CN" altLang="en-US" dirty="0"/>
              <a:t>嵌入式可编程接口板</a:t>
            </a:r>
          </a:p>
        </p:txBody>
      </p:sp>
      <p:sp>
        <p:nvSpPr>
          <p:cNvPr id="8" name="矩形 7"/>
          <p:cNvSpPr/>
          <p:nvPr/>
        </p:nvSpPr>
        <p:spPr>
          <a:xfrm>
            <a:off x="1" y="384114"/>
            <a:ext cx="335360" cy="527892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12" name="内容占位符 6">
            <a:extLst>
              <a:ext uri="{FF2B5EF4-FFF2-40B4-BE49-F238E27FC236}">
                <a16:creationId xmlns:a16="http://schemas.microsoft.com/office/drawing/2014/main" id="{A2F71E65-C6D2-495C-8F23-F14A5A0E090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2" y="1997995"/>
            <a:ext cx="5049727" cy="3581884"/>
          </a:xfrm>
          <a:prstGeom prst="rect">
            <a:avLst/>
          </a:prstGeom>
          <a:noFill/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DA27B69-2B35-4EA9-AC38-F0F3C6ED49F0}"/>
              </a:ext>
            </a:extLst>
          </p:cNvPr>
          <p:cNvGraphicFramePr>
            <a:graphicFrameLocks noGrp="1"/>
          </p:cNvGraphicFramePr>
          <p:nvPr/>
        </p:nvGraphicFramePr>
        <p:xfrm>
          <a:off x="5423926" y="3408428"/>
          <a:ext cx="5760639" cy="2956784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046932">
                  <a:extLst>
                    <a:ext uri="{9D8B030D-6E8A-4147-A177-3AD203B41FA5}">
                      <a16:colId xmlns:a16="http://schemas.microsoft.com/office/drawing/2014/main" val="392538937"/>
                    </a:ext>
                  </a:extLst>
                </a:gridCol>
                <a:gridCol w="4713707">
                  <a:extLst>
                    <a:ext uri="{9D8B030D-6E8A-4147-A177-3AD203B41FA5}">
                      <a16:colId xmlns:a16="http://schemas.microsoft.com/office/drawing/2014/main" val="1054207933"/>
                    </a:ext>
                  </a:extLst>
                </a:gridCol>
              </a:tblGrid>
              <a:tr h="353244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zh-CN" sz="1900" dirty="0">
                          <a:effectLst/>
                        </a:rPr>
                        <a:t>类型</a:t>
                      </a:r>
                      <a:endParaRPr lang="zh-CN" sz="19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MEMS</a:t>
                      </a:r>
                      <a:endParaRPr lang="zh-CN" sz="19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5643069"/>
                  </a:ext>
                </a:extLst>
              </a:tr>
              <a:tr h="353244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zh-CN" sz="1900">
                          <a:effectLst/>
                        </a:rPr>
                        <a:t>封装</a:t>
                      </a:r>
                      <a:endParaRPr lang="zh-CN" sz="19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metal cap LGA</a:t>
                      </a:r>
                      <a:endParaRPr lang="zh-CN" sz="19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12038"/>
                  </a:ext>
                </a:extLst>
              </a:tr>
              <a:tr h="353244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zh-CN" sz="1900">
                          <a:effectLst/>
                        </a:rPr>
                        <a:t>方向</a:t>
                      </a:r>
                      <a:endParaRPr lang="zh-CN" sz="19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zh-CN" sz="1900" dirty="0">
                          <a:effectLst/>
                        </a:rPr>
                        <a:t>全向</a:t>
                      </a:r>
                      <a:endParaRPr lang="zh-CN" sz="19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3557655"/>
                  </a:ext>
                </a:extLst>
              </a:tr>
              <a:tr h="353244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zh-CN" sz="1900">
                          <a:effectLst/>
                        </a:rPr>
                        <a:t>灵敏度</a:t>
                      </a:r>
                      <a:endParaRPr lang="zh-CN" sz="19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-26±1 dB @ 1kHz 1Pa</a:t>
                      </a:r>
                      <a:endParaRPr lang="zh-CN" sz="19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971852"/>
                  </a:ext>
                </a:extLst>
              </a:tr>
              <a:tr h="353244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zh-CN" sz="1900">
                          <a:effectLst/>
                        </a:rPr>
                        <a:t>信噪比</a:t>
                      </a:r>
                      <a:endParaRPr lang="zh-CN" sz="19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57 dB @ 20 kHz bandwidth, A</a:t>
                      </a:r>
                      <a:r>
                        <a:rPr lang="zh-CN" sz="1900" dirty="0">
                          <a:effectLst/>
                        </a:rPr>
                        <a:t>‐</a:t>
                      </a:r>
                      <a:r>
                        <a:rPr lang="en-US" sz="1900" dirty="0">
                          <a:effectLst/>
                        </a:rPr>
                        <a:t>weighted</a:t>
                      </a:r>
                      <a:endParaRPr lang="zh-CN" sz="19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7529621"/>
                  </a:ext>
                </a:extLst>
              </a:tr>
              <a:tr h="837320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zh-CN" sz="1900">
                          <a:effectLst/>
                        </a:rPr>
                        <a:t>失真度</a:t>
                      </a:r>
                      <a:endParaRPr lang="zh-CN" sz="19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1% </a:t>
                      </a:r>
                      <a:r>
                        <a:rPr lang="zh-CN" sz="1900" dirty="0">
                          <a:effectLst/>
                        </a:rPr>
                        <a:t>（</a:t>
                      </a:r>
                      <a:r>
                        <a:rPr lang="en-US" sz="1900" dirty="0">
                          <a:effectLst/>
                        </a:rPr>
                        <a:t>100dB SPL @1kHz</a:t>
                      </a:r>
                      <a:r>
                        <a:rPr lang="zh-CN" sz="1900" dirty="0">
                          <a:effectLst/>
                        </a:rPr>
                        <a:t>）</a:t>
                      </a:r>
                    </a:p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10%</a:t>
                      </a:r>
                      <a:r>
                        <a:rPr lang="zh-CN" sz="1900" dirty="0">
                          <a:effectLst/>
                        </a:rPr>
                        <a:t>（</a:t>
                      </a:r>
                      <a:r>
                        <a:rPr lang="en-US" sz="1900" dirty="0">
                          <a:effectLst/>
                        </a:rPr>
                        <a:t>120dB SPL @ 1kHz</a:t>
                      </a:r>
                      <a:r>
                        <a:rPr lang="zh-CN" sz="1900" dirty="0">
                          <a:effectLst/>
                        </a:rPr>
                        <a:t>）</a:t>
                      </a:r>
                      <a:endParaRPr lang="zh-CN" sz="19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4003281"/>
                  </a:ext>
                </a:extLst>
              </a:tr>
              <a:tr h="353244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zh-CN" sz="1900">
                          <a:effectLst/>
                        </a:rPr>
                        <a:t>电流</a:t>
                      </a:r>
                      <a:endParaRPr lang="zh-CN" sz="19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zh-CN" sz="1900" dirty="0">
                          <a:effectLst/>
                        </a:rPr>
                        <a:t>正常模式</a:t>
                      </a:r>
                      <a:r>
                        <a:rPr lang="en-US" sz="1900" dirty="0">
                          <a:effectLst/>
                        </a:rPr>
                        <a:t>750μA</a:t>
                      </a:r>
                      <a:r>
                        <a:rPr lang="zh-CN" sz="1900" dirty="0">
                          <a:effectLst/>
                        </a:rPr>
                        <a:t>，低功耗模式</a:t>
                      </a:r>
                      <a:r>
                        <a:rPr lang="en-US" sz="1900" dirty="0">
                          <a:effectLst/>
                        </a:rPr>
                        <a:t>400μA</a:t>
                      </a:r>
                      <a:endParaRPr lang="zh-CN" sz="19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8650582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82A40102-88A1-4843-8116-EAA3CBE1BC4C}"/>
              </a:ext>
            </a:extLst>
          </p:cNvPr>
          <p:cNvSpPr txBox="1"/>
          <p:nvPr/>
        </p:nvSpPr>
        <p:spPr>
          <a:xfrm>
            <a:off x="5903980" y="1796820"/>
            <a:ext cx="4590593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7" indent="-285737">
              <a:buFont typeface="Arial" panose="020B0604020202020204" pitchFamily="34" charset="0"/>
              <a:buChar char="•"/>
            </a:pPr>
            <a:r>
              <a:rPr lang="en-US" altLang="zh-CN" sz="1867" dirty="0"/>
              <a:t>I2S-</a:t>
            </a:r>
            <a:r>
              <a:rPr lang="zh-CN" altLang="en-US" sz="1867" dirty="0"/>
              <a:t>麦克风阵列</a:t>
            </a:r>
            <a:endParaRPr lang="en-US" altLang="zh-CN" sz="1867" dirty="0"/>
          </a:p>
          <a:p>
            <a:pPr marL="285737" indent="-285737">
              <a:buFont typeface="Arial" panose="020B0604020202020204" pitchFamily="34" charset="0"/>
              <a:buChar char="•"/>
            </a:pPr>
            <a:r>
              <a:rPr lang="en-US" altLang="zh-CN" sz="1867" dirty="0"/>
              <a:t>SPI- 32M Flash</a:t>
            </a:r>
          </a:p>
          <a:p>
            <a:pPr marL="285737" indent="-285737">
              <a:buFont typeface="Arial" panose="020B0604020202020204" pitchFamily="34" charset="0"/>
              <a:buChar char="•"/>
            </a:pPr>
            <a:r>
              <a:rPr lang="en-US" altLang="zh-CN" sz="1867" dirty="0"/>
              <a:t>I2C-</a:t>
            </a:r>
            <a:r>
              <a:rPr lang="zh-CN" altLang="en-US" sz="1867" dirty="0"/>
              <a:t>电压测量芯片</a:t>
            </a:r>
            <a:endParaRPr lang="en-US" altLang="zh-CN" sz="1867" dirty="0"/>
          </a:p>
          <a:p>
            <a:pPr marL="285737" indent="-285737">
              <a:buFont typeface="Arial" panose="020B0604020202020204" pitchFamily="34" charset="0"/>
              <a:buChar char="•"/>
            </a:pPr>
            <a:r>
              <a:rPr lang="en-US" altLang="zh-CN" sz="1867" dirty="0"/>
              <a:t>GPIO-</a:t>
            </a:r>
            <a:r>
              <a:rPr lang="zh-CN" altLang="en-US" sz="1867" dirty="0"/>
              <a:t>数码管，按键，</a:t>
            </a:r>
            <a:r>
              <a:rPr lang="en-US" altLang="zh-CN" sz="1867" dirty="0"/>
              <a:t>LED</a:t>
            </a:r>
          </a:p>
          <a:p>
            <a:pPr marL="285737" indent="-285737">
              <a:buFont typeface="Arial" panose="020B0604020202020204" pitchFamily="34" charset="0"/>
              <a:buChar char="•"/>
            </a:pPr>
            <a:r>
              <a:rPr lang="en-US" altLang="zh-CN" sz="1867" dirty="0"/>
              <a:t>ADC-</a:t>
            </a:r>
            <a:r>
              <a:rPr lang="zh-CN" altLang="en-US" sz="1867" dirty="0"/>
              <a:t>按键</a:t>
            </a:r>
          </a:p>
        </p:txBody>
      </p:sp>
    </p:spTree>
    <p:extLst>
      <p:ext uri="{BB962C8B-B14F-4D97-AF65-F5344CB8AC3E}">
        <p14:creationId xmlns:p14="http://schemas.microsoft.com/office/powerpoint/2010/main" val="86983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软件规格</a:t>
            </a:r>
          </a:p>
        </p:txBody>
      </p:sp>
      <p:sp>
        <p:nvSpPr>
          <p:cNvPr id="8" name="矩形 7"/>
          <p:cNvSpPr/>
          <p:nvPr/>
        </p:nvSpPr>
        <p:spPr>
          <a:xfrm>
            <a:off x="1" y="384114"/>
            <a:ext cx="335360" cy="527892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3" name="内容占位符 20">
            <a:extLst>
              <a:ext uri="{FF2B5EF4-FFF2-40B4-BE49-F238E27FC236}">
                <a16:creationId xmlns:a16="http://schemas.microsoft.com/office/drawing/2014/main" id="{C2A4F71B-2FA2-4BE1-992A-A6FBD54A2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372" y="1440000"/>
            <a:ext cx="11208961" cy="4773309"/>
          </a:xfrm>
        </p:spPr>
        <p:txBody>
          <a:bodyPr/>
          <a:lstStyle/>
          <a:p>
            <a:r>
              <a:rPr lang="zh-CN" altLang="zh-CN" dirty="0"/>
              <a:t>嵌入式深度学习框架</a:t>
            </a:r>
            <a:r>
              <a:rPr lang="en-US" altLang="zh-CN" dirty="0" err="1"/>
              <a:t>Tengine</a:t>
            </a:r>
            <a:endParaRPr lang="en-US" altLang="zh-CN" dirty="0"/>
          </a:p>
          <a:p>
            <a:pPr lvl="1"/>
            <a:r>
              <a:rPr lang="zh-CN" altLang="en-US" dirty="0"/>
              <a:t>针对</a:t>
            </a:r>
            <a:r>
              <a:rPr lang="en-US" altLang="zh-CN" dirty="0"/>
              <a:t>RK3399 CPU</a:t>
            </a:r>
            <a:r>
              <a:rPr lang="zh-CN" altLang="en-US" dirty="0"/>
              <a:t>及</a:t>
            </a:r>
            <a:r>
              <a:rPr lang="en-US" altLang="zh-CN" dirty="0"/>
              <a:t>GPU</a:t>
            </a:r>
            <a:r>
              <a:rPr lang="zh-CN" altLang="en-US" dirty="0"/>
              <a:t>优化</a:t>
            </a:r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Caffe/TensorFlow/</a:t>
            </a:r>
            <a:r>
              <a:rPr lang="en-US" altLang="zh-CN" dirty="0" err="1"/>
              <a:t>MXnet</a:t>
            </a:r>
            <a:r>
              <a:rPr lang="zh-CN" altLang="en-US" dirty="0"/>
              <a:t>以及</a:t>
            </a:r>
            <a:r>
              <a:rPr lang="en-US" altLang="zh-CN" dirty="0"/>
              <a:t>ONNX</a:t>
            </a:r>
            <a:r>
              <a:rPr lang="zh-CN" altLang="en-US" dirty="0"/>
              <a:t>模型文件</a:t>
            </a:r>
          </a:p>
          <a:p>
            <a:pPr lvl="1"/>
            <a:r>
              <a:rPr lang="zh-CN" altLang="en-US" dirty="0"/>
              <a:t>以插件方式支持底层算子扩展</a:t>
            </a:r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INT8</a:t>
            </a:r>
            <a:r>
              <a:rPr lang="zh-CN" altLang="en-US" dirty="0"/>
              <a:t>量化</a:t>
            </a:r>
            <a:endParaRPr lang="zh-CN" altLang="zh-CN" dirty="0"/>
          </a:p>
          <a:p>
            <a:r>
              <a:rPr lang="zh-CN" altLang="zh-CN" dirty="0"/>
              <a:t>嵌入式计算机视觉加速库</a:t>
            </a:r>
            <a:r>
              <a:rPr lang="en-US" altLang="zh-CN" dirty="0" err="1"/>
              <a:t>FastCV</a:t>
            </a:r>
            <a:endParaRPr lang="en-US" altLang="zh-CN" dirty="0"/>
          </a:p>
          <a:p>
            <a:pPr lvl="1"/>
            <a:r>
              <a:rPr lang="zh-CN" altLang="en-US" dirty="0"/>
              <a:t>具备常用的图像处理、计算机视觉、模式识别的算子</a:t>
            </a:r>
            <a:r>
              <a:rPr lang="en-US" altLang="zh-CN" dirty="0"/>
              <a:t>/</a:t>
            </a:r>
            <a:r>
              <a:rPr lang="zh-CN" altLang="en-US" dirty="0"/>
              <a:t>算法</a:t>
            </a:r>
          </a:p>
          <a:p>
            <a:pPr lvl="1"/>
            <a:r>
              <a:rPr lang="zh-CN" altLang="en-US" dirty="0"/>
              <a:t>支持常见格式的图像和视频文件读写，常见编码标准视频码流的解码</a:t>
            </a:r>
          </a:p>
          <a:p>
            <a:pPr lvl="1"/>
            <a:r>
              <a:rPr lang="zh-CN" altLang="en-US" dirty="0"/>
              <a:t>支持图形化界面的图像</a:t>
            </a:r>
            <a:r>
              <a:rPr lang="en-US" altLang="zh-CN" dirty="0"/>
              <a:t>/</a:t>
            </a:r>
            <a:r>
              <a:rPr lang="zh-CN" altLang="en-US" dirty="0"/>
              <a:t>视频显示和信息叠加</a:t>
            </a:r>
          </a:p>
        </p:txBody>
      </p:sp>
    </p:spTree>
    <p:extLst>
      <p:ext uri="{BB962C8B-B14F-4D97-AF65-F5344CB8AC3E}">
        <p14:creationId xmlns:p14="http://schemas.microsoft.com/office/powerpoint/2010/main" val="80639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D1CD599-23E7-4142-9D7F-F33D1B7163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867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867" dirty="0">
                <a:latin typeface="宋体" panose="02010600030101010101" pitchFamily="2" charset="-122"/>
                <a:ea typeface="宋体" panose="02010600030101010101" pitchFamily="2" charset="-122"/>
              </a:rPr>
              <a:t>：根目录</a:t>
            </a:r>
            <a:endParaRPr lang="en-US" altLang="zh-CN" sz="1867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867" dirty="0">
                <a:latin typeface="宋体" panose="02010600030101010101" pitchFamily="2" charset="-122"/>
                <a:ea typeface="宋体" panose="02010600030101010101" pitchFamily="2" charset="-122"/>
              </a:rPr>
              <a:t>/bin </a:t>
            </a:r>
            <a:r>
              <a:rPr lang="zh-CN" altLang="en-US" sz="1867" dirty="0">
                <a:latin typeface="宋体" panose="02010600030101010101" pitchFamily="2" charset="-122"/>
                <a:ea typeface="宋体" panose="02010600030101010101" pitchFamily="2" charset="-122"/>
              </a:rPr>
              <a:t>目录是包含一些二进制文件的目录，即可以运行的一些应用程序。</a:t>
            </a:r>
          </a:p>
          <a:p>
            <a:r>
              <a:rPr lang="en-US" altLang="zh-CN" sz="1867" dirty="0">
                <a:latin typeface="宋体" panose="02010600030101010101" pitchFamily="2" charset="-122"/>
                <a:ea typeface="宋体" panose="02010600030101010101" pitchFamily="2" charset="-122"/>
              </a:rPr>
              <a:t>/boot </a:t>
            </a:r>
            <a:r>
              <a:rPr lang="zh-CN" altLang="en-US" sz="1867" dirty="0">
                <a:latin typeface="宋体" panose="02010600030101010101" pitchFamily="2" charset="-122"/>
                <a:ea typeface="宋体" panose="02010600030101010101" pitchFamily="2" charset="-122"/>
              </a:rPr>
              <a:t>目录包含启动系统所需的文件。</a:t>
            </a:r>
          </a:p>
          <a:p>
            <a:r>
              <a:rPr lang="en-US" altLang="zh-CN" sz="1867" dirty="0">
                <a:latin typeface="宋体" panose="02010600030101010101" pitchFamily="2" charset="-122"/>
                <a:ea typeface="宋体" panose="02010600030101010101" pitchFamily="2" charset="-122"/>
              </a:rPr>
              <a:t>/dev </a:t>
            </a:r>
            <a:r>
              <a:rPr lang="zh-CN" altLang="en-US" sz="1867" dirty="0">
                <a:latin typeface="宋体" panose="02010600030101010101" pitchFamily="2" charset="-122"/>
                <a:ea typeface="宋体" panose="02010600030101010101" pitchFamily="2" charset="-122"/>
              </a:rPr>
              <a:t>目录包含设备文件。</a:t>
            </a:r>
          </a:p>
          <a:p>
            <a:r>
              <a:rPr lang="en-US" altLang="zh-CN" sz="1867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1867" dirty="0" err="1">
                <a:latin typeface="宋体" panose="02010600030101010101" pitchFamily="2" charset="-122"/>
                <a:ea typeface="宋体" panose="02010600030101010101" pitchFamily="2" charset="-122"/>
              </a:rPr>
              <a:t>etc</a:t>
            </a:r>
            <a:r>
              <a:rPr lang="en-US" altLang="zh-CN" sz="1867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67" dirty="0">
                <a:latin typeface="宋体" panose="02010600030101010101" pitchFamily="2" charset="-122"/>
                <a:ea typeface="宋体" panose="02010600030101010101" pitchFamily="2" charset="-122"/>
              </a:rPr>
              <a:t>包含大部分的系统配置文件</a:t>
            </a:r>
          </a:p>
          <a:p>
            <a:r>
              <a:rPr lang="en-US" altLang="zh-CN" sz="1867" dirty="0">
                <a:latin typeface="宋体" panose="02010600030101010101" pitchFamily="2" charset="-122"/>
                <a:ea typeface="宋体" panose="02010600030101010101" pitchFamily="2" charset="-122"/>
              </a:rPr>
              <a:t>/home </a:t>
            </a:r>
            <a:r>
              <a:rPr lang="zh-CN" altLang="en-US" sz="1867" dirty="0">
                <a:latin typeface="宋体" panose="02010600030101010101" pitchFamily="2" charset="-122"/>
                <a:ea typeface="宋体" panose="02010600030101010101" pitchFamily="2" charset="-122"/>
              </a:rPr>
              <a:t>是你可以找到用户个人目录的地方</a:t>
            </a:r>
          </a:p>
          <a:p>
            <a:r>
              <a:rPr lang="en-US" altLang="zh-CN" sz="1867" dirty="0">
                <a:latin typeface="宋体" panose="02010600030101010101" pitchFamily="2" charset="-122"/>
                <a:ea typeface="宋体" panose="02010600030101010101" pitchFamily="2" charset="-122"/>
              </a:rPr>
              <a:t>/lib </a:t>
            </a:r>
            <a:r>
              <a:rPr lang="zh-CN" altLang="en-US" sz="1867" dirty="0">
                <a:latin typeface="宋体" panose="02010600030101010101" pitchFamily="2" charset="-122"/>
                <a:ea typeface="宋体" panose="02010600030101010101" pitchFamily="2" charset="-122"/>
              </a:rPr>
              <a:t>是库文件所在的地方</a:t>
            </a:r>
          </a:p>
          <a:p>
            <a:r>
              <a:rPr lang="en-US" altLang="zh-CN" sz="1867" dirty="0">
                <a:latin typeface="宋体" panose="02010600030101010101" pitchFamily="2" charset="-122"/>
                <a:ea typeface="宋体" panose="02010600030101010101" pitchFamily="2" charset="-122"/>
              </a:rPr>
              <a:t>/proc</a:t>
            </a:r>
            <a:r>
              <a:rPr lang="zh-CN" altLang="en-US" sz="1867" dirty="0">
                <a:latin typeface="宋体" panose="02010600030101010101" pitchFamily="2" charset="-122"/>
                <a:ea typeface="宋体" panose="02010600030101010101" pitchFamily="2" charset="-122"/>
              </a:rPr>
              <a:t>包含有关你的计算机的信息</a:t>
            </a:r>
          </a:p>
          <a:p>
            <a:r>
              <a:rPr lang="en-US" altLang="zh-CN" sz="1867" dirty="0">
                <a:latin typeface="宋体" panose="02010600030101010101" pitchFamily="2" charset="-122"/>
                <a:ea typeface="宋体" panose="02010600030101010101" pitchFamily="2" charset="-122"/>
              </a:rPr>
              <a:t>/root </a:t>
            </a:r>
            <a:r>
              <a:rPr lang="zh-CN" altLang="en-US" sz="1867" dirty="0">
                <a:latin typeface="宋体" panose="02010600030101010101" pitchFamily="2" charset="-122"/>
                <a:ea typeface="宋体" panose="02010600030101010101" pitchFamily="2" charset="-122"/>
              </a:rPr>
              <a:t>是系统的超级用户的主目录</a:t>
            </a:r>
          </a:p>
          <a:p>
            <a:r>
              <a:rPr lang="en-US" altLang="zh-CN" sz="1867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1867" dirty="0" err="1">
                <a:latin typeface="宋体" panose="02010600030101010101" pitchFamily="2" charset="-122"/>
                <a:ea typeface="宋体" panose="02010600030101010101" pitchFamily="2" charset="-122"/>
              </a:rPr>
              <a:t>sbin</a:t>
            </a:r>
            <a:r>
              <a:rPr lang="en-US" altLang="zh-CN" sz="1867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67" dirty="0">
                <a:latin typeface="宋体" panose="02010600030101010101" pitchFamily="2" charset="-122"/>
                <a:ea typeface="宋体" panose="02010600030101010101" pitchFamily="2" charset="-122"/>
              </a:rPr>
              <a:t>包含的才可以运行的应用程序</a:t>
            </a:r>
          </a:p>
          <a:p>
            <a:r>
              <a:rPr lang="en-US" altLang="zh-CN" sz="1867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1867" dirty="0" err="1">
                <a:latin typeface="宋体" panose="02010600030101010101" pitchFamily="2" charset="-122"/>
                <a:ea typeface="宋体" panose="02010600030101010101" pitchFamily="2" charset="-122"/>
              </a:rPr>
              <a:t>srv</a:t>
            </a:r>
            <a:r>
              <a:rPr lang="en-US" altLang="zh-CN" sz="1867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67" dirty="0">
                <a:latin typeface="宋体" panose="02010600030101010101" pitchFamily="2" charset="-122"/>
                <a:ea typeface="宋体" panose="02010600030101010101" pitchFamily="2" charset="-122"/>
              </a:rPr>
              <a:t>目录包含服务器的数据</a:t>
            </a:r>
          </a:p>
          <a:p>
            <a:r>
              <a:rPr lang="en-US" altLang="zh-CN" sz="1867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1867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zh-CN" altLang="en-US" sz="1867" dirty="0">
                <a:latin typeface="宋体" panose="02010600030101010101" pitchFamily="2" charset="-122"/>
                <a:ea typeface="宋体" panose="02010600030101010101" pitchFamily="2" charset="-122"/>
              </a:rPr>
              <a:t>：是</a:t>
            </a:r>
            <a:r>
              <a:rPr lang="en-US" altLang="zh-CN" sz="1867" dirty="0">
                <a:latin typeface="宋体" panose="02010600030101010101" pitchFamily="2" charset="-122"/>
                <a:ea typeface="宋体" panose="02010600030101010101" pitchFamily="2" charset="-122"/>
              </a:rPr>
              <a:t>Unix Software Resource</a:t>
            </a:r>
            <a:r>
              <a:rPr lang="zh-CN" altLang="en-US" sz="1867" dirty="0">
                <a:latin typeface="宋体" panose="02010600030101010101" pitchFamily="2" charset="-122"/>
                <a:ea typeface="宋体" panose="02010600030101010101" pitchFamily="2" charset="-122"/>
              </a:rPr>
              <a:t>的缩写， 也就是</a:t>
            </a:r>
            <a:r>
              <a:rPr lang="en-US" altLang="zh-CN" sz="1867" dirty="0">
                <a:latin typeface="宋体" panose="02010600030101010101" pitchFamily="2" charset="-122"/>
                <a:ea typeface="宋体" panose="02010600030101010101" pitchFamily="2" charset="-122"/>
              </a:rPr>
              <a:t>Unix</a:t>
            </a:r>
            <a:r>
              <a:rPr lang="zh-CN" altLang="en-US" sz="1867" dirty="0">
                <a:latin typeface="宋体" panose="02010600030101010101" pitchFamily="2" charset="-122"/>
                <a:ea typeface="宋体" panose="02010600030101010101" pitchFamily="2" charset="-122"/>
              </a:rPr>
              <a:t>操作系统软件资源所放置的目录</a:t>
            </a:r>
          </a:p>
          <a:p>
            <a:r>
              <a:rPr lang="en-US" altLang="zh-CN" sz="1867" dirty="0">
                <a:latin typeface="宋体" panose="02010600030101010101" pitchFamily="2" charset="-122"/>
                <a:ea typeface="宋体" panose="02010600030101010101" pitchFamily="2" charset="-122"/>
              </a:rPr>
              <a:t>/sys </a:t>
            </a:r>
            <a:r>
              <a:rPr lang="zh-CN" altLang="en-US" sz="1867" dirty="0">
                <a:latin typeface="宋体" panose="02010600030101010101" pitchFamily="2" charset="-122"/>
                <a:ea typeface="宋体" panose="02010600030101010101" pitchFamily="2" charset="-122"/>
              </a:rPr>
              <a:t>是另一个类似 </a:t>
            </a:r>
            <a:r>
              <a:rPr lang="en-US" altLang="zh-CN" sz="1867" dirty="0">
                <a:latin typeface="宋体" panose="02010600030101010101" pitchFamily="2" charset="-122"/>
                <a:ea typeface="宋体" panose="02010600030101010101" pitchFamily="2" charset="-122"/>
              </a:rPr>
              <a:t>/proc </a:t>
            </a:r>
            <a:r>
              <a:rPr lang="zh-CN" altLang="en-US" sz="1867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1867" dirty="0">
                <a:latin typeface="宋体" panose="02010600030101010101" pitchFamily="2" charset="-122"/>
                <a:ea typeface="宋体" panose="02010600030101010101" pitchFamily="2" charset="-122"/>
              </a:rPr>
              <a:t>/dev </a:t>
            </a:r>
            <a:r>
              <a:rPr lang="zh-CN" altLang="en-US" sz="1867" dirty="0">
                <a:latin typeface="宋体" panose="02010600030101010101" pitchFamily="2" charset="-122"/>
                <a:ea typeface="宋体" panose="02010600030101010101" pitchFamily="2" charset="-122"/>
              </a:rPr>
              <a:t>的虚拟目录，它还包含连接到计算机的设备的信息</a:t>
            </a:r>
          </a:p>
          <a:p>
            <a:r>
              <a:rPr lang="en-US" altLang="zh-CN" sz="1867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1867" dirty="0" err="1"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altLang="zh-CN" sz="1867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67" dirty="0">
                <a:latin typeface="宋体" panose="02010600030101010101" pitchFamily="2" charset="-122"/>
                <a:ea typeface="宋体" panose="02010600030101010101" pitchFamily="2" charset="-122"/>
              </a:rPr>
              <a:t>包含临时文件，通常由正在运行的应用程序放置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36F314-46C9-4160-B7AA-314E1DC8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EAIDK</a:t>
            </a:r>
            <a:r>
              <a:rPr lang="zh-CN" altLang="en-US" dirty="0"/>
              <a:t>文件系统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05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7A3874-5F91-457F-BE00-A3EB90C103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/>
              <a:t>cd,pwd,ls,cp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mkdir,rm,mv,find,tree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chmod,chown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tar,zip</a:t>
            </a:r>
            <a:r>
              <a:rPr lang="en-US" altLang="zh-CN" dirty="0"/>
              <a:t>/unzip</a:t>
            </a:r>
          </a:p>
          <a:p>
            <a:r>
              <a:rPr lang="en-US" altLang="zh-CN" dirty="0" err="1"/>
              <a:t>dnf</a:t>
            </a:r>
            <a:endParaRPr lang="en-US" altLang="zh-CN" dirty="0"/>
          </a:p>
          <a:p>
            <a:r>
              <a:rPr lang="en-US" altLang="zh-CN" dirty="0" err="1"/>
              <a:t>ps,top</a:t>
            </a:r>
            <a:endParaRPr lang="en-US" altLang="zh-CN" dirty="0"/>
          </a:p>
          <a:p>
            <a:r>
              <a:rPr lang="en-US" altLang="zh-CN" dirty="0" err="1"/>
              <a:t>cat,vim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5E8CC83-4E7A-4CAB-BA9B-966632783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29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911</Words>
  <Application>Microsoft Office PowerPoint</Application>
  <PresentationFormat>宽屏</PresentationFormat>
  <Paragraphs>149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宋体</vt:lpstr>
      <vt:lpstr>DengXian</vt:lpstr>
      <vt:lpstr>等线 Light</vt:lpstr>
      <vt:lpstr>Arial</vt:lpstr>
      <vt:lpstr>Calibri</vt:lpstr>
      <vt:lpstr>Calibri Light</vt:lpstr>
      <vt:lpstr>Courier New</vt:lpstr>
      <vt:lpstr>Office 主题​​</vt:lpstr>
      <vt:lpstr>PowerPoint 演示文稿</vt:lpstr>
      <vt:lpstr>EAIDK</vt:lpstr>
      <vt:lpstr>软硬件一体化平台</vt:lpstr>
      <vt:lpstr>硬件规格</vt:lpstr>
      <vt:lpstr>视觉传感器配件-高清相机模组</vt:lpstr>
      <vt:lpstr>外设及音频扩展配件-嵌入式可编程接口板</vt:lpstr>
      <vt:lpstr>软件规格</vt:lpstr>
      <vt:lpstr>EAIDK文件系统 </vt:lpstr>
      <vt:lpstr>常用命令 </vt:lpstr>
      <vt:lpstr>FastCV</vt:lpstr>
      <vt:lpstr>FastCV API</vt:lpstr>
      <vt:lpstr>FastCV API</vt:lpstr>
      <vt:lpstr>FastCV API</vt:lpstr>
      <vt:lpstr>实践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9</cp:revision>
  <dcterms:created xsi:type="dcterms:W3CDTF">2019-06-25T02:01:44Z</dcterms:created>
  <dcterms:modified xsi:type="dcterms:W3CDTF">2019-06-30T12:28:37Z</dcterms:modified>
</cp:coreProperties>
</file>