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6"/>
  </p:sldMasterIdLst>
  <p:notesMasterIdLst>
    <p:notesMasterId r:id="rId32"/>
  </p:notesMasterIdLst>
  <p:handoutMasterIdLst>
    <p:handoutMasterId r:id="rId33"/>
  </p:handoutMasterIdLst>
  <p:sldIdLst>
    <p:sldId id="467" r:id="rId7"/>
    <p:sldId id="574" r:id="rId8"/>
    <p:sldId id="556" r:id="rId9"/>
    <p:sldId id="557" r:id="rId10"/>
    <p:sldId id="560" r:id="rId11"/>
    <p:sldId id="558" r:id="rId12"/>
    <p:sldId id="562" r:id="rId13"/>
    <p:sldId id="554" r:id="rId14"/>
    <p:sldId id="568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CAB"/>
    <a:srgbClr val="11AFDC"/>
    <a:srgbClr val="14CCFF"/>
    <a:srgbClr val="2671B6"/>
    <a:srgbClr val="29779D"/>
    <a:srgbClr val="0070C0"/>
    <a:srgbClr val="78E6D1"/>
    <a:srgbClr val="339DFF"/>
    <a:srgbClr val="0D0D0D"/>
    <a:srgbClr val="08A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5768" autoAdjust="0"/>
  </p:normalViewPr>
  <p:slideViewPr>
    <p:cSldViewPr>
      <p:cViewPr varScale="1">
        <p:scale>
          <a:sx n="84" d="100"/>
          <a:sy n="84" d="100"/>
        </p:scale>
        <p:origin x="-42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10" d="100"/>
        <a:sy n="110" d="100"/>
      </p:scale>
      <p:origin x="0" y="102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52" tIns="47377" rIns="94752" bIns="4737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52" tIns="47377" rIns="94752" bIns="47377" rtlCol="0"/>
          <a:lstStyle>
            <a:lvl1pPr algn="r">
              <a:defRPr sz="1200"/>
            </a:lvl1pPr>
          </a:lstStyle>
          <a:p>
            <a:fld id="{40B81676-12AF-4D2C-84B6-F71A86A8FD5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0"/>
          </a:xfrm>
          <a:prstGeom prst="rect">
            <a:avLst/>
          </a:prstGeom>
        </p:spPr>
        <p:txBody>
          <a:bodyPr vert="horz" lIns="94752" tIns="47377" rIns="94752" bIns="47377" rtlCol="0" anchor="b"/>
          <a:lstStyle>
            <a:lvl1pPr algn="r">
              <a:defRPr sz="1200"/>
            </a:lvl1pPr>
          </a:lstStyle>
          <a:p>
            <a:fld id="{79E87A46-545E-4B54-9814-BE8AD37D55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6363" cy="511730"/>
          </a:xfrm>
          <a:prstGeom prst="rect">
            <a:avLst/>
          </a:prstGeom>
        </p:spPr>
        <p:txBody>
          <a:bodyPr vert="horz" lIns="94752" tIns="47377" rIns="94752" bIns="4737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52" tIns="47377" rIns="94752" bIns="4737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52" tIns="47377" rIns="94752" bIns="47377" rtlCol="0"/>
          <a:lstStyle>
            <a:lvl1pPr algn="r">
              <a:defRPr sz="1200"/>
            </a:lvl1pPr>
          </a:lstStyle>
          <a:p>
            <a:fld id="{B5C2DBBD-45A0-406D-B529-0C6A3DFC05BB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7" rIns="94752" bIns="4737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52" tIns="47377" rIns="94752" bIns="4737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1730"/>
          </a:xfrm>
          <a:prstGeom prst="rect">
            <a:avLst/>
          </a:prstGeom>
        </p:spPr>
        <p:txBody>
          <a:bodyPr vert="horz" lIns="94752" tIns="47377" rIns="94752" bIns="4737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3" cy="511730"/>
          </a:xfrm>
          <a:prstGeom prst="rect">
            <a:avLst/>
          </a:prstGeom>
        </p:spPr>
        <p:txBody>
          <a:bodyPr vert="horz" lIns="94752" tIns="47377" rIns="94752" bIns="47377" rtlCol="0" anchor="b"/>
          <a:lstStyle>
            <a:lvl1pPr algn="r">
              <a:defRPr sz="1200"/>
            </a:lvl1pPr>
          </a:lstStyle>
          <a:p>
            <a:fld id="{F011E679-53C4-49BB-B2FA-B22C23CDA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8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30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154" algn="l" defTabSz="121830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308" algn="l" defTabSz="121830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462" algn="l" defTabSz="121830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6611" algn="l" defTabSz="121830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5759" algn="l" defTabSz="121830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4923" algn="l" defTabSz="121830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4068" algn="l" defTabSz="121830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3215" algn="l" defTabSz="121830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1E679-53C4-49BB-B2FA-B22C23CDA4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0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1440000"/>
            <a:ext cx="11040000" cy="1920000"/>
          </a:xfrm>
        </p:spPr>
        <p:txBody>
          <a:bodyPr lIns="0" tIns="0" rIns="0" bIns="0">
            <a:normAutofit/>
          </a:bodyPr>
          <a:lstStyle>
            <a:lvl1pPr algn="r">
              <a:defRPr sz="6400" b="0">
                <a:solidFill>
                  <a:srgbClr val="00B0F0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235" y="3600000"/>
            <a:ext cx="11040000" cy="960000"/>
          </a:xfrm>
        </p:spPr>
        <p:txBody>
          <a:bodyPr lIns="0" tIns="0" rIns="0"/>
          <a:lstStyle>
            <a:lvl1pPr marL="48732" indent="0" algn="r">
              <a:spcBef>
                <a:spcPts val="0"/>
              </a:spcBef>
              <a:buNone/>
              <a:defRPr sz="4267">
                <a:solidFill>
                  <a:schemeClr val="tx1"/>
                </a:solidFill>
              </a:defRPr>
            </a:lvl1pPr>
            <a:lvl2pPr marL="609154" indent="0" algn="ctr">
              <a:buNone/>
            </a:lvl2pPr>
            <a:lvl3pPr marL="1218308" indent="0" algn="ctr">
              <a:buNone/>
            </a:lvl3pPr>
            <a:lvl4pPr marL="1827462" indent="0" algn="ctr">
              <a:buNone/>
            </a:lvl4pPr>
            <a:lvl5pPr marL="2436611" indent="0" algn="ctr">
              <a:buNone/>
            </a:lvl5pPr>
            <a:lvl6pPr marL="3045759" indent="0" algn="ctr">
              <a:buNone/>
            </a:lvl6pPr>
            <a:lvl7pPr marL="3654923" indent="0" algn="ctr">
              <a:buNone/>
            </a:lvl7pPr>
            <a:lvl8pPr marL="4264068" indent="0" algn="ctr">
              <a:buNone/>
            </a:lvl8pPr>
            <a:lvl9pPr marL="4873215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kumimoji="0" lang="en-US" sz="2667" b="0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Gill Sans MT"/>
              </a:defRPr>
            </a:lvl4pPr>
            <a:lvl5pPr marL="1070259" indent="-353226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3B2A86-45ED-C24E-A6EF-CE2E29A7B2D6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177189-E7CB-4A4F-A05A-B7FCD8F5EC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0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9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65" y="1197429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1" y="1440000"/>
            <a:ext cx="5275712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6" y="1440000"/>
            <a:ext cx="5562551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554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5275712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6" y="1440000"/>
            <a:ext cx="5562551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40" y="920443"/>
            <a:ext cx="11162907" cy="396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65" y="1197429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59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9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40" y="920443"/>
            <a:ext cx="11162907" cy="396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65" y="1197429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2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5" y="1440000"/>
            <a:ext cx="11160332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5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83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9325" y="1023297"/>
            <a:ext cx="4083712" cy="49306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83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33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333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333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9325" y="6105433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algn="ctr" defTabSz="1218308" fontAlgn="base">
              <a:spcBef>
                <a:spcPct val="0"/>
              </a:spcBef>
              <a:spcAft>
                <a:spcPct val="0"/>
              </a:spcAft>
            </a:pPr>
            <a:r>
              <a:rPr lang="en-US" sz="1333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9325" y="835145"/>
            <a:ext cx="4083712" cy="49306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83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33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333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333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9325" y="6153750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algn="ctr" defTabSz="1218308" fontAlgn="base">
              <a:spcBef>
                <a:spcPct val="0"/>
              </a:spcBef>
              <a:spcAft>
                <a:spcPct val="0"/>
              </a:spcAft>
            </a:pPr>
            <a:r>
              <a:rPr lang="en-US" sz="1333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  <p:extLst>
      <p:ext uri="{BB962C8B-B14F-4D97-AF65-F5344CB8AC3E}">
        <p14:creationId xmlns:p14="http://schemas.microsoft.com/office/powerpoint/2010/main" val="17208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5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83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9325" y="1023297"/>
            <a:ext cx="4083712" cy="49306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83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33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333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333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9325" y="6105433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algn="ctr" defTabSz="1218308" fontAlgn="base">
              <a:spcBef>
                <a:spcPct val="0"/>
              </a:spcBef>
              <a:spcAft>
                <a:spcPct val="0"/>
              </a:spcAft>
            </a:pPr>
            <a:r>
              <a:rPr lang="en-US" sz="1333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7300" y="1316549"/>
            <a:ext cx="0" cy="509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1" y="1440000"/>
            <a:ext cx="5275712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8387" y="1440000"/>
            <a:ext cx="5561948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9325" y="835145"/>
            <a:ext cx="4083712" cy="49306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83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33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333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333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9325" y="6153750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29" tIns="60915" rIns="121829" bIns="60915" numCol="1" rtlCol="0" anchor="ctr" anchorCtr="0" compatLnSpc="1">
            <a:prstTxWarp prst="textNoShape">
              <a:avLst/>
            </a:prstTxWarp>
          </a:bodyPr>
          <a:lstStyle/>
          <a:p>
            <a:pPr algn="ctr" defTabSz="1218308" fontAlgn="base">
              <a:spcBef>
                <a:spcPct val="0"/>
              </a:spcBef>
              <a:spcAft>
                <a:spcPct val="0"/>
              </a:spcAft>
            </a:pPr>
            <a:r>
              <a:rPr lang="en-US" sz="1333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785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7300" y="1316549"/>
            <a:ext cx="0" cy="509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2796237"/>
            <a:ext cx="11040000" cy="1013625"/>
          </a:xfrm>
        </p:spPr>
        <p:txBody>
          <a:bodyPr lIns="0" tIns="0" rIns="0" bIns="0">
            <a:normAutofit/>
          </a:bodyPr>
          <a:lstStyle>
            <a:lvl1pPr algn="r">
              <a:defRPr sz="64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156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5389" y="2540026"/>
            <a:ext cx="9278624" cy="1479663"/>
          </a:xfrm>
        </p:spPr>
        <p:txBody>
          <a:bodyPr lIns="0" tIns="0" rIns="0" bIns="0">
            <a:noAutofit/>
          </a:bodyPr>
          <a:lstStyle>
            <a:lvl1pPr algn="l">
              <a:defRPr sz="4267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9422" y="4515556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2456" y="4524581"/>
            <a:ext cx="4712219" cy="546041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7F7F7F"/>
                </a:solidFill>
              </a:defRPr>
            </a:lvl1pPr>
            <a:lvl2pPr marL="717022" indent="0">
              <a:buNone/>
              <a:defRPr sz="1600">
                <a:solidFill>
                  <a:srgbClr val="7F7F7F"/>
                </a:solidFill>
              </a:defRPr>
            </a:lvl2pPr>
            <a:lvl3pPr marL="717022" indent="0">
              <a:buNone/>
              <a:defRPr sz="1600">
                <a:solidFill>
                  <a:srgbClr val="7F7F7F"/>
                </a:solidFill>
              </a:defRPr>
            </a:lvl3pPr>
            <a:lvl4pPr marL="717022" indent="0">
              <a:buNone/>
              <a:defRPr sz="1600">
                <a:solidFill>
                  <a:srgbClr val="7F7F7F"/>
                </a:solidFill>
              </a:defRPr>
            </a:lvl4pPr>
            <a:lvl5pPr marL="717022" indent="0">
              <a:buNone/>
              <a:defRPr sz="16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5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999" y="336000"/>
            <a:ext cx="11162907" cy="576000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05" y="1176000"/>
            <a:ext cx="11162901" cy="491447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2" eaLnBrk="1" latinLnBrk="0" hangingPunct="1"/>
            <a:r>
              <a:rPr kumimoji="0" lang="en-GB" dirty="0"/>
              <a:t>Second level</a:t>
            </a:r>
          </a:p>
          <a:p>
            <a:pPr lvl="1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2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696571" y="6354477"/>
            <a:ext cx="729762" cy="295638"/>
          </a:xfrm>
          <a:prstGeom prst="rect">
            <a:avLst/>
          </a:prstGeom>
        </p:spPr>
        <p:txBody>
          <a:bodyPr vert="horz" lIns="0" tIns="0" rIns="121829" bIns="0" anchor="ctr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091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z="1333" smtClean="0">
                <a:solidFill>
                  <a:schemeClr val="bg1">
                    <a:lumMod val="50000"/>
                  </a:schemeClr>
                </a:solidFill>
              </a:rPr>
              <a:pPr marL="0" marR="0" indent="0" algn="ctr" defTabSz="609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8062F-EE8D-49EB-A317-22916E181206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2362" y="6303147"/>
            <a:ext cx="1540544" cy="41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5" r:id="rId10"/>
  </p:sldLayoutIdLst>
  <p:txStyles>
    <p:titleStyle>
      <a:lvl1pPr algn="l" rtl="0" eaLnBrk="1" latinLnBrk="0" hangingPunct="1">
        <a:spcBef>
          <a:spcPct val="0"/>
        </a:spcBef>
        <a:buNone/>
        <a:tabLst>
          <a:tab pos="2872323" algn="l"/>
        </a:tabLst>
        <a:defRPr kumimoji="0" sz="4000" b="1" i="0" kern="1200" baseline="0">
          <a:solidFill>
            <a:srgbClr val="0070C0"/>
          </a:solidFill>
          <a:effectLst/>
          <a:latin typeface="Arial" panose="020B0604020202020204" pitchFamily="34" charset="0"/>
          <a:ea typeface="微软雅黑" panose="020B0503020204020204" pitchFamily="34" charset="-122"/>
          <a:cs typeface="Gill Sans MT"/>
        </a:defRPr>
      </a:lvl1pPr>
    </p:titleStyle>
    <p:bodyStyle>
      <a:lvl1pPr marL="353226" indent="-353226" algn="l" rtl="0" eaLnBrk="1" latinLnBrk="0" hangingPunct="1">
        <a:spcBef>
          <a:spcPts val="533"/>
        </a:spcBef>
        <a:buClr>
          <a:schemeClr val="accent5"/>
        </a:buClr>
        <a:buSzPct val="95000"/>
        <a:buFont typeface="Wingdings" charset="2"/>
        <a:buChar char="§"/>
        <a:defRPr kumimoji="0" sz="3200" b="0" i="0" kern="1200" baseline="0">
          <a:solidFill>
            <a:schemeClr val="tx1">
              <a:lumMod val="75000"/>
              <a:lumOff val="25000"/>
            </a:schemeClr>
          </a:solidFill>
          <a:effectLst/>
          <a:latin typeface="Arial" panose="020B0604020202020204" pitchFamily="34" charset="0"/>
          <a:ea typeface="微软雅黑" panose="020B0503020204020204" pitchFamily="34" charset="-122"/>
          <a:cs typeface="Gill Sans MT"/>
        </a:defRPr>
      </a:lvl1pPr>
      <a:lvl2pPr marL="1070259" indent="-353226" algn="l" rtl="0" eaLnBrk="1" latinLnBrk="0" hangingPunct="1">
        <a:spcBef>
          <a:spcPts val="533"/>
        </a:spcBef>
        <a:buClr>
          <a:schemeClr val="accent5"/>
        </a:buClr>
        <a:buSzPct val="95000"/>
        <a:buFont typeface="Wingdings" charset="2"/>
        <a:buChar char="§"/>
        <a:defRPr kumimoji="0" sz="2800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2pPr>
      <a:lvl3pPr marL="1070259" indent="-353226" algn="l" rtl="0" eaLnBrk="1" latinLnBrk="0" hangingPunct="1">
        <a:spcBef>
          <a:spcPts val="533"/>
        </a:spcBef>
        <a:buClr>
          <a:schemeClr val="accent5"/>
        </a:buClr>
        <a:buSzPct val="95000"/>
        <a:buFont typeface="Wingdings" charset="2"/>
        <a:buChar char="§"/>
        <a:defRPr kumimoji="0" sz="2667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3pPr>
      <a:lvl4pPr marL="1070259" indent="-353226" algn="l" rtl="0" eaLnBrk="1" latinLnBrk="0" hangingPunct="1">
        <a:spcBef>
          <a:spcPts val="533"/>
        </a:spcBef>
        <a:buClr>
          <a:schemeClr val="accent5"/>
        </a:buClr>
        <a:buSzPct val="95000"/>
        <a:buFont typeface="Wingdings" charset="2"/>
        <a:buChar char="§"/>
        <a:defRPr kumimoji="0" sz="2667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4pPr>
      <a:lvl5pPr marL="1070259" indent="-353226" algn="l" rtl="0" eaLnBrk="1" latinLnBrk="0" hangingPunct="1">
        <a:spcBef>
          <a:spcPts val="533"/>
        </a:spcBef>
        <a:buClr>
          <a:schemeClr val="accent5"/>
        </a:buClr>
        <a:buSzPct val="95000"/>
        <a:buFont typeface="Wingdings" panose="05000000000000000000" pitchFamily="2" charset="2"/>
        <a:buChar char="Ø"/>
        <a:defRPr kumimoji="0" sz="2667" b="0" i="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5pPr>
      <a:lvl6pPr marL="2085078" indent="-342900" algn="l" rtl="0" eaLnBrk="1" latinLnBrk="0" hangingPunct="1">
        <a:spcBef>
          <a:spcPts val="333"/>
        </a:spcBef>
        <a:buClr>
          <a:schemeClr val="accent3">
            <a:tint val="85000"/>
            <a:satMod val="275000"/>
          </a:schemeClr>
        </a:buClr>
        <a:buSzPct val="100000"/>
        <a:buFont typeface="Wingdings" panose="05000000000000000000" pitchFamily="2" charset="2"/>
        <a:buChar char="Ø"/>
        <a:defRPr kumimoji="0" sz="22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66046" indent="-243663" algn="l" rtl="0" eaLnBrk="1" latinLnBrk="0" hangingPunct="1">
        <a:spcBef>
          <a:spcPts val="34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558443" indent="-243663" algn="l" rtl="0" eaLnBrk="1" latinLnBrk="0" hangingPunct="1">
        <a:spcBef>
          <a:spcPts val="343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63010" indent="-243663" algn="l" rtl="0" eaLnBrk="1" latinLnBrk="0" hangingPunct="1">
        <a:spcBef>
          <a:spcPts val="34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83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74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66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57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49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40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32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deo-CD" TargetMode="External"/><Relationship Id="rId13" Type="http://schemas.openxmlformats.org/officeDocument/2006/relationships/hyperlink" Target="https://en.wikipedia.org/wiki/ATSC" TargetMode="External"/><Relationship Id="rId18" Type="http://schemas.openxmlformats.org/officeDocument/2006/relationships/hyperlink" Target="https://en.wikipedia.org/wiki/DivX" TargetMode="External"/><Relationship Id="rId26" Type="http://schemas.openxmlformats.org/officeDocument/2006/relationships/hyperlink" Target="https://en.wikipedia.org/wiki/H.265/MPEG-H_HEVC" TargetMode="External"/><Relationship Id="rId3" Type="http://schemas.openxmlformats.org/officeDocument/2006/relationships/hyperlink" Target="https://en.wikipedia.org/wiki/ITU-T" TargetMode="External"/><Relationship Id="rId21" Type="http://schemas.openxmlformats.org/officeDocument/2006/relationships/hyperlink" Target="https://en.wikipedia.org/wiki/HD_DVD" TargetMode="External"/><Relationship Id="rId34" Type="http://schemas.openxmlformats.org/officeDocument/2006/relationships/hyperlink" Target="https://en.wikipedia.org/wiki/HTML5_video" TargetMode="External"/><Relationship Id="rId7" Type="http://schemas.openxmlformats.org/officeDocument/2006/relationships/hyperlink" Target="https://en.wikipedia.org/wiki/International_Electrotechnical_Commission" TargetMode="External"/><Relationship Id="rId12" Type="http://schemas.openxmlformats.org/officeDocument/2006/relationships/hyperlink" Target="https://en.wikipedia.org/wiki/Digital_Video_Broadcasting" TargetMode="External"/><Relationship Id="rId17" Type="http://schemas.openxmlformats.org/officeDocument/2006/relationships/hyperlink" Target="https://en.wikipedia.org/wiki/MPEG-4_Part_2" TargetMode="External"/><Relationship Id="rId25" Type="http://schemas.openxmlformats.org/officeDocument/2006/relationships/hyperlink" Target="https://en.wikipedia.org/wiki/SMPTE" TargetMode="External"/><Relationship Id="rId33" Type="http://schemas.openxmlformats.org/officeDocument/2006/relationships/hyperlink" Target="https://en.wikipedia.org/wiki/Alliance_for_Open_Media" TargetMode="External"/><Relationship Id="rId2" Type="http://schemas.openxmlformats.org/officeDocument/2006/relationships/hyperlink" Target="https://en.wikipedia.org/wiki/H.120" TargetMode="External"/><Relationship Id="rId16" Type="http://schemas.openxmlformats.org/officeDocument/2006/relationships/hyperlink" Target="https://en.wikipedia.org/wiki/3GP" TargetMode="External"/><Relationship Id="rId20" Type="http://schemas.openxmlformats.org/officeDocument/2006/relationships/hyperlink" Target="https://en.wikipedia.org/wiki/H.264/MPEG-4_AVC" TargetMode="External"/><Relationship Id="rId29" Type="http://schemas.openxmlformats.org/officeDocument/2006/relationships/hyperlink" Target="https://en.wikipedia.org/wiki/High_Efficiency_Image_For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rnational_Organization_for_Standardization" TargetMode="External"/><Relationship Id="rId11" Type="http://schemas.openxmlformats.org/officeDocument/2006/relationships/hyperlink" Target="https://en.wikipedia.org/wiki/Blu-ray_Disc" TargetMode="External"/><Relationship Id="rId24" Type="http://schemas.openxmlformats.org/officeDocument/2006/relationships/hyperlink" Target="https://en.wikipedia.org/wiki/VC-1" TargetMode="External"/><Relationship Id="rId32" Type="http://schemas.openxmlformats.org/officeDocument/2006/relationships/hyperlink" Target="https://en.wikipedia.org/wiki/AV1" TargetMode="External"/><Relationship Id="rId5" Type="http://schemas.openxmlformats.org/officeDocument/2006/relationships/hyperlink" Target="https://en.wikipedia.org/wiki/MPEG-1_Part_2" TargetMode="External"/><Relationship Id="rId15" Type="http://schemas.openxmlformats.org/officeDocument/2006/relationships/hyperlink" Target="https://en.wikipedia.org/wiki/H.263" TargetMode="External"/><Relationship Id="rId23" Type="http://schemas.openxmlformats.org/officeDocument/2006/relationships/hyperlink" Target="https://en.wikipedia.org/wiki/Apple_TV" TargetMode="External"/><Relationship Id="rId28" Type="http://schemas.openxmlformats.org/officeDocument/2006/relationships/hyperlink" Target="https://en.wikipedia.org/wiki/ATSC_3.0" TargetMode="External"/><Relationship Id="rId10" Type="http://schemas.openxmlformats.org/officeDocument/2006/relationships/hyperlink" Target="https://en.wikipedia.org/wiki/DVD" TargetMode="External"/><Relationship Id="rId19" Type="http://schemas.openxmlformats.org/officeDocument/2006/relationships/hyperlink" Target="https://en.wikipedia.org/wiki/Xvid" TargetMode="External"/><Relationship Id="rId31" Type="http://schemas.openxmlformats.org/officeDocument/2006/relationships/hyperlink" Target="https://en.wikipedia.org/wiki/IOS_11" TargetMode="External"/><Relationship Id="rId4" Type="http://schemas.openxmlformats.org/officeDocument/2006/relationships/hyperlink" Target="https://en.wikipedia.org/wiki/H.261" TargetMode="External"/><Relationship Id="rId9" Type="http://schemas.openxmlformats.org/officeDocument/2006/relationships/hyperlink" Target="https://en.wikipedia.org/wiki/H.262/MPEG-2_Part_2" TargetMode="External"/><Relationship Id="rId14" Type="http://schemas.openxmlformats.org/officeDocument/2006/relationships/hyperlink" Target="https://en.wikipedia.org/wiki/SVCD" TargetMode="External"/><Relationship Id="rId22" Type="http://schemas.openxmlformats.org/officeDocument/2006/relationships/hyperlink" Target="https://en.wikipedia.org/wiki/IPod_Video" TargetMode="External"/><Relationship Id="rId27" Type="http://schemas.openxmlformats.org/officeDocument/2006/relationships/hyperlink" Target="https://en.wikipedia.org/wiki/Ultra_HD_Blu-ray" TargetMode="External"/><Relationship Id="rId30" Type="http://schemas.openxmlformats.org/officeDocument/2006/relationships/hyperlink" Target="https://en.wikipedia.org/wiki/MacOS_High_Sierr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hq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36978"/>
            <a:ext cx="12192000" cy="362102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83766" y="2276872"/>
            <a:ext cx="4512501" cy="144016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endParaRPr kumimoji="1" lang="zh-CN" altLang="en-US" sz="32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344" y="6453336"/>
            <a:ext cx="1296144" cy="216024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2019/5/24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8F9C67-1813-4C25-B7EE-7F4F7C47CC14}"/>
              </a:ext>
            </a:extLst>
          </p:cNvPr>
          <p:cNvSpPr txBox="1"/>
          <p:nvPr/>
        </p:nvSpPr>
        <p:spPr>
          <a:xfrm>
            <a:off x="1775520" y="1980220"/>
            <a:ext cx="8208912" cy="168018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zh-CN" altLang="en-US" sz="8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视频编解码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A40B05-1BC5-4E4C-AB2A-C3DC48D67017}"/>
              </a:ext>
            </a:extLst>
          </p:cNvPr>
          <p:cNvSpPr/>
          <p:nvPr/>
        </p:nvSpPr>
        <p:spPr>
          <a:xfrm>
            <a:off x="9768408" y="5976573"/>
            <a:ext cx="2139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路明</a:t>
            </a:r>
          </a:p>
        </p:txBody>
      </p:sp>
    </p:spTree>
    <p:extLst>
      <p:ext uri="{BB962C8B-B14F-4D97-AF65-F5344CB8AC3E}">
        <p14:creationId xmlns:p14="http://schemas.microsoft.com/office/powerpoint/2010/main" val="164324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mpp_encoder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3B0ECA5-606D-45EA-96E8-7334C29DFEA4}"/>
              </a:ext>
            </a:extLst>
          </p:cNvPr>
          <p:cNvGraphicFramePr>
            <a:graphicFrameLocks noGrp="1"/>
          </p:cNvGraphicFramePr>
          <p:nvPr/>
        </p:nvGraphicFramePr>
        <p:xfrm>
          <a:off x="1689100" y="1838262"/>
          <a:ext cx="8743950" cy="3498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920139711"/>
                    </a:ext>
                  </a:extLst>
                </a:gridCol>
                <a:gridCol w="3336925">
                  <a:extLst>
                    <a:ext uri="{9D8B030D-6E8A-4147-A177-3AD203B41FA5}">
                      <a16:colId xmlns:a16="http://schemas.microsoft.com/office/drawing/2014/main" val="2682382226"/>
                    </a:ext>
                  </a:extLst>
                </a:gridCol>
                <a:gridCol w="3336925">
                  <a:extLst>
                    <a:ext uri="{9D8B030D-6E8A-4147-A177-3AD203B41FA5}">
                      <a16:colId xmlns:a16="http://schemas.microsoft.com/office/drawing/2014/main" val="64453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mpp_encoder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8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编码类码类</a:t>
                      </a:r>
                      <a:r>
                        <a:rPr lang="en-US" sz="1200">
                          <a:effectLst/>
                        </a:rPr>
                        <a:t>mpp_encoder</a:t>
                      </a:r>
                      <a:r>
                        <a:rPr lang="zh-CN" sz="1200">
                          <a:effectLst/>
                        </a:rPr>
                        <a:t>构造函数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8211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__u32 format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编码器输入图像格式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995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__u32 width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编码器输入图像分辨率宽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2014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__u32 height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编码器输入图像分辨率高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453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size_t size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编码器输入图像</a:t>
                      </a:r>
                      <a:r>
                        <a:rPr lang="en-US" sz="1200">
                          <a:effectLst/>
                        </a:rPr>
                        <a:t>buffer</a:t>
                      </a:r>
                      <a:r>
                        <a:rPr lang="zh-CN" sz="1200">
                          <a:effectLst/>
                        </a:rPr>
                        <a:t>大小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2495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 fps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编码帧率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33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 gop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编码画面组大小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36377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EncodeRcMode mode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编码码率控制模式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4236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EncodeQuality quality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编码质量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594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734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err="1">
                          <a:effectLst/>
                        </a:rPr>
                        <a:t>mpp_encoder</a:t>
                      </a:r>
                      <a:r>
                        <a:rPr lang="en-US" sz="1200" dirty="0">
                          <a:effectLst/>
                        </a:rPr>
                        <a:t>(__u32 format, __u32 width, __u32 height, </a:t>
                      </a:r>
                      <a:r>
                        <a:rPr lang="en-US" sz="1200" dirty="0" err="1">
                          <a:effectLst/>
                        </a:rPr>
                        <a:t>size_t</a:t>
                      </a:r>
                      <a:r>
                        <a:rPr lang="en-US" sz="1200" dirty="0">
                          <a:effectLst/>
                        </a:rPr>
                        <a:t> size);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err="1">
                          <a:effectLst/>
                        </a:rPr>
                        <a:t>mpp_encoder</a:t>
                      </a:r>
                      <a:r>
                        <a:rPr lang="en-US" sz="1200" dirty="0">
                          <a:effectLst/>
                        </a:rPr>
                        <a:t>(__u32 format, __u32 width, __u32 height, </a:t>
                      </a:r>
                      <a:r>
                        <a:rPr lang="en-US" sz="1200" dirty="0" err="1">
                          <a:effectLst/>
                        </a:rPr>
                        <a:t>size_t</a:t>
                      </a:r>
                      <a:r>
                        <a:rPr lang="en-US" sz="1200" dirty="0">
                          <a:effectLst/>
                        </a:rPr>
                        <a:t> size, int fps, int </a:t>
                      </a:r>
                      <a:r>
                        <a:rPr lang="en-US" sz="1200" dirty="0" err="1">
                          <a:effectLst/>
                        </a:rPr>
                        <a:t>gop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EncodeRcMode</a:t>
                      </a:r>
                      <a:r>
                        <a:rPr lang="en-US" sz="1200" dirty="0">
                          <a:effectLst/>
                        </a:rPr>
                        <a:t> mode, </a:t>
                      </a:r>
                      <a:r>
                        <a:rPr lang="en-US" sz="1200" dirty="0" err="1">
                          <a:effectLst/>
                        </a:rPr>
                        <a:t>EncodeQuality</a:t>
                      </a:r>
                      <a:r>
                        <a:rPr lang="en-US" sz="1200" dirty="0">
                          <a:effectLst/>
                        </a:rPr>
                        <a:t> quality);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3614"/>
                  </a:ext>
                </a:extLst>
              </a:tr>
            </a:tbl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1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mpp_encoder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2783A9-77B0-4B47-BD8A-E3B3B196ADCD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2857881"/>
          <a:ext cx="6394450" cy="1533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159215089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3499330201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1771439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init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6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编码器初始化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15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57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：正常运行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非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：编码器初始化错误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94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int </a:t>
                      </a:r>
                      <a:r>
                        <a:rPr lang="en-US" sz="1200" dirty="0" err="1">
                          <a:effectLst/>
                        </a:rPr>
                        <a:t>init</a:t>
                      </a:r>
                      <a:r>
                        <a:rPr lang="en-US" sz="1200" dirty="0">
                          <a:effectLst/>
                        </a:rPr>
                        <a:t>(void);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8347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A468273-9449-46BC-94EA-6E3CBFA9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285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9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mpp_encoder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83F131-A9C0-4883-A8EE-9AB7DCD0AFA0}"/>
              </a:ext>
            </a:extLst>
          </p:cNvPr>
          <p:cNvGraphicFramePr>
            <a:graphicFrameLocks noGrp="1"/>
          </p:cNvGraphicFramePr>
          <p:nvPr/>
        </p:nvGraphicFramePr>
        <p:xfrm>
          <a:off x="1463992" y="2727897"/>
          <a:ext cx="9194165" cy="1775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885">
                  <a:extLst>
                    <a:ext uri="{9D8B030D-6E8A-4147-A177-3AD203B41FA5}">
                      <a16:colId xmlns:a16="http://schemas.microsoft.com/office/drawing/2014/main" val="2993056745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2005527669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277106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importFds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79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输入</a:t>
                      </a:r>
                      <a:r>
                        <a:rPr lang="en-US" sz="1200">
                          <a:effectLst/>
                        </a:rPr>
                        <a:t>Buffer</a:t>
                      </a:r>
                      <a:r>
                        <a:rPr lang="zh-CN" sz="1200">
                          <a:effectLst/>
                        </a:rPr>
                        <a:t>文件描述符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232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 *fd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Buffer</a:t>
                      </a:r>
                      <a:r>
                        <a:rPr lang="zh-CN" sz="1200">
                          <a:effectLst/>
                        </a:rPr>
                        <a:t>文件描述符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3535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 count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Buffer</a:t>
                      </a:r>
                      <a:r>
                        <a:rPr lang="zh-CN" sz="1200">
                          <a:effectLst/>
                        </a:rPr>
                        <a:t>文件描述符个数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52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：正常运行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非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：运行错误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167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int </a:t>
                      </a:r>
                      <a:r>
                        <a:rPr lang="en-US" sz="1200" dirty="0" err="1">
                          <a:effectLst/>
                        </a:rPr>
                        <a:t>importFds</a:t>
                      </a:r>
                      <a:r>
                        <a:rPr lang="en-US" sz="1200" dirty="0">
                          <a:effectLst/>
                        </a:rPr>
                        <a:t>(int *</a:t>
                      </a:r>
                      <a:r>
                        <a:rPr lang="en-US" sz="1200" dirty="0" err="1">
                          <a:effectLst/>
                        </a:rPr>
                        <a:t>fd</a:t>
                      </a:r>
                      <a:r>
                        <a:rPr lang="en-US" sz="1200" dirty="0">
                          <a:effectLst/>
                        </a:rPr>
                        <a:t>, int count);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3291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B55FAC0-0A37-4972-B8DA-977ECEA5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5" y="2727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9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mpp_encoder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B838B8-7965-4F4F-91BC-C2965BBC6BDA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3015869"/>
          <a:ext cx="6394450" cy="120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1686927235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1811959031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351017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extraData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53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获取特殊数据包序列参数集（</a:t>
                      </a:r>
                      <a:r>
                        <a:rPr lang="en-US" sz="1200">
                          <a:effectLst/>
                        </a:rPr>
                        <a:t>SPS</a:t>
                      </a:r>
                      <a:r>
                        <a:rPr lang="zh-CN" sz="1200">
                          <a:effectLst/>
                        </a:rPr>
                        <a:t>）或图像参数集（</a:t>
                      </a:r>
                      <a:r>
                        <a:rPr lang="en-US" sz="1200">
                          <a:effectLst/>
                        </a:rPr>
                        <a:t>PPS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1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44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EncPacket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特殊数据包指针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07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err="1">
                          <a:effectLst/>
                        </a:rPr>
                        <a:t>EncPacket</a:t>
                      </a:r>
                      <a:r>
                        <a:rPr lang="en-US" sz="1200" dirty="0">
                          <a:effectLst/>
                        </a:rPr>
                        <a:t> *</a:t>
                      </a:r>
                      <a:r>
                        <a:rPr lang="en-US" sz="1200" dirty="0" err="1">
                          <a:effectLst/>
                        </a:rPr>
                        <a:t>extraData</a:t>
                      </a:r>
                      <a:r>
                        <a:rPr lang="en-US" sz="1200" dirty="0">
                          <a:effectLst/>
                        </a:rPr>
                        <a:t>(void);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3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7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mpp_encoder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B838B8-7965-4F4F-91BC-C2965BBC6BDA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3015869"/>
          <a:ext cx="6394450" cy="120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1686927235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1811959031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351017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extraData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53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</a:rPr>
                        <a:t>接口说明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获取特殊数据包序列参数集（</a:t>
                      </a:r>
                      <a:r>
                        <a:rPr lang="en-US" sz="1200">
                          <a:effectLst/>
                        </a:rPr>
                        <a:t>SPS</a:t>
                      </a:r>
                      <a:r>
                        <a:rPr lang="zh-CN" sz="1200">
                          <a:effectLst/>
                        </a:rPr>
                        <a:t>）或图像参数集（</a:t>
                      </a:r>
                      <a:r>
                        <a:rPr lang="en-US" sz="1200">
                          <a:effectLst/>
                        </a:rPr>
                        <a:t>PPS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1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44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EncPacket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特殊数据包指针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07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err="1">
                          <a:effectLst/>
                        </a:rPr>
                        <a:t>EncPacket</a:t>
                      </a:r>
                      <a:r>
                        <a:rPr lang="en-US" sz="1200" dirty="0">
                          <a:effectLst/>
                        </a:rPr>
                        <a:t> *</a:t>
                      </a:r>
                      <a:r>
                        <a:rPr lang="en-US" sz="1200" dirty="0" err="1">
                          <a:effectLst/>
                        </a:rPr>
                        <a:t>extraData</a:t>
                      </a:r>
                      <a:r>
                        <a:rPr lang="en-US" sz="1200" dirty="0">
                          <a:effectLst/>
                        </a:rPr>
                        <a:t>(void);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3176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0433CC-09BA-452A-B704-E652C91BD465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2853309"/>
          <a:ext cx="6394450" cy="1533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317119237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318624225"/>
                    </a:ext>
                  </a:extLst>
                </a:gridCol>
                <a:gridCol w="4237355">
                  <a:extLst>
                    <a:ext uri="{9D8B030D-6E8A-4147-A177-3AD203B41FA5}">
                      <a16:colId xmlns:a16="http://schemas.microsoft.com/office/drawing/2014/main" val="2506510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enqueue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8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编码器数据（原始图像数据）入队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134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 index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数据索引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1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：正常运行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非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：运行错误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77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int enqueue(int index);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1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4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mpp_encoder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B838B8-7965-4F4F-91BC-C2965BBC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35513"/>
              </p:ext>
            </p:extLst>
          </p:nvPr>
        </p:nvGraphicFramePr>
        <p:xfrm>
          <a:off x="2863850" y="3015869"/>
          <a:ext cx="6394450" cy="1235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1686927235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1811959031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351017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接口名称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dequeue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53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编码器数据（</a:t>
                      </a: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H264</a:t>
                      </a: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数据）出队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1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44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EncPacket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视频编码数据包指针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07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EncPacket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*dequeue(void);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3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3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mpp_encoder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DE2FA7-626E-4800-9FD7-BC7888139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09325"/>
              </p:ext>
            </p:extLst>
          </p:nvPr>
        </p:nvGraphicFramePr>
        <p:xfrm>
          <a:off x="3357562" y="3015869"/>
          <a:ext cx="5407024" cy="1235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632">
                  <a:extLst>
                    <a:ext uri="{9D8B030D-6E8A-4147-A177-3AD203B41FA5}">
                      <a16:colId xmlns:a16="http://schemas.microsoft.com/office/drawing/2014/main" val="1677207021"/>
                    </a:ext>
                  </a:extLst>
                </a:gridCol>
                <a:gridCol w="2195696">
                  <a:extLst>
                    <a:ext uri="{9D8B030D-6E8A-4147-A177-3AD203B41FA5}">
                      <a16:colId xmlns:a16="http://schemas.microsoft.com/office/drawing/2014/main" val="2433613787"/>
                    </a:ext>
                  </a:extLst>
                </a:gridCol>
                <a:gridCol w="2195696">
                  <a:extLst>
                    <a:ext uri="{9D8B030D-6E8A-4147-A177-3AD203B41FA5}">
                      <a16:colId xmlns:a16="http://schemas.microsoft.com/office/drawing/2014/main" val="1339156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接口名称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freePacket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6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释放编码数据包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49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EncPacket *packet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编码数据包指针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007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684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freePacket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EncPacket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*packet);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856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542B9-68EA-4621-907E-A9E4C3698536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3015869"/>
          <a:ext cx="6394450" cy="120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88914149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4178121165"/>
                    </a:ext>
                  </a:extLst>
                </a:gridCol>
                <a:gridCol w="3696970">
                  <a:extLst>
                    <a:ext uri="{9D8B030D-6E8A-4147-A177-3AD203B41FA5}">
                      <a16:colId xmlns:a16="http://schemas.microsoft.com/office/drawing/2014/main" val="444272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freePacket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20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释放编码数据包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52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EncPacket *packet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编码数据包指针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81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95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void </a:t>
                      </a:r>
                      <a:r>
                        <a:rPr lang="en-US" sz="1200" dirty="0" err="1">
                          <a:effectLst/>
                        </a:rPr>
                        <a:t>freePacket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EncPacket</a:t>
                      </a:r>
                      <a:r>
                        <a:rPr lang="en-US" sz="1200" dirty="0">
                          <a:effectLst/>
                        </a:rPr>
                        <a:t> *packet);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4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04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mpp_encoder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DE2FA7-626E-4800-9FD7-BC7888139C03}"/>
              </a:ext>
            </a:extLst>
          </p:cNvPr>
          <p:cNvGraphicFramePr>
            <a:graphicFrameLocks noGrp="1"/>
          </p:cNvGraphicFramePr>
          <p:nvPr/>
        </p:nvGraphicFramePr>
        <p:xfrm>
          <a:off x="3357562" y="3015869"/>
          <a:ext cx="5407024" cy="1235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632">
                  <a:extLst>
                    <a:ext uri="{9D8B030D-6E8A-4147-A177-3AD203B41FA5}">
                      <a16:colId xmlns:a16="http://schemas.microsoft.com/office/drawing/2014/main" val="1677207021"/>
                    </a:ext>
                  </a:extLst>
                </a:gridCol>
                <a:gridCol w="2195696">
                  <a:extLst>
                    <a:ext uri="{9D8B030D-6E8A-4147-A177-3AD203B41FA5}">
                      <a16:colId xmlns:a16="http://schemas.microsoft.com/office/drawing/2014/main" val="2433613787"/>
                    </a:ext>
                  </a:extLst>
                </a:gridCol>
                <a:gridCol w="2195696">
                  <a:extLst>
                    <a:ext uri="{9D8B030D-6E8A-4147-A177-3AD203B41FA5}">
                      <a16:colId xmlns:a16="http://schemas.microsoft.com/office/drawing/2014/main" val="1339156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接口名称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freePacket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6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释放编码数据包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49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EncPacket *packet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编码数据包指针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007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684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freePacket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EncPacket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*packet);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856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542B9-68EA-4621-907E-A9E4C3698536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3015869"/>
          <a:ext cx="6394450" cy="120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88914149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4178121165"/>
                    </a:ext>
                  </a:extLst>
                </a:gridCol>
                <a:gridCol w="3696970">
                  <a:extLst>
                    <a:ext uri="{9D8B030D-6E8A-4147-A177-3AD203B41FA5}">
                      <a16:colId xmlns:a16="http://schemas.microsoft.com/office/drawing/2014/main" val="444272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freePacket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20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</a:rPr>
                        <a:t>释放编码数据包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52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EncPacket *packet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编码数据包指针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81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</a:rPr>
                        <a:t>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95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void </a:t>
                      </a:r>
                      <a:r>
                        <a:rPr lang="en-US" sz="1200" dirty="0" err="1">
                          <a:effectLst/>
                        </a:rPr>
                        <a:t>freePacket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EncPacket</a:t>
                      </a:r>
                      <a:r>
                        <a:rPr lang="en-US" sz="1200" dirty="0">
                          <a:effectLst/>
                        </a:rPr>
                        <a:t> *packet);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44439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D79065E-E6A2-4BD4-8B89-5B70C456D76D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3020441"/>
          <a:ext cx="6394450" cy="120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1411825745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917306755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84257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~mpp_encoder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析构函数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6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55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94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~</a:t>
                      </a:r>
                      <a:r>
                        <a:rPr lang="en-US" sz="1200" dirty="0" err="1">
                          <a:effectLst/>
                        </a:rPr>
                        <a:t>mpp_encoder</a:t>
                      </a:r>
                      <a:r>
                        <a:rPr lang="en-US" sz="1200" dirty="0">
                          <a:effectLst/>
                        </a:rPr>
                        <a:t>(void);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1197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284BF3E-3CA0-46C0-916A-F5B5D20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v4l2Cam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4BF3E-3CA0-46C0-916A-F5B5D20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26902B-6E97-4DD6-8664-DD006BC572A2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3020441"/>
          <a:ext cx="6394450" cy="120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3487762596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3654727776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99833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v4l2Cam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0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构造函数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7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38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771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v4l2Cam(void);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4412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39CB067-B3EE-49E2-AEF7-7D321A26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v4l2Cam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4BF3E-3CA0-46C0-916A-F5B5D20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09B976D-BFBA-45C4-875E-FF1D2AAFBA9A}"/>
              </a:ext>
            </a:extLst>
          </p:cNvPr>
          <p:cNvGraphicFramePr>
            <a:graphicFrameLocks noGrp="1"/>
          </p:cNvGraphicFramePr>
          <p:nvPr/>
        </p:nvGraphicFramePr>
        <p:xfrm>
          <a:off x="1463992" y="2727897"/>
          <a:ext cx="9194165" cy="1775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885">
                  <a:extLst>
                    <a:ext uri="{9D8B030D-6E8A-4147-A177-3AD203B41FA5}">
                      <a16:colId xmlns:a16="http://schemas.microsoft.com/office/drawing/2014/main" val="3917501880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2235913488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1114049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init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6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初始化</a:t>
                      </a:r>
                      <a:r>
                        <a:rPr lang="en-US" sz="1200">
                          <a:effectLst/>
                        </a:rPr>
                        <a:t>v4l2</a:t>
                      </a:r>
                      <a:r>
                        <a:rPr lang="zh-CN" sz="1200">
                          <a:effectLst/>
                        </a:rPr>
                        <a:t>相机设备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4858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const char *dev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设备文件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7002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CameraType 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相机类型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440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：正常运行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非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：相机初始化错误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82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int </a:t>
                      </a:r>
                      <a:r>
                        <a:rPr lang="en-US" sz="1200" dirty="0" err="1">
                          <a:effectLst/>
                        </a:rPr>
                        <a:t>init</a:t>
                      </a:r>
                      <a:r>
                        <a:rPr lang="en-US" sz="1200" dirty="0">
                          <a:effectLst/>
                        </a:rPr>
                        <a:t>(const char *dev, </a:t>
                      </a:r>
                      <a:r>
                        <a:rPr lang="en-US" sz="1200" dirty="0" err="1">
                          <a:effectLst/>
                        </a:rPr>
                        <a:t>CameraType</a:t>
                      </a:r>
                      <a:r>
                        <a:rPr lang="en-US" sz="1200" dirty="0">
                          <a:effectLst/>
                        </a:rPr>
                        <a:t> t);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4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9999" y="336000"/>
            <a:ext cx="11162907" cy="576000"/>
          </a:xfrm>
        </p:spPr>
        <p:txBody>
          <a:bodyPr/>
          <a:lstStyle/>
          <a:p>
            <a:r>
              <a:rPr kumimoji="1" lang="zh-CN" altLang="en-US" dirty="0"/>
              <a:t>视频编码标准历史</a:t>
            </a: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5E6A8A0-E351-4EF1-92BE-89EBDC5D6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39448"/>
              </p:ext>
            </p:extLst>
          </p:nvPr>
        </p:nvGraphicFramePr>
        <p:xfrm>
          <a:off x="1004764" y="1268760"/>
          <a:ext cx="10182472" cy="5099650"/>
        </p:xfrm>
        <a:graphic>
          <a:graphicData uri="http://schemas.openxmlformats.org/drawingml/2006/table">
            <a:tbl>
              <a:tblPr/>
              <a:tblGrid>
                <a:gridCol w="1334127">
                  <a:extLst>
                    <a:ext uri="{9D8B030D-6E8A-4147-A177-3AD203B41FA5}">
                      <a16:colId xmlns:a16="http://schemas.microsoft.com/office/drawing/2014/main" val="1038500031"/>
                    </a:ext>
                  </a:extLst>
                </a:gridCol>
                <a:gridCol w="2218544">
                  <a:extLst>
                    <a:ext uri="{9D8B030D-6E8A-4147-A177-3AD203B41FA5}">
                      <a16:colId xmlns:a16="http://schemas.microsoft.com/office/drawing/2014/main" val="2550802735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858333490"/>
                    </a:ext>
                  </a:extLst>
                </a:gridCol>
                <a:gridCol w="4845971">
                  <a:extLst>
                    <a:ext uri="{9D8B030D-6E8A-4147-A177-3AD203B41FA5}">
                      <a16:colId xmlns:a16="http://schemas.microsoft.com/office/drawing/2014/main" val="982538521"/>
                    </a:ext>
                  </a:extLst>
                </a:gridCol>
              </a:tblGrid>
              <a:tr h="214881">
                <a:tc gridSpan="4">
                  <a:txBody>
                    <a:bodyPr/>
                    <a:lstStyle/>
                    <a:p>
                      <a:r>
                        <a:rPr lang="en" sz="1600"/>
                        <a:t>Timeline of international video compression standards</a:t>
                      </a:r>
                    </a:p>
                  </a:txBody>
                  <a:tcPr marL="53720" marR="53720" marT="26860" marB="2686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66398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Year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Standard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Publisher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Popular implementations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03287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1984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" tooltip="H.120"/>
                        </a:rPr>
                        <a:t>H.120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" tooltip="ITU-T"/>
                        </a:rPr>
                        <a:t>ITU-T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055185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1988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4" tooltip="H.261"/>
                        </a:rPr>
                        <a:t>H.261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ITU-T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Videoconferencing, videotelephony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93875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1993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5" tooltip="MPEG-1 Part 2"/>
                        </a:rPr>
                        <a:t>MPEG-1 Part 2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6" tooltip="International Organization for Standardization"/>
                        </a:rPr>
                        <a:t>ISO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7" tooltip="International Electrotechnical Commission"/>
                        </a:rPr>
                        <a:t>IEC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8" tooltip="Video-CD"/>
                        </a:rPr>
                        <a:t>Video-CD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87815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1995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600" u="none" strike="noStrike">
                          <a:solidFill>
                            <a:srgbClr val="0B0080"/>
                          </a:solidFill>
                          <a:effectLst/>
                          <a:hlinkClick r:id="rId9" tooltip="H.262/MPEG-2 Part 2"/>
                        </a:rPr>
                        <a:t>H.262/MPEG-2 Part 2</a:t>
                      </a:r>
                      <a:endParaRPr lang="en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ISO, IEC, ITU-T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0" tooltip="DVD"/>
                        </a:rPr>
                        <a:t>DVD Video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1" tooltip="Blu-ray Disc"/>
                        </a:rPr>
                        <a:t>Blu-ray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2" tooltip="Digital Video Broadcasting"/>
                        </a:rPr>
                        <a:t>DVB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3" tooltip="ATSC"/>
                        </a:rPr>
                        <a:t>ATSC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4" tooltip="SVCD"/>
                        </a:rPr>
                        <a:t>SVCD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965886"/>
                  </a:ext>
                </a:extLst>
              </a:tr>
              <a:tr h="53720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1996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5" tooltip="H.263"/>
                        </a:rPr>
                        <a:t>H.263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ITU-T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Videoconferencing, videotelephony, video on mobile phones (</a:t>
                      </a:r>
                      <a:r>
                        <a:rPr lang="en" sz="1600" u="none" strike="noStrike">
                          <a:solidFill>
                            <a:srgbClr val="0B0080"/>
                          </a:solidFill>
                          <a:effectLst/>
                          <a:hlinkClick r:id="rId16" tooltip="3GP"/>
                        </a:rPr>
                        <a:t>3GP</a:t>
                      </a:r>
                      <a:r>
                        <a:rPr lang="en" sz="1600">
                          <a:effectLst/>
                        </a:rPr>
                        <a:t>)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16086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1999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7" tooltip="MPEG-4 Part 2"/>
                        </a:rPr>
                        <a:t>MPEG-4 Part 2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ISO, IEC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Video on Internet (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8" tooltip="DivX"/>
                        </a:rPr>
                        <a:t>DivX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9" tooltip="Xvid"/>
                        </a:rPr>
                        <a:t>Xvid</a:t>
                      </a:r>
                      <a:r>
                        <a:rPr lang="en-US" sz="1600">
                          <a:effectLst/>
                        </a:rPr>
                        <a:t> ...)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05181"/>
                  </a:ext>
                </a:extLst>
              </a:tr>
              <a:tr h="53720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2003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0" tooltip="H.264/MPEG-4 AVC"/>
                        </a:rPr>
                        <a:t>H.264/MPEG-4 AVC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ISO, IEC, ITU-T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Blu-ray,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1" tooltip="HD DVD"/>
                        </a:rPr>
                        <a:t>HD DVD</a:t>
                      </a:r>
                      <a:r>
                        <a:rPr lang="en-US" sz="1600">
                          <a:effectLst/>
                        </a:rPr>
                        <a:t>, DVB, ATSC,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2" tooltip="IPod Video"/>
                        </a:rPr>
                        <a:t>iPod Video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3" tooltip="Apple TV"/>
                        </a:rPr>
                        <a:t>Apple TV</a:t>
                      </a:r>
                      <a:r>
                        <a:rPr lang="en-US" sz="1600">
                          <a:effectLst/>
                        </a:rPr>
                        <a:t>, videoconferencing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98468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2006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4" tooltip="VC-1"/>
                        </a:rPr>
                        <a:t>VC-1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5" tooltip="SMPTE"/>
                        </a:rPr>
                        <a:t>SMPTE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Blu-ray, video on Internet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12916"/>
                  </a:ext>
                </a:extLst>
              </a:tr>
              <a:tr h="8595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2013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6" tooltip="H.265/MPEG-H HEVC"/>
                        </a:rPr>
                        <a:t>H.265/MPEG-H HEVC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ISO, IEC, ITU-T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7" tooltip="Ultra HD Blu-ray"/>
                        </a:rPr>
                        <a:t>Ultra HD Blu-ray</a:t>
                      </a:r>
                      <a:r>
                        <a:rPr lang="en-US" sz="1600">
                          <a:effectLst/>
                        </a:rPr>
                        <a:t>, DVB,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8" tooltip="ATSC 3.0"/>
                        </a:rPr>
                        <a:t>ATSC 3.0</a:t>
                      </a:r>
                      <a:r>
                        <a:rPr lang="en-US" sz="1600">
                          <a:effectLst/>
                        </a:rPr>
                        <a:t>, UHD streaming,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9" tooltip="High Efficiency Image Format"/>
                        </a:rPr>
                        <a:t>High Efficiency Image Format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0" tooltip="MacOS High Sierra"/>
                        </a:rPr>
                        <a:t>macOS High Sierra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1" tooltip="IOS 11"/>
                        </a:rPr>
                        <a:t>iOS 11</a:t>
                      </a:r>
                      <a:r>
                        <a:rPr lang="en-US" sz="1600">
                          <a:effectLst/>
                        </a:rPr>
                        <a:t>|-</a:t>
                      </a: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64409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effectLst/>
                        </a:rPr>
                        <a:t>2018</a:t>
                      </a:r>
                      <a:endParaRPr lang="zh-CN" alt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2" tooltip="AV1"/>
                        </a:rPr>
                        <a:t>AV1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3" tooltip="Alliance for Open Media"/>
                        </a:rPr>
                        <a:t>Alliance for Open Media</a:t>
                      </a:r>
                      <a:endParaRPr lang="en-US" sz="160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effectLst/>
                          <a:hlinkClick r:id="rId34" tooltip="HTML5 video"/>
                        </a:rPr>
                        <a:t>HTML5 video</a:t>
                      </a:r>
                      <a:endParaRPr lang="en-US" sz="1600" dirty="0">
                        <a:effectLst/>
                      </a:endParaRPr>
                    </a:p>
                  </a:txBody>
                  <a:tcPr marL="53720" marR="53720" marT="26860" marB="268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04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v4l2Cam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4BF3E-3CA0-46C0-916A-F5B5D20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8E093C-3FF3-4BD4-B064-7209FCE5F760}"/>
              </a:ext>
            </a:extLst>
          </p:cNvPr>
          <p:cNvGraphicFramePr>
            <a:graphicFrameLocks noGrp="1"/>
          </p:cNvGraphicFramePr>
          <p:nvPr/>
        </p:nvGraphicFramePr>
        <p:xfrm>
          <a:off x="1463992" y="2602484"/>
          <a:ext cx="9194165" cy="2016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885">
                  <a:extLst>
                    <a:ext uri="{9D8B030D-6E8A-4147-A177-3AD203B41FA5}">
                      <a16:colId xmlns:a16="http://schemas.microsoft.com/office/drawing/2014/main" val="2483250745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81017473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3550206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setfmt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58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设置相机图像格式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4456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__u32 w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图像分辨率宽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093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__u32 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图像分辨率高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6803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__u32 f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图像格式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335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：正常运行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非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：运行错误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065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int </a:t>
                      </a:r>
                      <a:r>
                        <a:rPr lang="en-US" sz="1200" dirty="0" err="1">
                          <a:effectLst/>
                        </a:rPr>
                        <a:t>setfmt</a:t>
                      </a:r>
                      <a:r>
                        <a:rPr lang="en-US" sz="1200" dirty="0">
                          <a:effectLst/>
                        </a:rPr>
                        <a:t>(__u32 w, __u32 h, __u32 f);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4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49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v4l2Cam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4BF3E-3CA0-46C0-916A-F5B5D20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682D01-9C4A-42B2-83D3-40273E791702}"/>
              </a:ext>
            </a:extLst>
          </p:cNvPr>
          <p:cNvGraphicFramePr>
            <a:graphicFrameLocks noGrp="1"/>
          </p:cNvGraphicFramePr>
          <p:nvPr/>
        </p:nvGraphicFramePr>
        <p:xfrm>
          <a:off x="1110297" y="2602484"/>
          <a:ext cx="9901555" cy="2016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775">
                  <a:extLst>
                    <a:ext uri="{9D8B030D-6E8A-4147-A177-3AD203B41FA5}">
                      <a16:colId xmlns:a16="http://schemas.microsoft.com/office/drawing/2014/main" val="3877051142"/>
                    </a:ext>
                  </a:extLst>
                </a:gridCol>
                <a:gridCol w="4263390">
                  <a:extLst>
                    <a:ext uri="{9D8B030D-6E8A-4147-A177-3AD203B41FA5}">
                      <a16:colId xmlns:a16="http://schemas.microsoft.com/office/drawing/2014/main" val="234005454"/>
                    </a:ext>
                  </a:extLst>
                </a:gridCol>
                <a:gridCol w="4263390">
                  <a:extLst>
                    <a:ext uri="{9D8B030D-6E8A-4147-A177-3AD203B41FA5}">
                      <a16:colId xmlns:a16="http://schemas.microsoft.com/office/drawing/2014/main" val="601152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reqbufs_dma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5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申请</a:t>
                      </a:r>
                      <a:r>
                        <a:rPr lang="en-US" sz="1200">
                          <a:effectLst/>
                        </a:rPr>
                        <a:t>buffer</a:t>
                      </a:r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DMA</a:t>
                      </a:r>
                      <a:r>
                        <a:rPr lang="zh-CN" sz="1200">
                          <a:effectLst/>
                        </a:rPr>
                        <a:t>方式）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1343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__u32 count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Buffer</a:t>
                      </a:r>
                      <a:r>
                        <a:rPr lang="zh-CN" sz="1200">
                          <a:effectLst/>
                        </a:rPr>
                        <a:t>数量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2657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 *fds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Buffer</a:t>
                      </a:r>
                      <a:r>
                        <a:rPr lang="zh-CN" sz="1200">
                          <a:effectLst/>
                        </a:rPr>
                        <a:t>文件描述符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632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size_t len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Buffer</a:t>
                      </a:r>
                      <a:r>
                        <a:rPr lang="zh-CN" sz="1200">
                          <a:effectLst/>
                        </a:rPr>
                        <a:t>长度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09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：正常运行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非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：运行错误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0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int </a:t>
                      </a:r>
                      <a:r>
                        <a:rPr lang="en-US" sz="1200" dirty="0" err="1">
                          <a:effectLst/>
                        </a:rPr>
                        <a:t>reqbufs_dma</a:t>
                      </a:r>
                      <a:r>
                        <a:rPr lang="en-US" sz="1200" dirty="0">
                          <a:effectLst/>
                        </a:rPr>
                        <a:t>(__u32 count, int *</a:t>
                      </a:r>
                      <a:r>
                        <a:rPr lang="en-US" sz="1200" dirty="0" err="1">
                          <a:effectLst/>
                        </a:rPr>
                        <a:t>fds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size_t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61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04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v4l2Cam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4BF3E-3CA0-46C0-916A-F5B5D20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4240914-5684-4191-BB0C-A8C1259161C7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2857881"/>
          <a:ext cx="6394450" cy="1533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880145700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1494177615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2984948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start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7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开启图像流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46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098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：正常运行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非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：运行错误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34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int start(void);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0307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96A9E1E-815D-4D39-B2B3-4441ACDB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285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v4l2Cam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4BF3E-3CA0-46C0-916A-F5B5D20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A2ECD75-E249-4C8E-9213-B03D181A9FF1}"/>
              </a:ext>
            </a:extLst>
          </p:cNvPr>
          <p:cNvGraphicFramePr>
            <a:graphicFrameLocks noGrp="1"/>
          </p:cNvGraphicFramePr>
          <p:nvPr/>
        </p:nvGraphicFramePr>
        <p:xfrm>
          <a:off x="2863850" y="2853309"/>
          <a:ext cx="6394450" cy="1533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360857241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302352763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127504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enqueue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48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相机数据入队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03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 index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v4l2 Buffer</a:t>
                      </a:r>
                      <a:r>
                        <a:rPr lang="zh-CN" sz="1200">
                          <a:effectLst/>
                        </a:rPr>
                        <a:t>索引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23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：正常运行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非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：运行错误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110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int enqueue(int index);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3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v4l2Cam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4BF3E-3CA0-46C0-916A-F5B5D20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EFC24C-303C-456F-85C8-95B8A809B893}"/>
              </a:ext>
            </a:extLst>
          </p:cNvPr>
          <p:cNvGraphicFramePr>
            <a:graphicFrameLocks noGrp="1"/>
          </p:cNvGraphicFramePr>
          <p:nvPr/>
        </p:nvGraphicFramePr>
        <p:xfrm>
          <a:off x="1463992" y="2885885"/>
          <a:ext cx="9194165" cy="1450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885">
                  <a:extLst>
                    <a:ext uri="{9D8B030D-6E8A-4147-A177-3AD203B41FA5}">
                      <a16:colId xmlns:a16="http://schemas.microsoft.com/office/drawing/2014/main" val="2729826113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2764716949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70567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dequeue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5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相机数据（图像数据）出队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64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 *index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v4l2 Buffer</a:t>
                      </a:r>
                      <a:r>
                        <a:rPr lang="zh-CN" sz="1200">
                          <a:effectLst/>
                        </a:rPr>
                        <a:t>索引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59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int count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Buffer</a:t>
                      </a:r>
                      <a:r>
                        <a:rPr lang="zh-CN" sz="1200">
                          <a:effectLst/>
                        </a:rPr>
                        <a:t>文件描述符个数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268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void *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v4l2 Buffer</a:t>
                      </a:r>
                      <a:r>
                        <a:rPr lang="zh-CN" sz="1200">
                          <a:effectLst/>
                        </a:rPr>
                        <a:t>起始地址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153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void *dequeue(int *index);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0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2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kumimoji="1" 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v4l2Cam</a:t>
            </a:r>
            <a:r>
              <a:rPr kumimoji="1" lang="zh-CN" altLang="en-US" sz="4000" b="1" kern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类接口说明</a:t>
            </a:r>
            <a:endParaRPr kumimoji="1" lang="en-US" sz="4000" b="1" kern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781AC3C-A3CF-4A6C-B075-01168D45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4BF3E-3CA0-46C0-916A-F5B5D20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02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D764508-A9A8-48FA-B5E1-5AB5E0A257A3}"/>
              </a:ext>
            </a:extLst>
          </p:cNvPr>
          <p:cNvGraphicFramePr>
            <a:graphicFrameLocks noGrp="1"/>
          </p:cNvGraphicFramePr>
          <p:nvPr/>
        </p:nvGraphicFramePr>
        <p:xfrm>
          <a:off x="3241040" y="3020441"/>
          <a:ext cx="5640070" cy="120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895760427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1629602899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3162646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接口名称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~v4l2Cam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接口说明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析构函数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6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0887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3061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zh-CN" sz="1200">
                          <a:effectLst/>
                        </a:rPr>
                        <a:t>接口声明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~v4l2Cam(void);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9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0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图像组</a:t>
            </a:r>
            <a:r>
              <a:rPr kumimoji="1" lang="en-US" altLang="zh-CN" dirty="0">
                <a:latin typeface="+mj-ea"/>
                <a:ea typeface="+mj-ea"/>
              </a:rPr>
              <a:t>GOP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3D5EA4EC-2059-48DF-AA87-CF7B7909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2" y="28529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4AA20-4991-4E71-9485-BD6A4A0D69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416" y="1340768"/>
            <a:ext cx="9865096" cy="49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帧的顺序对比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5789E-78B9-49D0-A81E-6BF48682E1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7528" y="2852936"/>
            <a:ext cx="7992888" cy="2951212"/>
          </a:xfrm>
          <a:prstGeom prst="rect">
            <a:avLst/>
          </a:prstGeo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1599551B-21B7-45B9-822E-EE418D7E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1464" y="1484784"/>
            <a:ext cx="8854688" cy="4851240"/>
          </a:xfrm>
        </p:spPr>
        <p:txBody>
          <a:bodyPr/>
          <a:lstStyle/>
          <a:p>
            <a:r>
              <a:rPr lang="en-US" altLang="zh-CN" dirty="0"/>
              <a:t>DTS</a:t>
            </a:r>
            <a:r>
              <a:rPr lang="zh-CN" altLang="zh-CN" dirty="0"/>
              <a:t>（</a:t>
            </a:r>
            <a:r>
              <a:rPr lang="en-US" altLang="zh-CN" dirty="0"/>
              <a:t>Decoding Time Stamp</a:t>
            </a:r>
            <a:r>
              <a:rPr lang="zh-CN" altLang="zh-CN" dirty="0"/>
              <a:t>）</a:t>
            </a:r>
            <a:r>
              <a:rPr lang="zh-CN" altLang="en-US" dirty="0"/>
              <a:t>编码时间戳</a:t>
            </a:r>
            <a:endParaRPr lang="en-US" altLang="zh-CN" dirty="0"/>
          </a:p>
          <a:p>
            <a:r>
              <a:rPr lang="en-US" altLang="zh-CN" dirty="0"/>
              <a:t>PTS</a:t>
            </a:r>
            <a:r>
              <a:rPr lang="zh-CN" altLang="zh-CN" dirty="0"/>
              <a:t>（</a:t>
            </a:r>
            <a:r>
              <a:rPr lang="en-US" altLang="zh-CN" dirty="0"/>
              <a:t>Presentation Time Stamp</a:t>
            </a:r>
            <a:r>
              <a:rPr lang="zh-CN" altLang="zh-CN" dirty="0"/>
              <a:t>）</a:t>
            </a:r>
            <a:r>
              <a:rPr lang="zh-CN" altLang="en-US" dirty="0"/>
              <a:t>显示时间戳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176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码流结构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98E77733-BFDE-4FC5-B001-6BF8A82D9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1464" y="1484784"/>
            <a:ext cx="8854688" cy="4851240"/>
          </a:xfrm>
        </p:spPr>
        <p:txBody>
          <a:bodyPr/>
          <a:lstStyle/>
          <a:p>
            <a:r>
              <a:rPr lang="en-US" altLang="zh-CN" dirty="0"/>
              <a:t>NALU </a:t>
            </a:r>
            <a:r>
              <a:rPr lang="zh-CN" altLang="en-US" dirty="0"/>
              <a:t>（</a:t>
            </a:r>
            <a:r>
              <a:rPr lang="en-US" altLang="zh-CN" dirty="0"/>
              <a:t>Network Abstraction Layer Unit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sz="2800" dirty="0"/>
              <a:t>SPS</a:t>
            </a:r>
            <a:r>
              <a:rPr lang="zh-CN" altLang="en-US" sz="2800" dirty="0"/>
              <a:t>：序列参数集 </a:t>
            </a:r>
            <a:r>
              <a:rPr lang="zh-CN" altLang="en-US" sz="2000" dirty="0"/>
              <a:t>作用于一系列连续的编码图像</a:t>
            </a:r>
            <a:endParaRPr lang="en-US" altLang="zh-CN" sz="2000" dirty="0"/>
          </a:p>
          <a:p>
            <a:r>
              <a:rPr lang="en-US" altLang="zh-CN" sz="2800" dirty="0"/>
              <a:t>PSS</a:t>
            </a:r>
            <a:r>
              <a:rPr lang="zh-CN" altLang="en-US" sz="2800" dirty="0"/>
              <a:t>：图像参数集 </a:t>
            </a:r>
            <a:r>
              <a:rPr lang="zh-CN" altLang="en-US" sz="2000" dirty="0"/>
              <a:t>作用于编码视频序列中一个或多个独立的图像</a:t>
            </a:r>
            <a:endParaRPr lang="en-US" altLang="zh-CN" sz="2000" dirty="0"/>
          </a:p>
        </p:txBody>
      </p:sp>
      <p:pic>
        <p:nvPicPr>
          <p:cNvPr id="2" name="Picture 2" descr="https://ask.qcloudimg.com/http-save/yehe-1734423/7hkqe73y7o.png?imageView2/2/w/1620">
            <a:extLst>
              <a:ext uri="{FF2B5EF4-FFF2-40B4-BE49-F238E27FC236}">
                <a16:creationId xmlns:a16="http://schemas.microsoft.com/office/drawing/2014/main" id="{9F264D16-513D-424D-991D-22E6D799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80" y="3429000"/>
            <a:ext cx="9493055" cy="25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2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典型码流数据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24589EC-F74B-4A50-84F3-858BF7E59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7488" y="1429995"/>
            <a:ext cx="8653985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流媒体服务协议栈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7F305AD-0AAF-4917-882A-BDE0C8530D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6"/>
            <a:ext cx="7848872" cy="5169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59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RTSP</a:t>
            </a:r>
            <a:r>
              <a:rPr kumimoji="1" lang="zh-CN" altLang="en-US" dirty="0"/>
              <a:t>客户</a:t>
            </a:r>
            <a:r>
              <a:rPr kumimoji="1" lang="en-US" altLang="zh-CN" dirty="0"/>
              <a:t>-</a:t>
            </a:r>
            <a:r>
              <a:rPr kumimoji="1" lang="zh-CN" altLang="en-US" dirty="0"/>
              <a:t>服务器交互过程</a:t>
            </a: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341287-BFDC-4E18-9D43-FAA63BD9DA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124744"/>
            <a:ext cx="5760640" cy="4793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481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enc-demo</a:t>
            </a:r>
            <a:r>
              <a:rPr kumimoji="1" lang="zh-CN" altLang="en-US" dirty="0"/>
              <a:t>主流程</a:t>
            </a:r>
          </a:p>
        </p:txBody>
      </p:sp>
      <p:sp>
        <p:nvSpPr>
          <p:cNvPr id="52" name="矩形 51"/>
          <p:cNvSpPr/>
          <p:nvPr/>
        </p:nvSpPr>
        <p:spPr>
          <a:xfrm>
            <a:off x="1" y="384109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827426-F5B7-4BD3-90E2-F5A252C6F1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052736"/>
            <a:ext cx="6120680" cy="50961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3750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penailab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OPEN AI LAB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 w="6350" cmpd="sng">
          <a:solidFill>
            <a:srgbClr val="FF0000"/>
          </a:solidFill>
        </a:ln>
        <a:effectLst/>
      </a:spPr>
      <a:bodyPr lIns="68589" tIns="34295" rIns="68589" bIns="34295" rtlCol="0" anchor="t"/>
      <a:lstStyle>
        <a:defPPr algn="ctr">
          <a:defRPr sz="1100" dirty="0" err="1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penailab" id="{167F3469-3BC5-4179-B691-4EBD8158B2F9}" vid="{AB43645B-9410-4B8E-AC75-17B61A41DC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ECD683-46A6-8A40-A56F-3A6E3F9DFA9F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 staticId="0x0101004E4B3E189D714F49A85ED613D6AE4F95|-1756139441" UniqueId="8490c30d-20e0-49c5-9df6-0258341f5e16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12</number>
                  <property>Modified</property>
                  <propertyId>28cf69c5-fa48-462a-b5cd-27b6f9d2bd5f</propertyId>
                  <period>months</period>
                </formula>
                <action type="workflow" id="1069b4ef-e6f3-4ad7-8c8e-772136578697"/>
              </data>
            </stages>
          </Schedule>
        </Schedules>
      </p:CustomData>
    </p:PolicyItem>
    <p:PolicyItem featureId="Microsoft.Office.RecordsManagement.PolicyFeatures.PolicyAudit" staticId="0x0101004E4B3E189D714F49A85ED613D6AE4F95|937198175" UniqueId="ef28f4cb-5c4a-46ed-a246-9d667b2e240e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4B3E189D714F49A85ED613D6AE4F95" ma:contentTypeVersion="26" ma:contentTypeDescription="Create a new document." ma:contentTypeScope="" ma:versionID="ec8655d02b7424c45c8e51ade375826e">
  <xsd:schema xmlns:xsd="http://www.w3.org/2001/XMLSchema" xmlns:xs="http://www.w3.org/2001/XMLSchema" xmlns:p="http://schemas.microsoft.com/office/2006/metadata/properties" xmlns:ns1="http://schemas.microsoft.com/sharepoint/v3" xmlns:ns2="fab4047d-50d7-459d-b2d8-04c237d58ee3" xmlns:ns3="f2ad5090-61a8-4b8c-ab70-68f4ff4d1933" targetNamespace="http://schemas.microsoft.com/office/2006/metadata/properties" ma:root="true" ma:fieldsID="f342d402e83ea7e63f830916b314a8be" ns1:_="" ns2:_="" ns3:_="">
    <xsd:import namespace="http://schemas.microsoft.com/sharepoint/v3"/>
    <xsd:import namespace="fab4047d-50d7-459d-b2d8-04c237d58ee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Document_x0020_Owner"/>
                <xsd:element ref="ns2:Security0"/>
                <xsd:element ref="ns2:Document_x0020_Type" minOccurs="0"/>
                <xsd:element ref="ns2:Group"/>
                <xsd:element ref="ns2:Subgroup" minOccurs="0"/>
                <xsd:element ref="ns2:Product"/>
                <xsd:element ref="ns2:Safety_x002d_related_x0020_statements_x0020_in_x0020_presentation_x003f_" minOccurs="0"/>
                <xsd:element ref="ns2:Comply_x0020_with_x0020_safety_x0020_communications_x0020_guidelines_x003f_" minOccurs="0"/>
                <xsd:element ref="ns3:_dlc_DocId" minOccurs="0"/>
                <xsd:element ref="ns3:_dlc_DocIdUrl" minOccurs="0"/>
                <xsd:element ref="ns3:_dlc_DocIdPersistId" minOccurs="0"/>
                <xsd:element ref="ns2:Colour_x0020_Status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2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23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4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4047d-50d7-459d-b2d8-04c237d58ee3" elementFormDefault="qualified">
    <xsd:import namespace="http://schemas.microsoft.com/office/2006/documentManagement/types"/>
    <xsd:import namespace="http://schemas.microsoft.com/office/infopath/2007/PartnerControls"/>
    <xsd:element name="Document_x0020_Owner" ma:index="8" ma:displayName="Document Owner" ma:list="UserInfo" ma:SharePointGroup="0" ma:internalName="Docum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0" ma:index="9" ma:displayName="Security" ma:default="NDA" ma:format="Dropdown" ma:internalName="Security0">
      <xsd:simpleType>
        <xsd:restriction base="dms:Choice">
          <xsd:enumeration value="NDA"/>
          <xsd:enumeration value="ARM Only"/>
          <xsd:enumeration value="Public"/>
        </xsd:restriction>
      </xsd:simpleType>
    </xsd:element>
    <xsd:element name="Document_x0020_Type" ma:index="10" nillable="true" ma:displayName="Document Type" ma:default="Benchmark" ma:format="Dropdown" ma:internalName="Document_x0020_Type">
      <xsd:simpleType>
        <xsd:restriction base="dms:Choice">
          <xsd:enumeration value="Benchmark"/>
          <xsd:enumeration value="Brochure"/>
          <xsd:enumeration value="Competitive Info"/>
          <xsd:enumeration value="Customer Presentation"/>
          <xsd:enumeration value="Datasheet"/>
          <xsd:enumeration value="Demo"/>
          <xsd:enumeration value="Elevator Pitch"/>
          <xsd:enumeration value="FAQ"/>
          <xsd:enumeration value="Other Presentation"/>
          <xsd:enumeration value="Other Supporting Material"/>
          <xsd:enumeration value="Product Brief"/>
          <xsd:enumeration value="Roadmap/Schedule"/>
          <xsd:enumeration value="Training"/>
          <xsd:enumeration value="Whitepaper"/>
        </xsd:restriction>
      </xsd:simpleType>
    </xsd:element>
    <xsd:element name="Group" ma:index="12" ma:displayName="Group" ma:indexed="true" ma:list="{1e1db78f-fb33-41b8-b660-c16e2b536886}" ma:internalName="Group" ma:showField="Title" ma:web="5f4ae47c-568b-4555-9a30-847936562c27">
      <xsd:simpleType>
        <xsd:restriction base="dms:Lookup"/>
      </xsd:simpleType>
    </xsd:element>
    <xsd:element name="Subgroup" ma:index="13" nillable="true" ma:displayName="Subgroup" ma:list="{833b5656-e3e2-4bb7-bd1e-4583f10622aa}" ma:internalName="Subgroup" ma:showField="Title" ma:web="5f4ae47c-568b-4555-9a30-847936562c27">
      <xsd:simpleType>
        <xsd:restriction base="dms:Lookup"/>
      </xsd:simpleType>
    </xsd:element>
    <xsd:element name="Product" ma:index="14" ma:displayName="Product" ma:indexed="true" ma:list="{50736085-4758-43b9-981b-11f348bd511e}" ma:internalName="Product" ma:showField="Title" ma:web="5f4ae47c-568b-4555-9a30-847936562c27">
      <xsd:simpleType>
        <xsd:restriction base="dms:Lookup"/>
      </xsd:simpleType>
    </xsd:element>
    <xsd:element name="Safety_x002d_related_x0020_statements_x0020_in_x0020_presentation_x003f_" ma:index="15" nillable="true" ma:displayName="Safety related statements in presentation" ma:default="0" ma:internalName="Safety_x002d_related_x0020_statements_x0020_in_x0020_presentation_x003f_">
      <xsd:simpleType>
        <xsd:restriction base="dms:Boolean"/>
      </xsd:simpleType>
    </xsd:element>
    <xsd:element name="Comply_x0020_with_x0020_safety_x0020_communications_x0020_guidelines_x003f_" ma:index="16" nillable="true" ma:displayName="Comply with safety communications guidelines" ma:default="0" ma:internalName="Comply_x0020_with_x0020_safety_x0020_communications_x0020_guidelines_x003f_">
      <xsd:simpleType>
        <xsd:restriction base="dms:Boolean"/>
      </xsd:simpleType>
    </xsd:element>
    <xsd:element name="Colour_x0020_Status" ma:index="20" nillable="true" ma:displayName="Colour Status" ma:default="Green" ma:format="Dropdown" ma:hidden="true" ma:internalName="Colour_x0020_Status" ma:readOnly="false">
      <xsd:simpleType>
        <xsd:restriction base="dms:Choice">
          <xsd:enumeration value="Green"/>
          <xsd:enumeration value="Amb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lour_x0020_Status xmlns="fab4047d-50d7-459d-b2d8-04c237d58ee3">Green</Colour_x0020_Status>
    <Security0 xmlns="fab4047d-50d7-459d-b2d8-04c237d58ee3">NDA</Security0>
    <Document_x0020_Owner xmlns="fab4047d-50d7-459d-b2d8-04c237d58ee3">
      <UserInfo>
        <DisplayName>Soshun Arai</DisplayName>
        <AccountId>371</AccountId>
        <AccountType/>
      </UserInfo>
    </Document_x0020_Owner>
    <Document_x0020_Type xmlns="fab4047d-50d7-459d-b2d8-04c237d58ee3">Customer Presentation</Document_x0020_Type>
    <Subgroup xmlns="fab4047d-50d7-459d-b2d8-04c237d58ee3" xsi:nil="true"/>
    <Product xmlns="fab4047d-50d7-459d-b2d8-04c237d58ee3">166</Product>
    <Comply_x0020_with_x0020_safety_x0020_communications_x0020_guidelines_x003f_ xmlns="fab4047d-50d7-459d-b2d8-04c237d58ee3">true</Comply_x0020_with_x0020_safety_x0020_communications_x0020_guidelines_x003f_>
    <Safety_x002d_related_x0020_statements_x0020_in_x0020_presentation_x003f_ xmlns="fab4047d-50d7-459d-b2d8-04c237d58ee3">true</Safety_x002d_related_x0020_statements_x0020_in_x0020_presentation_x003f_>
    <Group xmlns="fab4047d-50d7-459d-b2d8-04c237d58ee3">15</Group>
    <_dlc_ExpireDateSaved xmlns="http://schemas.microsoft.com/sharepoint/v3" xsi:nil="true"/>
    <_dlc_ExpireDate xmlns="http://schemas.microsoft.com/sharepoint/v3">2016-11-24T14:30:38+00:00</_dlc_ExpireDate>
    <_dlc_DocId xmlns="f2ad5090-61a8-4b8c-ab70-68f4ff4d1933">ARM-ECM-0498527</_dlc_DocId>
    <_dlc_DocIdUrl xmlns="f2ad5090-61a8-4b8c-ab70-68f4ff4d1933">
      <Url>http://teamsites.arm.com/sites/salescollateral/_layouts/DocIdRedir.aspx?ID=ARM-ECM-0498527</Url>
      <Description>ARM-ECM-0498527</Description>
    </_dlc_DocIdUrl>
  </documentManagement>
</p:properties>
</file>

<file path=customXml/itemProps1.xml><?xml version="1.0" encoding="utf-8"?>
<ds:datastoreItem xmlns:ds="http://schemas.openxmlformats.org/officeDocument/2006/customXml" ds:itemID="{BDC72D20-5FCA-4D5F-A33F-3F2D155C66D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650FA43-9E36-4989-A665-0139C660FC54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81907F51-8A80-421B-B512-31B80582F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ab4047d-50d7-459d-b2d8-04c237d58ee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12F9071-BD37-44BF-84C9-83C54834971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F2295A2A-CB29-4FA9-88D1-66134D63EE25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"/>
    <ds:schemaRef ds:uri="http://purl.org/dc/elements/1.1/"/>
    <ds:schemaRef ds:uri="fab4047d-50d7-459d-b2d8-04c237d58ee3"/>
    <ds:schemaRef ds:uri="http://schemas.microsoft.com/office/2006/metadata/properties"/>
    <ds:schemaRef ds:uri="f2ad5090-61a8-4b8c-ab70-68f4ff4d19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openailab</Template>
  <TotalTime>57625</TotalTime>
  <Words>1085</Words>
  <Application>Microsoft Office PowerPoint</Application>
  <PresentationFormat>宽屏</PresentationFormat>
  <Paragraphs>354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华文新魏</vt:lpstr>
      <vt:lpstr>微软雅黑</vt:lpstr>
      <vt:lpstr>等线</vt:lpstr>
      <vt:lpstr>Arial</vt:lpstr>
      <vt:lpstr>Calibri</vt:lpstr>
      <vt:lpstr>Courier New</vt:lpstr>
      <vt:lpstr>Verdana</vt:lpstr>
      <vt:lpstr>Wingdings</vt:lpstr>
      <vt:lpstr>Wingdings 2</vt:lpstr>
      <vt:lpstr>openailab</vt:lpstr>
      <vt:lpstr>PowerPoint 演示文稿</vt:lpstr>
      <vt:lpstr>视频编码标准历史</vt:lpstr>
      <vt:lpstr>图像组GOP</vt:lpstr>
      <vt:lpstr>帧的顺序对比</vt:lpstr>
      <vt:lpstr>码流结构</vt:lpstr>
      <vt:lpstr>典型码流数据</vt:lpstr>
      <vt:lpstr>流媒体服务协议栈</vt:lpstr>
      <vt:lpstr>RTSP客户-服务器交互过程</vt:lpstr>
      <vt:lpstr>enc-demo主流程</vt:lpstr>
      <vt:lpstr>mpp_encoder类接口说明</vt:lpstr>
      <vt:lpstr>mpp_encoder类接口说明</vt:lpstr>
      <vt:lpstr>mpp_encoder类接口说明</vt:lpstr>
      <vt:lpstr>mpp_encoder类接口说明</vt:lpstr>
      <vt:lpstr>mpp_encoder类接口说明</vt:lpstr>
      <vt:lpstr>mpp_encoder类接口说明</vt:lpstr>
      <vt:lpstr>mpp_encoder类接口说明</vt:lpstr>
      <vt:lpstr>mpp_encoder类接口说明</vt:lpstr>
      <vt:lpstr>v4l2Cam类接口说明</vt:lpstr>
      <vt:lpstr>v4l2Cam类接口说明</vt:lpstr>
      <vt:lpstr>v4l2Cam类接口说明</vt:lpstr>
      <vt:lpstr>v4l2Cam类接口说明</vt:lpstr>
      <vt:lpstr>v4l2Cam类接口说明</vt:lpstr>
      <vt:lpstr>v4l2Cam类接口说明</vt:lpstr>
      <vt:lpstr>v4l2Cam类接口说明</vt:lpstr>
      <vt:lpstr>v4l2Cam类接口说明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update</dc:title>
  <dc:creator>Willard Jin</dc:creator>
  <cp:lastModifiedBy>Lenovo</cp:lastModifiedBy>
  <cp:revision>2914</cp:revision>
  <cp:lastPrinted>2018-07-27T05:20:43Z</cp:lastPrinted>
  <dcterms:created xsi:type="dcterms:W3CDTF">2015-02-12T13:29:59Z</dcterms:created>
  <dcterms:modified xsi:type="dcterms:W3CDTF">2019-06-26T09:28:17Z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0x0101004E4B3E189D714F49A85ED613D6AE4F95</vt:lpwstr>
  </property>
  <property fmtid="{D5CDD505-2E9C-101B-9397-08002B2CF9AE}" pid="3" name="_dlc_policyId">
    <vt:lpwstr>0x0101004E4B3E189D714F49A85ED613D6AE4F95|-1756139441</vt:lpwstr>
  </property>
  <property fmtid="{D5CDD505-2E9C-101B-9397-08002B2CF9AE}" pid="4" name="ItemRetentionFormula">
    <vt:lpwstr>&lt;formula id="Microsoft.Office.RecordsManagement.PolicyFeatures.Expiration.Formula.BuiltIn"&gt;&lt;number&gt;12&lt;/number&gt;&lt;property&gt;Modified&lt;/property&gt;&lt;propertyId&gt;28cf69c5-fa48-462a-b5cd-27b6f9d2bd5f&lt;/propertyId&gt;&lt;period&gt;months&lt;/period&gt;&lt;/formula&gt;</vt:lpwstr>
  </property>
  <property fmtid="{D5CDD505-2E9C-101B-9397-08002B2CF9AE}" pid="5" name="_dlc_DocIdItemGuid">
    <vt:lpwstr>7332c214-2925-43b8-a9aa-e27c99e0c1ea</vt:lpwstr>
  </property>
</Properties>
</file>