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6"/>
  </p:sldMasterIdLst>
  <p:notesMasterIdLst>
    <p:notesMasterId r:id="rId24"/>
  </p:notesMasterIdLst>
  <p:handoutMasterIdLst>
    <p:handoutMasterId r:id="rId25"/>
  </p:handoutMasterIdLst>
  <p:sldIdLst>
    <p:sldId id="618" r:id="rId7"/>
    <p:sldId id="330" r:id="rId8"/>
    <p:sldId id="621" r:id="rId9"/>
    <p:sldId id="622" r:id="rId10"/>
    <p:sldId id="630" r:id="rId11"/>
    <p:sldId id="623" r:id="rId12"/>
    <p:sldId id="624" r:id="rId13"/>
    <p:sldId id="631" r:id="rId14"/>
    <p:sldId id="625" r:id="rId15"/>
    <p:sldId id="626" r:id="rId16"/>
    <p:sldId id="632" r:id="rId17"/>
    <p:sldId id="627" r:id="rId18"/>
    <p:sldId id="559" r:id="rId19"/>
    <p:sldId id="628" r:id="rId20"/>
    <p:sldId id="282" r:id="rId21"/>
    <p:sldId id="629" r:id="rId22"/>
    <p:sldId id="633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CAB"/>
    <a:srgbClr val="11AFDC"/>
    <a:srgbClr val="14CCFF"/>
    <a:srgbClr val="2671B6"/>
    <a:srgbClr val="29779D"/>
    <a:srgbClr val="0070C0"/>
    <a:srgbClr val="78E6D1"/>
    <a:srgbClr val="339DFF"/>
    <a:srgbClr val="0D0D0D"/>
    <a:srgbClr val="08A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5768" autoAdjust="0"/>
  </p:normalViewPr>
  <p:slideViewPr>
    <p:cSldViewPr>
      <p:cViewPr varScale="1">
        <p:scale>
          <a:sx n="114" d="100"/>
          <a:sy n="114" d="100"/>
        </p:scale>
        <p:origin x="101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10" d="100"/>
        <a:sy n="110" d="100"/>
      </p:scale>
      <p:origin x="0" y="102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1676-12AF-4D2C-84B6-F71A86A8FD5D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7A46-545E-4B54-9814-BE8AD37D55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DBBD-45A0-406D-B529-0C6A3DFC05BB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E679-53C4-49BB-B2FA-B22C23CDA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66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31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97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458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319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192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51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11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75176" y="1080000"/>
            <a:ext cx="8280000" cy="144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rgbClr val="00B0F0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675176" y="2700000"/>
            <a:ext cx="8280000" cy="720000"/>
          </a:xfrm>
        </p:spPr>
        <p:txBody>
          <a:bodyPr lIns="0" tIns="0" rIns="0"/>
          <a:lstStyle>
            <a:lvl1pPr marL="36548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6854" indent="0" algn="ctr">
              <a:buNone/>
            </a:lvl2pPr>
            <a:lvl3pPr marL="913709" indent="0" algn="ctr">
              <a:buNone/>
            </a:lvl3pPr>
            <a:lvl4pPr marL="1370563" indent="0" algn="ctr">
              <a:buNone/>
            </a:lvl4pPr>
            <a:lvl5pPr marL="1827413" indent="0" algn="ctr">
              <a:buNone/>
            </a:lvl5pPr>
            <a:lvl6pPr marL="2284262" indent="0" algn="ctr">
              <a:buNone/>
            </a:lvl6pPr>
            <a:lvl7pPr marL="2741123" indent="0" algn="ctr">
              <a:buNone/>
            </a:lvl7pPr>
            <a:lvl8pPr marL="3197971" indent="0" algn="ctr">
              <a:buNone/>
            </a:lvl8pPr>
            <a:lvl9pPr marL="365482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kumimoji="0" lang="en-US" sz="2000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4pPr>
            <a:lvl5pPr marL="802674" indent="-264914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/>
          <a:lstStyle/>
          <a:p>
            <a:fld id="{093B2A86-45ED-C24E-A6EF-CE2E29A7B2D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/>
          <a:lstStyle/>
          <a:p>
            <a:fld id="{4B177189-E7CB-4A4F-A05A-B7FCD8F5EC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0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1255" y="1080000"/>
            <a:ext cx="836899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852" y="898072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1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1" y="1080000"/>
            <a:ext cx="395678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343" y="1080000"/>
            <a:ext cx="4171913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554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1254" y="1080000"/>
            <a:ext cx="395678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343" y="1080000"/>
            <a:ext cx="4171913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4056" y="690332"/>
            <a:ext cx="8372180" cy="29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852" y="898072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59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1255" y="1080000"/>
            <a:ext cx="836899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4056" y="690332"/>
            <a:ext cx="8372180" cy="29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852" y="898072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2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5" y="1080000"/>
            <a:ext cx="8370249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143004"/>
            <a:ext cx="9144000" cy="343605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91994" y="767478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91994" y="4579080"/>
            <a:ext cx="3062784" cy="5644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91994" y="626364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91994" y="4615317"/>
            <a:ext cx="3062784" cy="528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17208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143004"/>
            <a:ext cx="9144000" cy="343605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91994" y="767478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91994" y="4579080"/>
            <a:ext cx="3062784" cy="5644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50475" y="987414"/>
            <a:ext cx="0" cy="3818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1" y="1080000"/>
            <a:ext cx="395678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790" y="1080000"/>
            <a:ext cx="4171461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991994" y="626364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91994" y="4615317"/>
            <a:ext cx="3062784" cy="528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589" y="1004889"/>
            <a:ext cx="0" cy="38009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50475" y="987414"/>
            <a:ext cx="0" cy="3818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75176" y="2097183"/>
            <a:ext cx="8280000" cy="760219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5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151542" y="1905025"/>
            <a:ext cx="6958968" cy="1109747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9570" y="3386667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636843" y="3393441"/>
            <a:ext cx="3534164" cy="40953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7754" indent="0">
              <a:buNone/>
              <a:defRPr sz="1200">
                <a:solidFill>
                  <a:srgbClr val="7F7F7F"/>
                </a:solidFill>
              </a:defRPr>
            </a:lvl2pPr>
            <a:lvl3pPr marL="537754" indent="0">
              <a:buNone/>
              <a:defRPr sz="1200">
                <a:solidFill>
                  <a:srgbClr val="7F7F7F"/>
                </a:solidFill>
              </a:defRPr>
            </a:lvl3pPr>
            <a:lvl4pPr marL="537754" indent="0">
              <a:buNone/>
              <a:defRPr sz="1200">
                <a:solidFill>
                  <a:srgbClr val="7F7F7F"/>
                </a:solidFill>
              </a:defRPr>
            </a:lvl4pPr>
            <a:lvl5pPr marL="537754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60001" y="252000"/>
            <a:ext cx="8372180" cy="432000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0006" y="882001"/>
            <a:ext cx="8372176" cy="368585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2" eaLnBrk="1" latinLnBrk="0" hangingPunct="1"/>
            <a:r>
              <a:rPr kumimoji="0" lang="en-GB" dirty="0"/>
              <a:t>Second level</a:t>
            </a:r>
          </a:p>
          <a:p>
            <a:pPr lvl="1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2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272430" y="4765858"/>
            <a:ext cx="547322" cy="221729"/>
          </a:xfrm>
          <a:prstGeom prst="rect">
            <a:avLst/>
          </a:prstGeom>
        </p:spPr>
        <p:txBody>
          <a:bodyPr vert="horz" lIns="0" tIns="0" rIns="91372" bIns="0" anchor="ctr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6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marL="0" marR="0" indent="0" algn="ctr" defTabSz="4568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8062F-EE8D-49EB-A317-22916E18120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772" y="4727365"/>
            <a:ext cx="1155408" cy="3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5" r:id="rId10"/>
  </p:sldLayoutIdLst>
  <p:txStyles>
    <p:titleStyle>
      <a:lvl1pPr algn="l" rtl="0" eaLnBrk="1" latinLnBrk="0" hangingPunct="1">
        <a:spcBef>
          <a:spcPct val="0"/>
        </a:spcBef>
        <a:buNone/>
        <a:tabLst>
          <a:tab pos="2154188" algn="l"/>
        </a:tabLst>
        <a:defRPr kumimoji="0" sz="3000" b="1" i="0" kern="1200" baseline="0">
          <a:solidFill>
            <a:srgbClr val="0070C0"/>
          </a:solidFill>
          <a:effectLst/>
          <a:latin typeface="Arial" panose="020B0604020202020204" pitchFamily="34" charset="0"/>
          <a:ea typeface="微软雅黑" panose="020B0503020204020204" pitchFamily="34" charset="-122"/>
          <a:cs typeface="Gill Sans MT"/>
        </a:defRPr>
      </a:lvl1pPr>
    </p:titleStyle>
    <p:bodyStyle>
      <a:lvl1pPr marL="26491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 baseline="0">
          <a:solidFill>
            <a:schemeClr val="tx1">
              <a:lumMod val="75000"/>
              <a:lumOff val="25000"/>
            </a:schemeClr>
          </a:solidFill>
          <a:effectLst/>
          <a:latin typeface="Arial" panose="020B0604020202020204" pitchFamily="34" charset="0"/>
          <a:ea typeface="微软雅黑" panose="020B0503020204020204" pitchFamily="34" charset="-122"/>
          <a:cs typeface="Gill Sans MT"/>
        </a:defRPr>
      </a:lvl1pPr>
      <a:lvl2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1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2pPr>
      <a:lvl3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3pPr>
      <a:lvl4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4pPr>
      <a:lvl5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panose="05000000000000000000" pitchFamily="2" charset="2"/>
        <a:buChar char="Ø"/>
        <a:defRPr kumimoji="0" sz="2000" b="0" i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5pPr>
      <a:lvl6pPr marL="1563770" indent="-257168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" panose="05000000000000000000" pitchFamily="2" charset="2"/>
        <a:buChar char="Ø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99493" indent="-182743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18784" indent="-182743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7204" indent="-182743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e/e7/Bilinear_interpolation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B736B-BA57-4BFF-8DF6-45408115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1563638"/>
            <a:ext cx="8280000" cy="1440000"/>
          </a:xfrm>
        </p:spPr>
        <p:txBody>
          <a:bodyPr/>
          <a:lstStyle/>
          <a:p>
            <a:pPr algn="ctr"/>
            <a:r>
              <a:rPr lang="zh-CN" altLang="en-US" dirty="0"/>
              <a:t>图像处理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302E5-E026-4D47-B550-9E77249C5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李根       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5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29513-FDCC-4D76-9F3D-22EA7029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0F47C-4B71-40AA-A630-4F259DCE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图像灰度变化率最大的地方（图像灰度值变化最剧烈的地方）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Sobel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主要用于获得数字图像的一阶梯度。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Sobel 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算子有两个，一个是检测水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平边缘的 ，另一个是检测垂直边缘的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拉普拉斯算子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它强调的是图像中灰度的突变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24ED-9A7D-411E-824C-37EE4E6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算子：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7132B9-0A8D-4F86-9ACA-D7A296FC0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Sobel</a:t>
                </a:r>
                <a:r>
                  <a:rPr lang="zh-CN" altLang="en-US" dirty="0"/>
                  <a:t>算子：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拉普拉斯算子：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7132B9-0A8D-4F86-9ACA-D7A296FC0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3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1CE1-84C7-49BF-A398-EF1ADAA9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边缘提取</a:t>
            </a:r>
            <a:br>
              <a:rPr lang="zh-CN" altLang="en-US" b="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E63A-775F-4778-B46F-7F1F916F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1460F-4A39-47CA-846F-2B827BFF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73267"/>
            <a:ext cx="5386093" cy="30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7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锐化滤波</a:t>
            </a:r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BDF9241A-C294-46CF-B6BF-BD5029A9E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255" y="951570"/>
            <a:ext cx="7289087" cy="3761534"/>
          </a:xfrm>
        </p:spPr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增强图像的突变信息，图像的细节和边缘信息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效果对比：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CF5095-8A10-4D9C-852B-41B05FA8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11710"/>
            <a:ext cx="3775125" cy="22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29513-FDCC-4D76-9F3D-22EA7029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放大</a:t>
            </a:r>
            <a:r>
              <a:rPr lang="en-US" altLang="zh-CN" dirty="0"/>
              <a:t>/</a:t>
            </a:r>
            <a:r>
              <a:rPr lang="zh-CN" altLang="en-US" dirty="0"/>
              <a:t>缩小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0F47C-4B71-40AA-A630-4F259DCE9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放大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缩小：</a:t>
                </a:r>
                <a:r>
                  <a:rPr lang="en-US" sz="16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×0.5,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×0.5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最近邻插值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双线性插值</a:t>
                </a:r>
                <a14:m>
                  <m:oMath xmlns:m="http://schemas.openxmlformats.org/officeDocument/2006/math">
                    <m:r>
                      <a:rPr lang="en-US" sz="16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𝑃</m:t>
                        </m:r>
                      </m:e>
                    </m:d>
                    <m:r>
                      <a:rPr lang="en-US" sz="16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6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+</m:t>
                    </m:r>
                    <m:f>
                      <m:fPr>
                        <m:ctrlP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6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0F47C-4B71-40AA-A630-4F259DCE9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10" descr="clip_image001">
            <a:hlinkClick r:id="rId3"/>
            <a:extLst>
              <a:ext uri="{FF2B5EF4-FFF2-40B4-BE49-F238E27FC236}">
                <a16:creationId xmlns:a16="http://schemas.microsoft.com/office/drawing/2014/main" id="{FFEAF4E3-67DE-48AF-86DF-4C94D2F922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11710"/>
            <a:ext cx="2255520" cy="216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4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2823-65A8-4380-9E0F-D955F410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素描滤镜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C8DEBB0-06BB-4F6E-B331-C487B2278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845" y="1059582"/>
            <a:ext cx="3680308" cy="17009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845385-872B-4054-BF10-8008CA6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08" y="2760514"/>
            <a:ext cx="5397783" cy="18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5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146E6-E77D-44B6-8CD7-214D3FB2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E844D5-344E-466E-83E1-8D255BFA2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84000"/>
            <a:ext cx="2448272" cy="4054356"/>
          </a:xfrm>
        </p:spPr>
      </p:pic>
    </p:spTree>
    <p:extLst>
      <p:ext uri="{BB962C8B-B14F-4D97-AF65-F5344CB8AC3E}">
        <p14:creationId xmlns:p14="http://schemas.microsoft.com/office/powerpoint/2010/main" val="147555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F6E22-4B11-4E03-92DE-45A10445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E92E-504B-4052-A567-081302B2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mipi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摄像机，进行图像采集，并对采集后的图像做处理。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6FBC547-27D2-4011-9B91-54681DF6D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01804"/>
              </p:ext>
            </p:extLst>
          </p:nvPr>
        </p:nvGraphicFramePr>
        <p:xfrm>
          <a:off x="4036503" y="2505855"/>
          <a:ext cx="1019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3" imgW="1019160" imgH="437400" progId="Package">
                  <p:embed/>
                </p:oleObj>
              </mc:Choice>
              <mc:Fallback>
                <p:oleObj name="包装程序外壳对象" showAsIcon="1" r:id="rId3" imgW="10191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503" y="2505855"/>
                        <a:ext cx="10191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25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3C4C-0CCC-4328-8D4F-BA710CFE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图像处理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7ED50-24B2-41BA-A1E8-51A0800B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主要目的：</a:t>
            </a:r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提高图像的视感质量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提取图像中所包含的某些特征或特殊信息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图像数据的变换、编码和压缩，以便于图像的存储和传输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4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0837-1630-4830-BD1F-4F257B33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F2D4E-AF70-4793-AFC3-950BCF72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主要方法：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直方图均衡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平滑滤波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边缘提取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锐化滤波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放大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缩小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浮雕滤镜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素描滤镜</a:t>
            </a:r>
          </a:p>
        </p:txBody>
      </p:sp>
    </p:spTree>
    <p:extLst>
      <p:ext uri="{BB962C8B-B14F-4D97-AF65-F5344CB8AC3E}">
        <p14:creationId xmlns:p14="http://schemas.microsoft.com/office/powerpoint/2010/main" val="6335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E0C0B-F20E-4BB6-A4F1-2F916F70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FF831-B5B4-40AE-9F66-FC665EDD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调整图像对比度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条件：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像素无论怎么映射，一定要保证原来的大小关系不变，只是对比度增大，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绝对不能明暗颠倒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均衡化前后的像素值范围要保持不变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映射灰度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原始灰度的累计概率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*255</a:t>
            </a:r>
          </a:p>
        </p:txBody>
      </p:sp>
    </p:spTree>
    <p:extLst>
      <p:ext uri="{BB962C8B-B14F-4D97-AF65-F5344CB8AC3E}">
        <p14:creationId xmlns:p14="http://schemas.microsoft.com/office/powerpoint/2010/main" val="33104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D1B93-1B78-442B-8488-72922EBB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C454F-42AC-40A0-98A5-9A0EAFF4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原始图像：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映射后：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6A39E6-8E96-4ECC-8A59-84B2F0E53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87358"/>
              </p:ext>
            </p:extLst>
          </p:nvPr>
        </p:nvGraphicFramePr>
        <p:xfrm>
          <a:off x="1475656" y="1347614"/>
          <a:ext cx="1567180" cy="96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1410719646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698006924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487405066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1376886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693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52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580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3378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C22B91-9DDA-4599-BB14-8581670B5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93406"/>
              </p:ext>
            </p:extLst>
          </p:nvPr>
        </p:nvGraphicFramePr>
        <p:xfrm>
          <a:off x="1475656" y="3147814"/>
          <a:ext cx="1567180" cy="96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35204779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1910728309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412310217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1827357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112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191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06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191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40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191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112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112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89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191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191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64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37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9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57426-94A8-46E7-94CE-E6B5233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2E8F0A3-B4E7-4494-8C4B-ADFEC262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1086113"/>
            <a:ext cx="3794918" cy="14856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3515A3-434A-4F35-8312-7C56CFF7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571750"/>
            <a:ext cx="3794918" cy="15179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D224BD-659E-42A3-8BD7-F4A93DA9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081671"/>
            <a:ext cx="1440160" cy="31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D7BC2-3F8F-4EDB-9837-25566DB8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平滑滤波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46B3-13E2-4A83-933B-AE21764E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目的：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消除噪音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均值滤波：消除高斯噪声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中值平滑滤波：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可以克服线性滤波带来的图像细节的模糊问题，特别是针对被椒盐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噪声污染的图像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C29636-3939-4CC6-8F75-E976E7B0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99215"/>
              </p:ext>
            </p:extLst>
          </p:nvPr>
        </p:nvGraphicFramePr>
        <p:xfrm>
          <a:off x="2025811" y="3219822"/>
          <a:ext cx="5040560" cy="829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385">
                  <a:extLst>
                    <a:ext uri="{9D8B030D-6E8A-4147-A177-3AD203B41FA5}">
                      <a16:colId xmlns:a16="http://schemas.microsoft.com/office/drawing/2014/main" val="162042011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63578796"/>
                    </a:ext>
                  </a:extLst>
                </a:gridCol>
                <a:gridCol w="1961951">
                  <a:extLst>
                    <a:ext uri="{9D8B030D-6E8A-4147-A177-3AD203B41FA5}">
                      <a16:colId xmlns:a16="http://schemas.microsoft.com/office/drawing/2014/main" val="3680438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均值算法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中值算法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853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原理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取滤波模板的平均值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取滤波模板的中值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33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时间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快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慢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61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适用情况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过滤高斯噪声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过滤椒盐噪声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35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74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A72E-B624-4EA0-9D73-33CC6CA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滤波模板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2646A889-4DFB-4B3D-AB9B-B9272D6025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7927249"/>
                  </p:ext>
                </p:extLst>
              </p:nvPr>
            </p:nvGraphicFramePr>
            <p:xfrm>
              <a:off x="827584" y="1596390"/>
              <a:ext cx="137160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085292202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986044176"/>
                        </a:ext>
                      </a:extLst>
                    </a:gridCol>
                    <a:gridCol w="420370">
                      <a:extLst>
                        <a:ext uri="{9D8B030D-6E8A-4147-A177-3AD203B41FA5}">
                          <a16:colId xmlns:a16="http://schemas.microsoft.com/office/drawing/2014/main" val="101732776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701304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98906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496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2646A889-4DFB-4B3D-AB9B-B9272D6025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7927249"/>
                  </p:ext>
                </p:extLst>
              </p:nvPr>
            </p:nvGraphicFramePr>
            <p:xfrm>
              <a:off x="827584" y="1596390"/>
              <a:ext cx="137160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085292202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986044176"/>
                        </a:ext>
                      </a:extLst>
                    </a:gridCol>
                    <a:gridCol w="420370">
                      <a:extLst>
                        <a:ext uri="{9D8B030D-6E8A-4147-A177-3AD203B41FA5}">
                          <a16:colId xmlns:a16="http://schemas.microsoft.com/office/drawing/2014/main" val="1017327760"/>
                        </a:ext>
                      </a:extLst>
                    </a:gridCol>
                  </a:tblGrid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33" t="-1852" r="-206667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683" t="-1852" r="-89024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8986" t="-1852" r="-5797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130482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33" t="-103774" r="-206667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683" t="-103774" r="-89024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8986" t="-103774" r="-5797" b="-1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90693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33" t="-200000" r="-206667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683" t="-200000" r="-89024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8986" t="-200000" r="-5797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961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346CF29-56DF-4718-9C3E-AC93FC9B7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755163"/>
                  </p:ext>
                </p:extLst>
              </p:nvPr>
            </p:nvGraphicFramePr>
            <p:xfrm>
              <a:off x="2555776" y="1596390"/>
              <a:ext cx="138557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159532170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2958770554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15215183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43693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45863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72468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346CF29-56DF-4718-9C3E-AC93FC9B7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755163"/>
                  </p:ext>
                </p:extLst>
              </p:nvPr>
            </p:nvGraphicFramePr>
            <p:xfrm>
              <a:off x="2555776" y="1596390"/>
              <a:ext cx="138557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159532170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2958770554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1521518319"/>
                        </a:ext>
                      </a:extLst>
                    </a:gridCol>
                  </a:tblGrid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1852" r="-209333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2683" t="-1852" r="-91463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2535" t="-1852" r="-5634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369329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103774" r="-20933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2683" t="-103774" r="-9146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2535" t="-103774" r="-5634" b="-1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586333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200000" r="-2093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2683" t="-200000" r="-9146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2535" t="-200000" r="-5634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468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8DD66-E2BD-49B5-8328-C829433E2A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522848"/>
                  </p:ext>
                </p:extLst>
              </p:nvPr>
            </p:nvGraphicFramePr>
            <p:xfrm>
              <a:off x="4427984" y="1596390"/>
              <a:ext cx="138557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3852454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727263214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31559181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49341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92808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5330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8DD66-E2BD-49B5-8328-C829433E2A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522848"/>
                  </p:ext>
                </p:extLst>
              </p:nvPr>
            </p:nvGraphicFramePr>
            <p:xfrm>
              <a:off x="4427984" y="1596390"/>
              <a:ext cx="138557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123852454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727263214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3155918190"/>
                        </a:ext>
                      </a:extLst>
                    </a:gridCol>
                  </a:tblGrid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333" t="-1852" r="-209333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2683" t="-1852" r="-91463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22535" t="-1852" r="-5634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4934188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333" t="-103774" r="-20933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2683" t="-103774" r="-9146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22535" t="-103774" r="-5634" b="-1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80886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333" t="-200000" r="-2093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2683" t="-200000" r="-9146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22535" t="-200000" r="-5634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330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2BD55B8-9145-4F92-9FB1-74E6B8F410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734342"/>
                  </p:ext>
                </p:extLst>
              </p:nvPr>
            </p:nvGraphicFramePr>
            <p:xfrm>
              <a:off x="6372200" y="1596390"/>
              <a:ext cx="137160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073675628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3262191203"/>
                        </a:ext>
                      </a:extLst>
                    </a:gridCol>
                    <a:gridCol w="420370">
                      <a:extLst>
                        <a:ext uri="{9D8B030D-6E8A-4147-A177-3AD203B41FA5}">
                          <a16:colId xmlns:a16="http://schemas.microsoft.com/office/drawing/2014/main" val="14239608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2957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34444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20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dirty="0">
                            <a:effectLst/>
                            <a:latin typeface="Arial" panose="020B060402020202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1177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2BD55B8-9145-4F92-9FB1-74E6B8F410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734342"/>
                  </p:ext>
                </p:extLst>
              </p:nvPr>
            </p:nvGraphicFramePr>
            <p:xfrm>
              <a:off x="6372200" y="1596390"/>
              <a:ext cx="1371600" cy="975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073675628"/>
                        </a:ext>
                      </a:extLst>
                    </a:gridCol>
                    <a:gridCol w="494030">
                      <a:extLst>
                        <a:ext uri="{9D8B030D-6E8A-4147-A177-3AD203B41FA5}">
                          <a16:colId xmlns:a16="http://schemas.microsoft.com/office/drawing/2014/main" val="3262191203"/>
                        </a:ext>
                      </a:extLst>
                    </a:gridCol>
                    <a:gridCol w="420370">
                      <a:extLst>
                        <a:ext uri="{9D8B030D-6E8A-4147-A177-3AD203B41FA5}">
                          <a16:colId xmlns:a16="http://schemas.microsoft.com/office/drawing/2014/main" val="1423960896"/>
                        </a:ext>
                      </a:extLst>
                    </a:gridCol>
                  </a:tblGrid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33" t="-1852" r="-206667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92683" t="-1852" r="-89024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28986" t="-1852" r="-5797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957417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33" t="-103774" r="-206667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92683" t="-103774" r="-89024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28986" t="-103774" r="-5797" b="-1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444495"/>
                      </a:ext>
                    </a:extLst>
                  </a:tr>
                  <a:tr h="325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33" t="-200000" r="-206667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92683" t="-200000" r="-89024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28986" t="-200000" r="-5797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177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044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357-C779-4897-9118-B18FD41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平滑滤波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B90014-0CF4-4E5C-B29B-6C4E75FD0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915566"/>
            <a:ext cx="3168352" cy="19317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621B98-587E-43D9-A55E-CA4AB934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1" y="2830452"/>
            <a:ext cx="3168351" cy="17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6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penailab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OPEN AI LA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 w="6350" cmpd="sng">
          <a:solidFill>
            <a:srgbClr val="FF0000"/>
          </a:solidFill>
        </a:ln>
        <a:effectLst/>
      </a:spPr>
      <a:bodyPr lIns="68589" tIns="34295" rIns="68589" bIns="34295" rtlCol="0" anchor="t"/>
      <a:lstStyle>
        <a:defPPr algn="ctr">
          <a:defRPr sz="1100" dirty="0" err="1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penailab" id="{167F3469-3BC5-4179-B691-4EBD8158B2F9}" vid="{AB43645B-9410-4B8E-AC75-17B61A41DC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ECD683-46A6-8A40-A56F-3A6E3F9DFA9F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004E4B3E189D714F49A85ED613D6AE4F95|-1756139441" UniqueId="8490c30d-20e0-49c5-9df6-0258341f5e16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12</number>
                  <property>Modified</property>
                  <propertyId>28cf69c5-fa48-462a-b5cd-27b6f9d2bd5f</propertyId>
                  <period>months</period>
                </formula>
                <action type="workflow" id="1069b4ef-e6f3-4ad7-8c8e-772136578697"/>
              </data>
            </stages>
          </Schedule>
        </Schedules>
      </p:CustomData>
    </p:PolicyItem>
    <p:PolicyItem featureId="Microsoft.Office.RecordsManagement.PolicyFeatures.PolicyAudit" staticId="0x0101004E4B3E189D714F49A85ED613D6AE4F95|937198175" UniqueId="ef28f4cb-5c4a-46ed-a246-9d667b2e240e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ur_x0020_Status xmlns="fab4047d-50d7-459d-b2d8-04c237d58ee3">Green</Colour_x0020_Status>
    <Security0 xmlns="fab4047d-50d7-459d-b2d8-04c237d58ee3">NDA</Security0>
    <Document_x0020_Owner xmlns="fab4047d-50d7-459d-b2d8-04c237d58ee3">
      <UserInfo>
        <DisplayName>Soshun Arai</DisplayName>
        <AccountId>371</AccountId>
        <AccountType/>
      </UserInfo>
    </Document_x0020_Owner>
    <Document_x0020_Type xmlns="fab4047d-50d7-459d-b2d8-04c237d58ee3">Customer Presentation</Document_x0020_Type>
    <Subgroup xmlns="fab4047d-50d7-459d-b2d8-04c237d58ee3" xsi:nil="true"/>
    <Product xmlns="fab4047d-50d7-459d-b2d8-04c237d58ee3">166</Product>
    <Comply_x0020_with_x0020_safety_x0020_communications_x0020_guidelines_x003f_ xmlns="fab4047d-50d7-459d-b2d8-04c237d58ee3">true</Comply_x0020_with_x0020_safety_x0020_communications_x0020_guidelines_x003f_>
    <Safety_x002d_related_x0020_statements_x0020_in_x0020_presentation_x003f_ xmlns="fab4047d-50d7-459d-b2d8-04c237d58ee3">true</Safety_x002d_related_x0020_statements_x0020_in_x0020_presentation_x003f_>
    <Group xmlns="fab4047d-50d7-459d-b2d8-04c237d58ee3">15</Group>
    <_dlc_ExpireDateSaved xmlns="http://schemas.microsoft.com/sharepoint/v3" xsi:nil="true"/>
    <_dlc_ExpireDate xmlns="http://schemas.microsoft.com/sharepoint/v3">2016-11-24T14:30:38+00:00</_dlc_ExpireDate>
    <_dlc_DocId xmlns="f2ad5090-61a8-4b8c-ab70-68f4ff4d1933">ARM-ECM-0498527</_dlc_DocId>
    <_dlc_DocIdUrl xmlns="f2ad5090-61a8-4b8c-ab70-68f4ff4d1933">
      <Url>http://teamsites.arm.com/sites/salescollateral/_layouts/DocIdRedir.aspx?ID=ARM-ECM-0498527</Url>
      <Description>ARM-ECM-0498527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4B3E189D714F49A85ED613D6AE4F95" ma:contentTypeVersion="26" ma:contentTypeDescription="Create a new document." ma:contentTypeScope="" ma:versionID="ec8655d02b7424c45c8e51ade375826e">
  <xsd:schema xmlns:xsd="http://www.w3.org/2001/XMLSchema" xmlns:xs="http://www.w3.org/2001/XMLSchema" xmlns:p="http://schemas.microsoft.com/office/2006/metadata/properties" xmlns:ns1="http://schemas.microsoft.com/sharepoint/v3" xmlns:ns2="fab4047d-50d7-459d-b2d8-04c237d58ee3" xmlns:ns3="f2ad5090-61a8-4b8c-ab70-68f4ff4d1933" targetNamespace="http://schemas.microsoft.com/office/2006/metadata/properties" ma:root="true" ma:fieldsID="f342d402e83ea7e63f830916b314a8be" ns1:_="" ns2:_="" ns3:_="">
    <xsd:import namespace="http://schemas.microsoft.com/sharepoint/v3"/>
    <xsd:import namespace="fab4047d-50d7-459d-b2d8-04c237d58ee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Owner"/>
                <xsd:element ref="ns2:Security0"/>
                <xsd:element ref="ns2:Document_x0020_Type" minOccurs="0"/>
                <xsd:element ref="ns2:Group"/>
                <xsd:element ref="ns2:Subgroup" minOccurs="0"/>
                <xsd:element ref="ns2:Product"/>
                <xsd:element ref="ns2:Safety_x002d_related_x0020_statements_x0020_in_x0020_presentation_x003f_" minOccurs="0"/>
                <xsd:element ref="ns2:Comply_x0020_with_x0020_safety_x0020_communications_x0020_guidelines_x003f_" minOccurs="0"/>
                <xsd:element ref="ns3:_dlc_DocId" minOccurs="0"/>
                <xsd:element ref="ns3:_dlc_DocIdUrl" minOccurs="0"/>
                <xsd:element ref="ns3:_dlc_DocIdPersistId" minOccurs="0"/>
                <xsd:element ref="ns2:Colour_x0020_Status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4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4047d-50d7-459d-b2d8-04c237d58ee3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8" ma:displayName="Document Owner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0" ma:index="9" ma:displayName="Security" ma:default="NDA" ma:format="Dropdown" ma:internalName="Security0">
      <xsd:simpleType>
        <xsd:restriction base="dms:Choice">
          <xsd:enumeration value="NDA"/>
          <xsd:enumeration value="ARM Only"/>
          <xsd:enumeration value="Public"/>
        </xsd:restriction>
      </xsd:simpleType>
    </xsd:element>
    <xsd:element name="Document_x0020_Type" ma:index="10" nillable="true" ma:displayName="Document Type" ma:default="Benchmark" ma:format="Dropdown" ma:internalName="Document_x0020_Type">
      <xsd:simpleType>
        <xsd:restriction base="dms:Choice">
          <xsd:enumeration value="Benchmark"/>
          <xsd:enumeration value="Brochure"/>
          <xsd:enumeration value="Competitive Info"/>
          <xsd:enumeration value="Customer Presentation"/>
          <xsd:enumeration value="Datasheet"/>
          <xsd:enumeration value="Demo"/>
          <xsd:enumeration value="Elevator Pitch"/>
          <xsd:enumeration value="FAQ"/>
          <xsd:enumeration value="Other Presentation"/>
          <xsd:enumeration value="Other Supporting Material"/>
          <xsd:enumeration value="Product Brief"/>
          <xsd:enumeration value="Roadmap/Schedule"/>
          <xsd:enumeration value="Training"/>
          <xsd:enumeration value="Whitepaper"/>
        </xsd:restriction>
      </xsd:simpleType>
    </xsd:element>
    <xsd:element name="Group" ma:index="12" ma:displayName="Group" ma:indexed="true" ma:list="{1e1db78f-fb33-41b8-b660-c16e2b536886}" ma:internalName="Group" ma:showField="Title" ma:web="5f4ae47c-568b-4555-9a30-847936562c27">
      <xsd:simpleType>
        <xsd:restriction base="dms:Lookup"/>
      </xsd:simpleType>
    </xsd:element>
    <xsd:element name="Subgroup" ma:index="13" nillable="true" ma:displayName="Subgroup" ma:list="{833b5656-e3e2-4bb7-bd1e-4583f10622aa}" ma:internalName="Subgroup" ma:showField="Title" ma:web="5f4ae47c-568b-4555-9a30-847936562c27">
      <xsd:simpleType>
        <xsd:restriction base="dms:Lookup"/>
      </xsd:simpleType>
    </xsd:element>
    <xsd:element name="Product" ma:index="14" ma:displayName="Product" ma:indexed="true" ma:list="{50736085-4758-43b9-981b-11f348bd511e}" ma:internalName="Product" ma:showField="Title" ma:web="5f4ae47c-568b-4555-9a30-847936562c27">
      <xsd:simpleType>
        <xsd:restriction base="dms:Lookup"/>
      </xsd:simpleType>
    </xsd:element>
    <xsd:element name="Safety_x002d_related_x0020_statements_x0020_in_x0020_presentation_x003f_" ma:index="15" nillable="true" ma:displayName="Safety related statements in presentation" ma:default="0" ma:internalName="Safety_x002d_related_x0020_statements_x0020_in_x0020_presentation_x003f_">
      <xsd:simpleType>
        <xsd:restriction base="dms:Boolean"/>
      </xsd:simpleType>
    </xsd:element>
    <xsd:element name="Comply_x0020_with_x0020_safety_x0020_communications_x0020_guidelines_x003f_" ma:index="16" nillable="true" ma:displayName="Comply with safety communications guidelines" ma:default="0" ma:internalName="Comply_x0020_with_x0020_safety_x0020_communications_x0020_guidelines_x003f_">
      <xsd:simpleType>
        <xsd:restriction base="dms:Boolean"/>
      </xsd:simpleType>
    </xsd:element>
    <xsd:element name="Colour_x0020_Status" ma:index="20" nillable="true" ma:displayName="Colour Status" ma:default="Green" ma:format="Dropdown" ma:hidden="true" ma:internalName="Colour_x0020_Status" ma:readOnly="false">
      <xsd:simpleType>
        <xsd:restriction base="dms:Choice">
          <xsd:enumeration value="Green"/>
          <xsd:enumeration value="Amb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0FA43-9E36-4989-A665-0139C660FC54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BDC72D20-5FCA-4D5F-A33F-3F2D155C66D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2F9071-BD37-44BF-84C9-83C5483497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2295A2A-CB29-4FA9-88D1-66134D63EE25}">
  <ds:schemaRefs>
    <ds:schemaRef ds:uri="fab4047d-50d7-459d-b2d8-04c237d58ee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f2ad5090-61a8-4b8c-ab70-68f4ff4d1933"/>
    <ds:schemaRef ds:uri="http://schemas.microsoft.com/sharepoint/v3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1907F51-8A80-421B-B512-31B80582F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ab4047d-50d7-459d-b2d8-04c237d58ee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openailab</Template>
  <TotalTime>58806</TotalTime>
  <Words>176</Words>
  <Application>Microsoft Office PowerPoint</Application>
  <PresentationFormat>全屏显示(16:9)</PresentationFormat>
  <Paragraphs>158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Cambria Math</vt:lpstr>
      <vt:lpstr>Verdana</vt:lpstr>
      <vt:lpstr>Wingdings</vt:lpstr>
      <vt:lpstr>Wingdings 2</vt:lpstr>
      <vt:lpstr>openailab</vt:lpstr>
      <vt:lpstr>包装程序外壳对象</vt:lpstr>
      <vt:lpstr>图像处理</vt:lpstr>
      <vt:lpstr>图像处理</vt:lpstr>
      <vt:lpstr>图像处理</vt:lpstr>
      <vt:lpstr>直方图均衡</vt:lpstr>
      <vt:lpstr>直方图均衡</vt:lpstr>
      <vt:lpstr>直方图均衡</vt:lpstr>
      <vt:lpstr>平滑滤波</vt:lpstr>
      <vt:lpstr>滤波模板</vt:lpstr>
      <vt:lpstr>平滑滤波</vt:lpstr>
      <vt:lpstr>边缘提取</vt:lpstr>
      <vt:lpstr>算子：</vt:lpstr>
      <vt:lpstr>边缘提取 </vt:lpstr>
      <vt:lpstr>锐化滤波</vt:lpstr>
      <vt:lpstr>放大/缩小</vt:lpstr>
      <vt:lpstr>浮雕/素描滤镜</vt:lpstr>
      <vt:lpstr>流程</vt:lpstr>
      <vt:lpstr>实践 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update</dc:title>
  <dc:creator>Ming Lu</dc:creator>
  <cp:lastModifiedBy>Lenovo</cp:lastModifiedBy>
  <cp:revision>2973</cp:revision>
  <cp:lastPrinted>2017-11-22T06:01:25Z</cp:lastPrinted>
  <dcterms:created xsi:type="dcterms:W3CDTF">2015-02-12T13:29:59Z</dcterms:created>
  <dcterms:modified xsi:type="dcterms:W3CDTF">2019-07-02T09:02:18Z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0x0101004E4B3E189D714F49A85ED613D6AE4F95</vt:lpwstr>
  </property>
  <property fmtid="{D5CDD505-2E9C-101B-9397-08002B2CF9AE}" pid="3" name="_dlc_policyId">
    <vt:lpwstr>0x0101004E4B3E189D714F49A85ED613D6AE4F95|-1756139441</vt:lpwstr>
  </property>
  <property fmtid="{D5CDD505-2E9C-101B-9397-08002B2CF9AE}" pid="4" name="ItemRetentionFormula">
    <vt:lpwstr>&lt;formula id="Microsoft.Office.RecordsManagement.PolicyFeatures.Expiration.Formula.BuiltIn"&gt;&lt;number&gt;12&lt;/number&gt;&lt;property&gt;Modified&lt;/property&gt;&lt;propertyId&gt;28cf69c5-fa48-462a-b5cd-27b6f9d2bd5f&lt;/propertyId&gt;&lt;period&gt;months&lt;/period&gt;&lt;/formula&gt;</vt:lpwstr>
  </property>
  <property fmtid="{D5CDD505-2E9C-101B-9397-08002B2CF9AE}" pid="5" name="_dlc_DocIdItemGuid">
    <vt:lpwstr>7332c214-2925-43b8-a9aa-e27c99e0c1ea</vt:lpwstr>
  </property>
</Properties>
</file>