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6"/>
  </p:sldMasterIdLst>
  <p:notesMasterIdLst>
    <p:notesMasterId r:id="rId27"/>
  </p:notesMasterIdLst>
  <p:handoutMasterIdLst>
    <p:handoutMasterId r:id="rId28"/>
  </p:handoutMasterIdLst>
  <p:sldIdLst>
    <p:sldId id="618" r:id="rId7"/>
    <p:sldId id="330" r:id="rId8"/>
    <p:sldId id="621" r:id="rId9"/>
    <p:sldId id="623" r:id="rId10"/>
    <p:sldId id="625" r:id="rId11"/>
    <p:sldId id="624" r:id="rId12"/>
    <p:sldId id="626" r:id="rId13"/>
    <p:sldId id="630" r:id="rId14"/>
    <p:sldId id="631" r:id="rId15"/>
    <p:sldId id="632" r:id="rId16"/>
    <p:sldId id="633" r:id="rId17"/>
    <p:sldId id="634" r:id="rId18"/>
    <p:sldId id="635" r:id="rId19"/>
    <p:sldId id="616" r:id="rId20"/>
    <p:sldId id="636" r:id="rId21"/>
    <p:sldId id="637" r:id="rId22"/>
    <p:sldId id="638" r:id="rId23"/>
    <p:sldId id="639" r:id="rId24"/>
    <p:sldId id="640" r:id="rId25"/>
    <p:sldId id="602" r:id="rId2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CAB"/>
    <a:srgbClr val="11AFDC"/>
    <a:srgbClr val="14CCFF"/>
    <a:srgbClr val="2671B6"/>
    <a:srgbClr val="29779D"/>
    <a:srgbClr val="0070C0"/>
    <a:srgbClr val="78E6D1"/>
    <a:srgbClr val="339DFF"/>
    <a:srgbClr val="0D0D0D"/>
    <a:srgbClr val="08A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5768" autoAdjust="0"/>
  </p:normalViewPr>
  <p:slideViewPr>
    <p:cSldViewPr>
      <p:cViewPr varScale="1">
        <p:scale>
          <a:sx n="114" d="100"/>
          <a:sy n="114" d="100"/>
        </p:scale>
        <p:origin x="1013" y="82"/>
      </p:cViewPr>
      <p:guideLst>
        <p:guide orient="horz" pos="1620"/>
        <p:guide pos="288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10" d="100"/>
        <a:sy n="110" d="100"/>
      </p:scale>
      <p:origin x="0" y="102"/>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B81676-12AF-4D2C-84B6-F71A86A8FD5D}" type="datetimeFigureOut">
              <a:rPr lang="en-US" smtClean="0"/>
              <a:t>6/27/2019</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E87A46-545E-4B54-9814-BE8AD37D5583}" type="slidenum">
              <a:rPr lang="en-US" smtClean="0"/>
              <a:t>‹#›</a:t>
            </a:fld>
            <a:endParaRPr lang="en-US" dirty="0"/>
          </a:p>
        </p:txBody>
      </p:sp>
      <p:sp>
        <p:nvSpPr>
          <p:cNvPr id="6" name="Footer Placeholder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650859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2DBBD-45A0-406D-B529-0C6A3DFC05BB}" type="datetimeFigureOut">
              <a:rPr lang="en-US" smtClean="0"/>
              <a:t>6/27/2019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1E679-53C4-49BB-B2FA-B22C23CDA4DF}" type="slidenum">
              <a:rPr lang="en-US" smtClean="0"/>
              <a:t>‹#›</a:t>
            </a:fld>
            <a:endParaRPr lang="en-US" dirty="0"/>
          </a:p>
        </p:txBody>
      </p:sp>
    </p:spTree>
    <p:extLst>
      <p:ext uri="{BB962C8B-B14F-4D97-AF65-F5344CB8AC3E}">
        <p14:creationId xmlns:p14="http://schemas.microsoft.com/office/powerpoint/2010/main" val="3292780441"/>
      </p:ext>
    </p:extLst>
  </p:cSld>
  <p:clrMap bg1="lt1" tx1="dk1" bg2="lt2" tx2="dk2" accent1="accent1" accent2="accent2" accent3="accent3" accent4="accent4" accent5="accent5" accent6="accent6" hlink="hlink" folHlink="folHlink"/>
  <p:notesStyle>
    <a:lvl1pPr marL="0" algn="l" defTabSz="913731" rtl="0" eaLnBrk="1" latinLnBrk="0" hangingPunct="1">
      <a:defRPr sz="1200" kern="1200">
        <a:solidFill>
          <a:schemeClr val="tx1"/>
        </a:solidFill>
        <a:latin typeface="+mn-lt"/>
        <a:ea typeface="+mn-ea"/>
        <a:cs typeface="+mn-cs"/>
      </a:defRPr>
    </a:lvl1pPr>
    <a:lvl2pPr marL="456866" algn="l" defTabSz="913731" rtl="0" eaLnBrk="1" latinLnBrk="0" hangingPunct="1">
      <a:defRPr sz="1200" kern="1200">
        <a:solidFill>
          <a:schemeClr val="tx1"/>
        </a:solidFill>
        <a:latin typeface="+mn-lt"/>
        <a:ea typeface="+mn-ea"/>
        <a:cs typeface="+mn-cs"/>
      </a:defRPr>
    </a:lvl2pPr>
    <a:lvl3pPr marL="913731" algn="l" defTabSz="913731" rtl="0" eaLnBrk="1" latinLnBrk="0" hangingPunct="1">
      <a:defRPr sz="1200" kern="1200">
        <a:solidFill>
          <a:schemeClr val="tx1"/>
        </a:solidFill>
        <a:latin typeface="+mn-lt"/>
        <a:ea typeface="+mn-ea"/>
        <a:cs typeface="+mn-cs"/>
      </a:defRPr>
    </a:lvl3pPr>
    <a:lvl4pPr marL="1370597" algn="l" defTabSz="913731" rtl="0" eaLnBrk="1" latinLnBrk="0" hangingPunct="1">
      <a:defRPr sz="1200" kern="1200">
        <a:solidFill>
          <a:schemeClr val="tx1"/>
        </a:solidFill>
        <a:latin typeface="+mn-lt"/>
        <a:ea typeface="+mn-ea"/>
        <a:cs typeface="+mn-cs"/>
      </a:defRPr>
    </a:lvl4pPr>
    <a:lvl5pPr marL="1827458" algn="l" defTabSz="913731" rtl="0" eaLnBrk="1" latinLnBrk="0" hangingPunct="1">
      <a:defRPr sz="1200" kern="1200">
        <a:solidFill>
          <a:schemeClr val="tx1"/>
        </a:solidFill>
        <a:latin typeface="+mn-lt"/>
        <a:ea typeface="+mn-ea"/>
        <a:cs typeface="+mn-cs"/>
      </a:defRPr>
    </a:lvl5pPr>
    <a:lvl6pPr marL="2284319" algn="l" defTabSz="913731" rtl="0" eaLnBrk="1" latinLnBrk="0" hangingPunct="1">
      <a:defRPr sz="1200" kern="1200">
        <a:solidFill>
          <a:schemeClr val="tx1"/>
        </a:solidFill>
        <a:latin typeface="+mn-lt"/>
        <a:ea typeface="+mn-ea"/>
        <a:cs typeface="+mn-cs"/>
      </a:defRPr>
    </a:lvl6pPr>
    <a:lvl7pPr marL="2741192" algn="l" defTabSz="913731" rtl="0" eaLnBrk="1" latinLnBrk="0" hangingPunct="1">
      <a:defRPr sz="1200" kern="1200">
        <a:solidFill>
          <a:schemeClr val="tx1"/>
        </a:solidFill>
        <a:latin typeface="+mn-lt"/>
        <a:ea typeface="+mn-ea"/>
        <a:cs typeface="+mn-cs"/>
      </a:defRPr>
    </a:lvl7pPr>
    <a:lvl8pPr marL="3198051" algn="l" defTabSz="913731" rtl="0" eaLnBrk="1" latinLnBrk="0" hangingPunct="1">
      <a:defRPr sz="1200" kern="1200">
        <a:solidFill>
          <a:schemeClr val="tx1"/>
        </a:solidFill>
        <a:latin typeface="+mn-lt"/>
        <a:ea typeface="+mn-ea"/>
        <a:cs typeface="+mn-cs"/>
      </a:defRPr>
    </a:lvl8pPr>
    <a:lvl9pPr marL="3654911" algn="l" defTabSz="913731"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675176" y="1080000"/>
            <a:ext cx="8280000" cy="1440000"/>
          </a:xfrm>
        </p:spPr>
        <p:txBody>
          <a:bodyPr lIns="0" tIns="0" rIns="0" bIns="0">
            <a:normAutofit/>
          </a:bodyPr>
          <a:lstStyle>
            <a:lvl1pPr algn="r">
              <a:defRPr sz="4800" b="0">
                <a:solidFill>
                  <a:srgbClr val="00B0F0"/>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675176" y="2700000"/>
            <a:ext cx="8280000" cy="720000"/>
          </a:xfrm>
        </p:spPr>
        <p:txBody>
          <a:bodyPr lIns="0" tIns="0" rIns="0"/>
          <a:lstStyle>
            <a:lvl1pPr marL="36548" indent="0" algn="r">
              <a:spcBef>
                <a:spcPts val="0"/>
              </a:spcBef>
              <a:buNone/>
              <a:defRPr sz="3200">
                <a:solidFill>
                  <a:schemeClr val="tx1"/>
                </a:solidFill>
              </a:defRPr>
            </a:lvl1pPr>
            <a:lvl2pPr marL="456854" indent="0" algn="ctr">
              <a:buNone/>
            </a:lvl2pPr>
            <a:lvl3pPr marL="913709" indent="0" algn="ctr">
              <a:buNone/>
            </a:lvl3pPr>
            <a:lvl4pPr marL="1370563" indent="0" algn="ctr">
              <a:buNone/>
            </a:lvl4pPr>
            <a:lvl5pPr marL="1827413" indent="0" algn="ctr">
              <a:buNone/>
            </a:lvl5pPr>
            <a:lvl6pPr marL="2284262" indent="0" algn="ctr">
              <a:buNone/>
            </a:lvl6pPr>
            <a:lvl7pPr marL="2741123" indent="0" algn="ctr">
              <a:buNone/>
            </a:lvl7pPr>
            <a:lvl8pPr marL="3197971" indent="0" algn="ctr">
              <a:buNone/>
            </a:lvl8pPr>
            <a:lvl9pPr marL="3654820"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33134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4pPr>
              <a:defRPr kumimoji="0" lang="en-US" sz="2000" b="0" i="0" kern="1200" baseline="0" dirty="0">
                <a:solidFill>
                  <a:schemeClr val="tx1"/>
                </a:solidFill>
                <a:latin typeface="Arial" panose="020B0604020202020204" pitchFamily="34" charset="0"/>
                <a:ea typeface="微软雅黑" panose="020B0503020204020204" pitchFamily="34" charset="-122"/>
                <a:cs typeface="Gill Sans MT"/>
              </a:defRPr>
            </a:lvl4pPr>
            <a:lvl5pPr marL="802674" indent="-264914">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7"/>
            <a:ext cx="2057400" cy="273844"/>
          </a:xfrm>
          <a:prstGeom prst="rect">
            <a:avLst/>
          </a:prstGeom>
        </p:spPr>
        <p:txBody>
          <a:bodyPr/>
          <a:lstStyle/>
          <a:p>
            <a:fld id="{093B2A86-45ED-C24E-A6EF-CE2E29A7B2D6}" type="datetimeFigureOut">
              <a:rPr kumimoji="1" lang="zh-CN" altLang="en-US" smtClean="0"/>
              <a:t>2019/6/27</a:t>
            </a:fld>
            <a:endParaRPr kumimoji="1" lang="zh-CN" altLang="en-US"/>
          </a:p>
        </p:txBody>
      </p:sp>
      <p:sp>
        <p:nvSpPr>
          <p:cNvPr id="5" name="Footer Placeholder 4"/>
          <p:cNvSpPr>
            <a:spLocks noGrp="1"/>
          </p:cNvSpPr>
          <p:nvPr>
            <p:ph type="ftr" sz="quarter" idx="11"/>
          </p:nvPr>
        </p:nvSpPr>
        <p:spPr>
          <a:xfrm>
            <a:off x="3028950" y="4767267"/>
            <a:ext cx="3086100" cy="273844"/>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a:xfrm>
            <a:off x="6457950" y="4767267"/>
            <a:ext cx="2057400" cy="273844"/>
          </a:xfrm>
          <a:prstGeom prst="rect">
            <a:avLst/>
          </a:prstGeom>
        </p:spPr>
        <p:txBody>
          <a:bodyPr/>
          <a:lstStyle/>
          <a:p>
            <a:fld id="{4B177189-E7CB-4A4F-A05A-B7FCD8F5ECEC}" type="slidenum">
              <a:rPr kumimoji="1" lang="zh-CN" altLang="en-US" smtClean="0"/>
              <a:t>‹#›</a:t>
            </a:fld>
            <a:endParaRPr kumimoji="1" lang="zh-CN" altLang="en-US"/>
          </a:p>
        </p:txBody>
      </p:sp>
    </p:spTree>
    <p:extLst>
      <p:ext uri="{BB962C8B-B14F-4D97-AF65-F5344CB8AC3E}">
        <p14:creationId xmlns:p14="http://schemas.microsoft.com/office/powerpoint/2010/main" val="68805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5" y="1080000"/>
            <a:ext cx="836899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226852"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19917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360001"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4558343" y="1080000"/>
            <a:ext cx="4171913"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212554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4"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4558343" y="1080000"/>
            <a:ext cx="4171913"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374056" y="690332"/>
            <a:ext cx="8372180" cy="297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226852"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139599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5" y="1080000"/>
            <a:ext cx="836899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374056" y="690332"/>
            <a:ext cx="8372180" cy="297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226852" y="898072"/>
            <a:ext cx="685979" cy="685800"/>
          </a:xfrm>
          <a:prstGeom prst="rect">
            <a:avLst/>
          </a:prstGeom>
        </p:spPr>
        <p:txBody>
          <a:bodyPr vert="horz" wrap="none" lIns="0" tIns="0" rIns="0" bIns="0" rtlCol="0" anchor="t">
            <a:normAutofit/>
          </a:bodyPr>
          <a:lstStyle/>
          <a:p>
            <a:endParaRPr lang="en-US" sz="1800" dirty="0"/>
          </a:p>
        </p:txBody>
      </p:sp>
    </p:spTree>
    <p:extLst>
      <p:ext uri="{BB962C8B-B14F-4D97-AF65-F5344CB8AC3E}">
        <p14:creationId xmlns:p14="http://schemas.microsoft.com/office/powerpoint/2010/main" val="4292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360005" y="1080000"/>
            <a:ext cx="8370249"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143004"/>
            <a:ext cx="9144000" cy="3436055"/>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0000"/>
              </a:solidFill>
              <a:effectLst/>
              <a:latin typeface="Arial" charset="0"/>
              <a:ea typeface="MS PGothic" pitchFamily="34" charset="-128"/>
            </a:endParaRPr>
          </a:p>
        </p:txBody>
      </p:sp>
      <p:sp>
        <p:nvSpPr>
          <p:cNvPr id="8" name="Rectangle 7"/>
          <p:cNvSpPr/>
          <p:nvPr/>
        </p:nvSpPr>
        <p:spPr bwMode="auto">
          <a:xfrm>
            <a:off x="2991994" y="767478"/>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2991994" y="4579080"/>
            <a:ext cx="3062784" cy="56444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2991994" y="626364"/>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2991994" y="4615317"/>
            <a:ext cx="3062784" cy="52820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208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143004"/>
            <a:ext cx="9144000" cy="3436055"/>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000000"/>
              </a:solidFill>
              <a:effectLst/>
              <a:latin typeface="Arial" charset="0"/>
              <a:ea typeface="MS PGothic" pitchFamily="34" charset="-128"/>
            </a:endParaRPr>
          </a:p>
        </p:txBody>
      </p:sp>
      <p:sp>
        <p:nvSpPr>
          <p:cNvPr id="6" name="Rectangle 5"/>
          <p:cNvSpPr/>
          <p:nvPr/>
        </p:nvSpPr>
        <p:spPr bwMode="auto">
          <a:xfrm>
            <a:off x="2991994" y="767478"/>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2991994" y="4579080"/>
            <a:ext cx="3062784" cy="56444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4550475" y="987414"/>
            <a:ext cx="0" cy="3818390"/>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360001" y="1080000"/>
            <a:ext cx="3956784"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4558790" y="1080000"/>
            <a:ext cx="4171461" cy="351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2991994" y="626364"/>
            <a:ext cx="3062784" cy="369797"/>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marL="0" marR="0" indent="0" algn="ctr" defTabSz="913709"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2991994" y="4615317"/>
            <a:ext cx="3062784" cy="528205"/>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372" tIns="45686" rIns="91372" bIns="45686" numCol="1" rtlCol="0" anchor="ctr" anchorCtr="0" compatLnSpc="1">
            <a:prstTxWarp prst="textNoShape">
              <a:avLst/>
            </a:prstTxWarp>
          </a:bodyPr>
          <a:lstStyle/>
          <a:p>
            <a:pPr algn="ctr" defTabSz="913709"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351589" y="1004889"/>
            <a:ext cx="0" cy="3800914"/>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550475" y="987414"/>
            <a:ext cx="0" cy="3818390"/>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014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675176" y="2097183"/>
            <a:ext cx="8280000" cy="760219"/>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341156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151542" y="1905025"/>
            <a:ext cx="6958968" cy="1109747"/>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2519570" y="3386667"/>
            <a:ext cx="685979" cy="685800"/>
          </a:xfrm>
          <a:prstGeom prst="rect">
            <a:avLst/>
          </a:prstGeom>
        </p:spPr>
        <p:txBody>
          <a:bodyPr vert="horz" wrap="none" lIns="0" tIns="0" rIns="0" bIns="0" rtlCol="0" anchor="t">
            <a:normAutofit/>
          </a:bodyPr>
          <a:lstStyle/>
          <a:p>
            <a:endParaRPr lang="en-US" sz="1800" dirty="0"/>
          </a:p>
        </p:txBody>
      </p:sp>
      <p:sp>
        <p:nvSpPr>
          <p:cNvPr id="14" name="Text Placeholder 13"/>
          <p:cNvSpPr>
            <a:spLocks noGrp="1"/>
          </p:cNvSpPr>
          <p:nvPr>
            <p:ph type="body" sz="quarter" idx="11" hasCustomPrompt="1"/>
          </p:nvPr>
        </p:nvSpPr>
        <p:spPr>
          <a:xfrm>
            <a:off x="4636843" y="3393441"/>
            <a:ext cx="3534164" cy="409531"/>
          </a:xfrm>
        </p:spPr>
        <p:txBody>
          <a:bodyPr/>
          <a:lstStyle>
            <a:lvl1pPr marL="0" indent="0" algn="r">
              <a:buNone/>
              <a:defRPr sz="1200">
                <a:solidFill>
                  <a:srgbClr val="7F7F7F"/>
                </a:solidFill>
              </a:defRPr>
            </a:lvl1pPr>
            <a:lvl2pPr marL="537754" indent="0">
              <a:buNone/>
              <a:defRPr sz="1200">
                <a:solidFill>
                  <a:srgbClr val="7F7F7F"/>
                </a:solidFill>
              </a:defRPr>
            </a:lvl2pPr>
            <a:lvl3pPr marL="537754" indent="0">
              <a:buNone/>
              <a:defRPr sz="1200">
                <a:solidFill>
                  <a:srgbClr val="7F7F7F"/>
                </a:solidFill>
              </a:defRPr>
            </a:lvl3pPr>
            <a:lvl4pPr marL="537754" indent="0">
              <a:buNone/>
              <a:defRPr sz="1200">
                <a:solidFill>
                  <a:srgbClr val="7F7F7F"/>
                </a:solidFill>
              </a:defRPr>
            </a:lvl4pPr>
            <a:lvl5pPr marL="537754"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418925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360001" y="252000"/>
            <a:ext cx="8372180" cy="432000"/>
          </a:xfrm>
          <a:prstGeom prst="rect">
            <a:avLst/>
          </a:prstGeom>
        </p:spPr>
        <p:txBody>
          <a:bodyPr vert="horz" lIns="0" tIns="0" rIns="0" bIns="0" anchor="t">
            <a:noAutofit/>
          </a:bodyPr>
          <a:lstStyle/>
          <a:p>
            <a:r>
              <a:rPr kumimoji="0" lang="en-GB" dirty="0"/>
              <a:t>Click to Edit Title</a:t>
            </a:r>
            <a:endParaRPr kumimoji="0" lang="en-US" dirty="0"/>
          </a:p>
        </p:txBody>
      </p:sp>
      <p:sp>
        <p:nvSpPr>
          <p:cNvPr id="4" name="Text Placeholder 3"/>
          <p:cNvSpPr>
            <a:spLocks noGrp="1"/>
          </p:cNvSpPr>
          <p:nvPr>
            <p:ph type="body" idx="1"/>
          </p:nvPr>
        </p:nvSpPr>
        <p:spPr>
          <a:xfrm>
            <a:off x="360006" y="882001"/>
            <a:ext cx="8372176" cy="3685858"/>
          </a:xfrm>
          <a:prstGeom prst="rect">
            <a:avLst/>
          </a:prstGeom>
        </p:spPr>
        <p:txBody>
          <a:bodyPr vert="horz" lIns="0" tIns="0" rIns="0" bIns="0">
            <a:noAutofit/>
          </a:bodyPr>
          <a:lstStyle/>
          <a:p>
            <a:pPr lvl="0" eaLnBrk="1" latinLnBrk="0" hangingPunct="1"/>
            <a:r>
              <a:rPr kumimoji="0" lang="en-GB" dirty="0"/>
              <a:t>Click to edit text</a:t>
            </a:r>
          </a:p>
          <a:p>
            <a:pPr lvl="2" eaLnBrk="1" latinLnBrk="0" hangingPunct="1"/>
            <a:r>
              <a:rPr kumimoji="0" lang="en-GB" dirty="0"/>
              <a:t>Second level</a:t>
            </a:r>
          </a:p>
          <a:p>
            <a:pPr lvl="1" eaLnBrk="1" latinLnBrk="0" hangingPunct="1"/>
            <a:r>
              <a:rPr kumimoji="0" lang="en-GB" dirty="0"/>
              <a:t>Third level</a:t>
            </a:r>
          </a:p>
          <a:p>
            <a:pPr lvl="3" eaLnBrk="1" latinLnBrk="0" hangingPunct="1"/>
            <a:r>
              <a:rPr kumimoji="0" lang="en-GB" dirty="0"/>
              <a:t>Fourth level</a:t>
            </a:r>
          </a:p>
          <a:p>
            <a:pPr lvl="2" eaLnBrk="1" latinLnBrk="0" hangingPunct="1"/>
            <a:r>
              <a:rPr kumimoji="0" lang="en-GB" dirty="0"/>
              <a:t>Fifth level</a:t>
            </a:r>
            <a:endParaRPr kumimoji="0" lang="en-US" dirty="0"/>
          </a:p>
        </p:txBody>
      </p:sp>
      <p:sp>
        <p:nvSpPr>
          <p:cNvPr id="7" name="Slide Number Placeholder 4"/>
          <p:cNvSpPr txBox="1">
            <a:spLocks/>
          </p:cNvSpPr>
          <p:nvPr/>
        </p:nvSpPr>
        <p:spPr>
          <a:xfrm>
            <a:off x="4272430" y="4765858"/>
            <a:ext cx="547322" cy="221729"/>
          </a:xfrm>
          <a:prstGeom prst="rect">
            <a:avLst/>
          </a:prstGeom>
        </p:spPr>
        <p:txBody>
          <a:bodyPr vert="horz" lIns="0" tIns="0" rIns="91372" bIns="0" anchor="ctr"/>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ctr" defTabSz="456854" rtl="0" eaLnBrk="1" fontAlgn="auto" latinLnBrk="0" hangingPunct="1">
              <a:lnSpc>
                <a:spcPct val="100000"/>
              </a:lnSpc>
              <a:spcBef>
                <a:spcPts val="0"/>
              </a:spcBef>
              <a:spcAft>
                <a:spcPts val="0"/>
              </a:spcAft>
              <a:buClrTx/>
              <a:buSzTx/>
              <a:buFontTx/>
              <a:buNone/>
              <a:tabLst/>
              <a:defRPr/>
            </a:pPr>
            <a:fld id="{319DA607-C033-414D-8F05-C963E77EB547}" type="slidenum">
              <a:rPr lang="en-US" sz="1000" smtClean="0">
                <a:solidFill>
                  <a:schemeClr val="bg1">
                    <a:lumMod val="50000"/>
                  </a:schemeClr>
                </a:solidFill>
              </a:rPr>
              <a:pPr marL="0" marR="0" indent="0" algn="ctr" defTabSz="456854" rtl="0" eaLnBrk="1" fontAlgn="auto" latinLnBrk="0" hangingPunct="1">
                <a:lnSpc>
                  <a:spcPct val="100000"/>
                </a:lnSpc>
                <a:spcBef>
                  <a:spcPts val="0"/>
                </a:spcBef>
                <a:spcAft>
                  <a:spcPts val="0"/>
                </a:spcAft>
                <a:buClrTx/>
                <a:buSzTx/>
                <a:buFontTx/>
                <a:buNone/>
                <a:tabLst/>
                <a:defRPr/>
              </a:pPr>
              <a:t>‹#›</a:t>
            </a:fld>
            <a:endParaRPr lang="en-US" sz="1000" dirty="0">
              <a:solidFill>
                <a:schemeClr val="bg1">
                  <a:lumMod val="50000"/>
                </a:schemeClr>
              </a:solidFill>
            </a:endParaRPr>
          </a:p>
        </p:txBody>
      </p:sp>
      <p:pic>
        <p:nvPicPr>
          <p:cNvPr id="5" name="图片 4">
            <a:extLst>
              <a:ext uri="{FF2B5EF4-FFF2-40B4-BE49-F238E27FC236}">
                <a16:creationId xmlns:a16="http://schemas.microsoft.com/office/drawing/2014/main" id="{7A98062F-EE8D-49EB-A317-22916E181206}"/>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a:off x="7576772" y="4727365"/>
            <a:ext cx="1155408" cy="310631"/>
          </a:xfrm>
          <a:prstGeom prst="rect">
            <a:avLst/>
          </a:prstGeom>
        </p:spPr>
      </p:pic>
    </p:spTree>
    <p:extLst>
      <p:ext uri="{BB962C8B-B14F-4D97-AF65-F5344CB8AC3E}">
        <p14:creationId xmlns:p14="http://schemas.microsoft.com/office/powerpoint/2010/main" val="33622379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5" r:id="rId10"/>
  </p:sldLayoutIdLst>
  <p:txStyles>
    <p:titleStyle>
      <a:lvl1pPr algn="l" rtl="0" eaLnBrk="1" latinLnBrk="0" hangingPunct="1">
        <a:spcBef>
          <a:spcPct val="0"/>
        </a:spcBef>
        <a:buNone/>
        <a:tabLst>
          <a:tab pos="2154188" algn="l"/>
        </a:tabLst>
        <a:defRPr kumimoji="0" sz="3000" b="1" i="0" kern="1200" baseline="0">
          <a:solidFill>
            <a:srgbClr val="0070C0"/>
          </a:solidFill>
          <a:effectLst/>
          <a:latin typeface="Arial" panose="020B0604020202020204" pitchFamily="34" charset="0"/>
          <a:ea typeface="微软雅黑" panose="020B0503020204020204" pitchFamily="34" charset="-122"/>
          <a:cs typeface="Gill Sans MT"/>
        </a:defRPr>
      </a:lvl1pPr>
    </p:titleStyle>
    <p:bodyStyle>
      <a:lvl1pPr marL="264914" indent="-264914" algn="l" rtl="0" eaLnBrk="1" latinLnBrk="0" hangingPunct="1">
        <a:spcBef>
          <a:spcPts val="400"/>
        </a:spcBef>
        <a:buClr>
          <a:schemeClr val="accent5"/>
        </a:buClr>
        <a:buSzPct val="95000"/>
        <a:buFont typeface="Wingdings" charset="2"/>
        <a:buChar char="§"/>
        <a:defRPr kumimoji="0" sz="2400" b="0" i="0" kern="1200" baseline="0">
          <a:solidFill>
            <a:schemeClr val="tx1">
              <a:lumMod val="75000"/>
              <a:lumOff val="25000"/>
            </a:schemeClr>
          </a:solidFill>
          <a:effectLst/>
          <a:latin typeface="Arial" panose="020B0604020202020204" pitchFamily="34" charset="0"/>
          <a:ea typeface="微软雅黑" panose="020B0503020204020204" pitchFamily="34" charset="-122"/>
          <a:cs typeface="Gill Sans MT"/>
        </a:defRPr>
      </a:lvl1pPr>
      <a:lvl2pPr marL="802674" indent="-264914" algn="l" rtl="0" eaLnBrk="1" latinLnBrk="0" hangingPunct="1">
        <a:spcBef>
          <a:spcPts val="400"/>
        </a:spcBef>
        <a:buClr>
          <a:schemeClr val="accent5"/>
        </a:buClr>
        <a:buSzPct val="95000"/>
        <a:buFont typeface="Wingdings" charset="2"/>
        <a:buChar char="§"/>
        <a:defRPr kumimoji="0" sz="21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2pPr>
      <a:lvl3pPr marL="802674" indent="-264914" algn="l" rtl="0" eaLnBrk="1" latinLnBrk="0" hangingPunct="1">
        <a:spcBef>
          <a:spcPts val="400"/>
        </a:spcBef>
        <a:buClr>
          <a:schemeClr val="accent5"/>
        </a:buClr>
        <a:buSzPct val="95000"/>
        <a:buFont typeface="Wingdings" charset="2"/>
        <a:buChar char="§"/>
        <a:defRPr kumimoji="0" sz="20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3pPr>
      <a:lvl4pPr marL="802674" indent="-264914" algn="l" rtl="0" eaLnBrk="1" latinLnBrk="0" hangingPunct="1">
        <a:spcBef>
          <a:spcPts val="400"/>
        </a:spcBef>
        <a:buClr>
          <a:schemeClr val="accent5"/>
        </a:buClr>
        <a:buSzPct val="95000"/>
        <a:buFont typeface="Wingdings" charset="2"/>
        <a:buChar char="§"/>
        <a:defRPr kumimoji="0" sz="2000" b="0" i="0" kern="1200" baseline="0">
          <a:solidFill>
            <a:schemeClr val="tx1">
              <a:lumMod val="75000"/>
              <a:lumOff val="25000"/>
            </a:schemeClr>
          </a:solidFill>
          <a:latin typeface="Arial" panose="020B0604020202020204" pitchFamily="34" charset="0"/>
          <a:ea typeface="微软雅黑" panose="020B0503020204020204" pitchFamily="34" charset="-122"/>
          <a:cs typeface="Gill Sans MT"/>
        </a:defRPr>
      </a:lvl4pPr>
      <a:lvl5pPr marL="802674" indent="-264914" algn="l" rtl="0" eaLnBrk="1" latinLnBrk="0" hangingPunct="1">
        <a:spcBef>
          <a:spcPts val="400"/>
        </a:spcBef>
        <a:buClr>
          <a:schemeClr val="accent5"/>
        </a:buClr>
        <a:buSzPct val="95000"/>
        <a:buFont typeface="Wingdings" panose="05000000000000000000" pitchFamily="2" charset="2"/>
        <a:buChar char="Ø"/>
        <a:defRPr kumimoji="0" sz="2000" b="0" i="0" kern="1200" baseline="0">
          <a:solidFill>
            <a:schemeClr val="tx1"/>
          </a:solidFill>
          <a:latin typeface="Arial" panose="020B0604020202020204" pitchFamily="34" charset="0"/>
          <a:ea typeface="微软雅黑" panose="020B0503020204020204" pitchFamily="34" charset="-122"/>
          <a:cs typeface="Gill Sans MT"/>
        </a:defRPr>
      </a:lvl5pPr>
      <a:lvl6pPr marL="1563770" indent="-257168" algn="l" rtl="0" eaLnBrk="1" latinLnBrk="0" hangingPunct="1">
        <a:spcBef>
          <a:spcPts val="250"/>
        </a:spcBef>
        <a:buClr>
          <a:schemeClr val="accent3">
            <a:tint val="85000"/>
            <a:satMod val="275000"/>
          </a:schemeClr>
        </a:buClr>
        <a:buSzPct val="100000"/>
        <a:buFont typeface="Wingdings" panose="05000000000000000000" pitchFamily="2" charset="2"/>
        <a:buChar char="Ø"/>
        <a:defRPr kumimoji="0" sz="1700" kern="1200" baseline="0">
          <a:solidFill>
            <a:schemeClr val="tx1"/>
          </a:solidFill>
          <a:latin typeface="+mn-lt"/>
          <a:ea typeface="+mn-ea"/>
          <a:cs typeface="+mn-cs"/>
        </a:defRPr>
      </a:lvl6pPr>
      <a:lvl7pPr marL="1699493" indent="-182743"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18784" indent="-182743"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7204" indent="-182743"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854" algn="l" rtl="0" eaLnBrk="1" latinLnBrk="0" hangingPunct="1">
        <a:defRPr kumimoji="0" kern="1200">
          <a:solidFill>
            <a:schemeClr val="tx1"/>
          </a:solidFill>
          <a:latin typeface="+mn-lt"/>
          <a:ea typeface="+mn-ea"/>
          <a:cs typeface="+mn-cs"/>
        </a:defRPr>
      </a:lvl2pPr>
      <a:lvl3pPr marL="913709" algn="l" rtl="0" eaLnBrk="1" latinLnBrk="0" hangingPunct="1">
        <a:defRPr kumimoji="0" kern="1200">
          <a:solidFill>
            <a:schemeClr val="tx1"/>
          </a:solidFill>
          <a:latin typeface="+mn-lt"/>
          <a:ea typeface="+mn-ea"/>
          <a:cs typeface="+mn-cs"/>
        </a:defRPr>
      </a:lvl3pPr>
      <a:lvl4pPr marL="1370563" algn="l" rtl="0" eaLnBrk="1" latinLnBrk="0" hangingPunct="1">
        <a:defRPr kumimoji="0" kern="1200">
          <a:solidFill>
            <a:schemeClr val="tx1"/>
          </a:solidFill>
          <a:latin typeface="+mn-lt"/>
          <a:ea typeface="+mn-ea"/>
          <a:cs typeface="+mn-cs"/>
        </a:defRPr>
      </a:lvl4pPr>
      <a:lvl5pPr marL="1827413" algn="l" rtl="0" eaLnBrk="1" latinLnBrk="0" hangingPunct="1">
        <a:defRPr kumimoji="0" kern="1200">
          <a:solidFill>
            <a:schemeClr val="tx1"/>
          </a:solidFill>
          <a:latin typeface="+mn-lt"/>
          <a:ea typeface="+mn-ea"/>
          <a:cs typeface="+mn-cs"/>
        </a:defRPr>
      </a:lvl5pPr>
      <a:lvl6pPr marL="2284262" algn="l" rtl="0" eaLnBrk="1" latinLnBrk="0" hangingPunct="1">
        <a:defRPr kumimoji="0" kern="1200">
          <a:solidFill>
            <a:schemeClr val="tx1"/>
          </a:solidFill>
          <a:latin typeface="+mn-lt"/>
          <a:ea typeface="+mn-ea"/>
          <a:cs typeface="+mn-cs"/>
        </a:defRPr>
      </a:lvl6pPr>
      <a:lvl7pPr marL="2741123" algn="l" rtl="0" eaLnBrk="1" latinLnBrk="0" hangingPunct="1">
        <a:defRPr kumimoji="0" kern="1200">
          <a:solidFill>
            <a:schemeClr val="tx1"/>
          </a:solidFill>
          <a:latin typeface="+mn-lt"/>
          <a:ea typeface="+mn-ea"/>
          <a:cs typeface="+mn-cs"/>
        </a:defRPr>
      </a:lvl7pPr>
      <a:lvl8pPr marL="3197971" algn="l" rtl="0" eaLnBrk="1" latinLnBrk="0" hangingPunct="1">
        <a:defRPr kumimoji="0" kern="1200">
          <a:solidFill>
            <a:schemeClr val="tx1"/>
          </a:solidFill>
          <a:latin typeface="+mn-lt"/>
          <a:ea typeface="+mn-ea"/>
          <a:cs typeface="+mn-cs"/>
        </a:defRPr>
      </a:lvl8pPr>
      <a:lvl9pPr marL="36548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B736B-BA57-4BFF-8DF6-454081159E8C}"/>
              </a:ext>
            </a:extLst>
          </p:cNvPr>
          <p:cNvSpPr>
            <a:spLocks noGrp="1"/>
          </p:cNvSpPr>
          <p:nvPr>
            <p:ph type="ctrTitle"/>
          </p:nvPr>
        </p:nvSpPr>
        <p:spPr>
          <a:xfrm>
            <a:off x="432000" y="1347614"/>
            <a:ext cx="8280000" cy="1440000"/>
          </a:xfrm>
        </p:spPr>
        <p:txBody>
          <a:bodyPr/>
          <a:lstStyle/>
          <a:p>
            <a:pPr algn="ctr"/>
            <a:r>
              <a:rPr lang="zh-CN" altLang="en-US" dirty="0"/>
              <a:t>人脸特征提取</a:t>
            </a:r>
          </a:p>
        </p:txBody>
      </p:sp>
      <p:sp>
        <p:nvSpPr>
          <p:cNvPr id="3" name="副标题 2">
            <a:extLst>
              <a:ext uri="{FF2B5EF4-FFF2-40B4-BE49-F238E27FC236}">
                <a16:creationId xmlns:a16="http://schemas.microsoft.com/office/drawing/2014/main" id="{4D0302E5-E026-4D47-B550-9E77249C52F1}"/>
              </a:ext>
            </a:extLst>
          </p:cNvPr>
          <p:cNvSpPr>
            <a:spLocks noGrp="1"/>
          </p:cNvSpPr>
          <p:nvPr>
            <p:ph type="subTitle" idx="1"/>
          </p:nvPr>
        </p:nvSpPr>
        <p:spPr/>
        <p:txBody>
          <a:bodyPr/>
          <a:lstStyle/>
          <a:p>
            <a:pPr algn="ctr"/>
            <a:r>
              <a:rPr lang="zh-CN" altLang="en-US"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李根</a:t>
            </a:r>
          </a:p>
        </p:txBody>
      </p:sp>
    </p:spTree>
    <p:extLst>
      <p:ext uri="{BB962C8B-B14F-4D97-AF65-F5344CB8AC3E}">
        <p14:creationId xmlns:p14="http://schemas.microsoft.com/office/powerpoint/2010/main" val="3958537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en-US" altLang="zh-CN" dirty="0"/>
              <a:t>PCA</a:t>
            </a:r>
            <a:r>
              <a:rPr lang="zh-CN" altLang="en-US" dirty="0"/>
              <a:t>算法</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协方差：</a:t>
            </a: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从直观上说，让两个字段</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维</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尽可能表示更多的原始信息，我们是不希望它们之间存在（线性）相关性的，因为相关性意味着两个字段不是完全独立，必然存在重复表示的信息。</a:t>
            </a:r>
          </a:p>
          <a:p>
            <a:pPr marL="0" indent="0">
              <a:buNone/>
            </a:pPr>
            <a:r>
              <a:rPr lang="zh-CN" altLang="en-US" sz="1600" dirty="0">
                <a:latin typeface="宋体" panose="02010600030101010101" pitchFamily="2" charset="-122"/>
                <a:ea typeface="宋体" panose="02010600030101010101" pitchFamily="2" charset="-122"/>
              </a:rPr>
              <a:t>     数学上可以用两个字段的协方差表示其相关性，由于已经让每个字段均值为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，则：</a:t>
            </a: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降维问题的优化目标：将一组</a:t>
            </a:r>
            <a:r>
              <a:rPr lang="en-US" altLang="zh-CN" sz="1600" dirty="0">
                <a:latin typeface="宋体" panose="02010600030101010101" pitchFamily="2" charset="-122"/>
                <a:ea typeface="宋体" panose="02010600030101010101" pitchFamily="2" charset="-122"/>
              </a:rPr>
              <a:t>N</a:t>
            </a:r>
            <a:r>
              <a:rPr lang="zh-CN" altLang="en-US" sz="1600" dirty="0">
                <a:latin typeface="宋体" panose="02010600030101010101" pitchFamily="2" charset="-122"/>
                <a:ea typeface="宋体" panose="02010600030101010101" pitchFamily="2" charset="-122"/>
              </a:rPr>
              <a:t>维向量降为</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维（</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大于</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，小于</a:t>
            </a:r>
            <a:r>
              <a:rPr lang="en-US" altLang="zh-CN" sz="1600" dirty="0">
                <a:latin typeface="宋体" panose="02010600030101010101" pitchFamily="2" charset="-122"/>
                <a:ea typeface="宋体" panose="02010600030101010101" pitchFamily="2" charset="-122"/>
              </a:rPr>
              <a:t>N</a:t>
            </a:r>
            <a:r>
              <a:rPr lang="zh-CN" altLang="en-US" sz="1600" dirty="0">
                <a:latin typeface="宋体" panose="02010600030101010101" pitchFamily="2" charset="-122"/>
                <a:ea typeface="宋体" panose="02010600030101010101" pitchFamily="2" charset="-122"/>
              </a:rPr>
              <a:t>），其目标是选择</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个单位（模为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）正交基，使得原始数据变换到这组基上后，各字段两两间协方差为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，而字段的方差则尽可能大（在正交的约束下，取最大的</a:t>
            </a:r>
            <a:r>
              <a:rPr lang="en-US" altLang="zh-CN" sz="1600" dirty="0">
                <a:latin typeface="宋体" panose="02010600030101010101" pitchFamily="2" charset="-122"/>
                <a:ea typeface="宋体" panose="02010600030101010101" pitchFamily="2" charset="-122"/>
              </a:rPr>
              <a:t>K</a:t>
            </a:r>
            <a:r>
              <a:rPr lang="zh-CN" altLang="en-US" sz="1600" dirty="0">
                <a:latin typeface="宋体" panose="02010600030101010101" pitchFamily="2" charset="-122"/>
                <a:ea typeface="宋体" panose="02010600030101010101" pitchFamily="2" charset="-122"/>
              </a:rPr>
              <a:t>个方差）。</a:t>
            </a: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D44B3C50-E917-4F8E-AB44-0324BEB55866}"/>
              </a:ext>
            </a:extLst>
          </p:cNvPr>
          <p:cNvPicPr>
            <a:picLocks noChangeAspect="1"/>
          </p:cNvPicPr>
          <p:nvPr/>
        </p:nvPicPr>
        <p:blipFill>
          <a:blip r:embed="rId2"/>
          <a:stretch>
            <a:fillRect/>
          </a:stretch>
        </p:blipFill>
        <p:spPr>
          <a:xfrm>
            <a:off x="2450591" y="2081992"/>
            <a:ext cx="4191000" cy="1285875"/>
          </a:xfrm>
          <a:prstGeom prst="rect">
            <a:avLst/>
          </a:prstGeom>
        </p:spPr>
      </p:pic>
    </p:spTree>
    <p:extLst>
      <p:ext uri="{BB962C8B-B14F-4D97-AF65-F5344CB8AC3E}">
        <p14:creationId xmlns:p14="http://schemas.microsoft.com/office/powerpoint/2010/main" val="12036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en-US" altLang="zh-CN" dirty="0"/>
              <a:t>PCA</a:t>
            </a:r>
            <a:r>
              <a:rPr lang="zh-CN" altLang="en-US" dirty="0"/>
              <a:t>算法</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协方差矩阵：</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7570FE46-A5C1-47B6-84F0-DD6F74784005}"/>
              </a:ext>
            </a:extLst>
          </p:cNvPr>
          <p:cNvPicPr>
            <a:picLocks noChangeAspect="1"/>
          </p:cNvPicPr>
          <p:nvPr/>
        </p:nvPicPr>
        <p:blipFill>
          <a:blip r:embed="rId2"/>
          <a:stretch>
            <a:fillRect/>
          </a:stretch>
        </p:blipFill>
        <p:spPr>
          <a:xfrm>
            <a:off x="2555776" y="1203598"/>
            <a:ext cx="3286125" cy="1047750"/>
          </a:xfrm>
          <a:prstGeom prst="rect">
            <a:avLst/>
          </a:prstGeom>
        </p:spPr>
      </p:pic>
      <p:pic>
        <p:nvPicPr>
          <p:cNvPr id="6" name="图片 5">
            <a:extLst>
              <a:ext uri="{FF2B5EF4-FFF2-40B4-BE49-F238E27FC236}">
                <a16:creationId xmlns:a16="http://schemas.microsoft.com/office/drawing/2014/main" id="{BB3F7AAE-C2D3-42A7-962E-BC08081D15F5}"/>
              </a:ext>
            </a:extLst>
          </p:cNvPr>
          <p:cNvPicPr>
            <a:picLocks noChangeAspect="1"/>
          </p:cNvPicPr>
          <p:nvPr/>
        </p:nvPicPr>
        <p:blipFill>
          <a:blip r:embed="rId3"/>
          <a:stretch>
            <a:fillRect/>
          </a:stretch>
        </p:blipFill>
        <p:spPr>
          <a:xfrm>
            <a:off x="1547664" y="2550168"/>
            <a:ext cx="5362575" cy="2266950"/>
          </a:xfrm>
          <a:prstGeom prst="rect">
            <a:avLst/>
          </a:prstGeom>
        </p:spPr>
      </p:pic>
    </p:spTree>
    <p:extLst>
      <p:ext uri="{BB962C8B-B14F-4D97-AF65-F5344CB8AC3E}">
        <p14:creationId xmlns:p14="http://schemas.microsoft.com/office/powerpoint/2010/main" val="361213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en-US" altLang="zh-CN" dirty="0"/>
              <a:t>PCA</a:t>
            </a:r>
            <a:r>
              <a:rPr lang="zh-CN" altLang="en-US" dirty="0"/>
              <a:t>算法</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协方差矩阵对角化：</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原始数据矩阵</a:t>
            </a:r>
            <a:r>
              <a:rPr lang="en-US" altLang="zh-CN" sz="1600" dirty="0">
                <a:latin typeface="宋体" panose="02010600030101010101" pitchFamily="2" charset="-122"/>
                <a:ea typeface="宋体" panose="02010600030101010101" pitchFamily="2" charset="-122"/>
              </a:rPr>
              <a:t>X</a:t>
            </a:r>
            <a:r>
              <a:rPr lang="zh-CN" altLang="en-US" sz="1600" dirty="0">
                <a:latin typeface="宋体" panose="02010600030101010101" pitchFamily="2" charset="-122"/>
                <a:ea typeface="宋体" panose="02010600030101010101" pitchFamily="2" charset="-122"/>
              </a:rPr>
              <a:t>对应的协方差矩阵为</a:t>
            </a:r>
            <a:r>
              <a:rPr lang="en-US" altLang="zh-CN" sz="1600" dirty="0">
                <a:latin typeface="宋体" panose="02010600030101010101" pitchFamily="2" charset="-122"/>
                <a:ea typeface="宋体" panose="02010600030101010101" pitchFamily="2" charset="-122"/>
              </a:rPr>
              <a:t>C</a:t>
            </a:r>
            <a:r>
              <a:rPr lang="zh-CN" altLang="en-US" sz="1600" dirty="0">
                <a:latin typeface="宋体" panose="02010600030101010101" pitchFamily="2" charset="-122"/>
                <a:ea typeface="宋体" panose="02010600030101010101" pitchFamily="2" charset="-122"/>
              </a:rPr>
              <a:t>，而</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是一组基按行组成的矩阵，设</a:t>
            </a:r>
            <a:r>
              <a:rPr lang="en-US" altLang="zh-CN" sz="1600" dirty="0">
                <a:latin typeface="宋体" panose="02010600030101010101" pitchFamily="2" charset="-122"/>
                <a:ea typeface="宋体" panose="02010600030101010101" pitchFamily="2" charset="-122"/>
              </a:rPr>
              <a:t>Y=PX</a:t>
            </a:r>
            <a:r>
              <a:rPr lang="zh-CN" altLang="en-US" sz="1600" dirty="0">
                <a:latin typeface="宋体" panose="02010600030101010101" pitchFamily="2" charset="-122"/>
                <a:ea typeface="宋体" panose="02010600030101010101" pitchFamily="2" charset="-122"/>
              </a:rPr>
              <a:t>，则</a:t>
            </a:r>
            <a:r>
              <a:rPr lang="en-US" altLang="zh-CN" sz="1600" dirty="0">
                <a:latin typeface="宋体" panose="02010600030101010101" pitchFamily="2" charset="-122"/>
                <a:ea typeface="宋体" panose="02010600030101010101" pitchFamily="2" charset="-122"/>
              </a:rPr>
              <a:t>Y</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X</a:t>
            </a:r>
            <a:r>
              <a:rPr lang="zh-CN" altLang="en-US" sz="1600" dirty="0">
                <a:latin typeface="宋体" panose="02010600030101010101" pitchFamily="2" charset="-122"/>
                <a:ea typeface="宋体" panose="02010600030101010101" pitchFamily="2" charset="-122"/>
              </a:rPr>
              <a:t>对</a:t>
            </a:r>
            <a:r>
              <a:rPr lang="en-US" altLang="zh-CN" sz="1600" dirty="0">
                <a:latin typeface="宋体" panose="02010600030101010101" pitchFamily="2" charset="-122"/>
                <a:ea typeface="宋体" panose="02010600030101010101" pitchFamily="2" charset="-122"/>
              </a:rPr>
              <a:t>P</a:t>
            </a:r>
            <a:r>
              <a:rPr lang="zh-CN" altLang="en-US" sz="1600" dirty="0">
                <a:latin typeface="宋体" panose="02010600030101010101" pitchFamily="2" charset="-122"/>
                <a:ea typeface="宋体" panose="02010600030101010101" pitchFamily="2" charset="-122"/>
              </a:rPr>
              <a:t>做基变换后的数据。设</a:t>
            </a:r>
            <a:r>
              <a:rPr lang="en-US" altLang="zh-CN" sz="1600" dirty="0">
                <a:latin typeface="宋体" panose="02010600030101010101" pitchFamily="2" charset="-122"/>
                <a:ea typeface="宋体" panose="02010600030101010101" pitchFamily="2" charset="-122"/>
              </a:rPr>
              <a:t>Y</a:t>
            </a:r>
            <a:r>
              <a:rPr lang="zh-CN" altLang="en-US" sz="1600" dirty="0">
                <a:latin typeface="宋体" panose="02010600030101010101" pitchFamily="2" charset="-122"/>
                <a:ea typeface="宋体" panose="02010600030101010101" pitchFamily="2" charset="-122"/>
              </a:rPr>
              <a:t>的协方差矩阵为</a:t>
            </a:r>
            <a:r>
              <a:rPr lang="en-US" altLang="zh-CN" sz="1600" dirty="0">
                <a:latin typeface="宋体" panose="02010600030101010101" pitchFamily="2" charset="-122"/>
                <a:ea typeface="宋体" panose="02010600030101010101" pitchFamily="2" charset="-122"/>
              </a:rPr>
              <a:t>D</a:t>
            </a:r>
            <a:r>
              <a:rPr lang="zh-CN" altLang="en-US" sz="1600" dirty="0">
                <a:latin typeface="宋体" panose="02010600030101010101" pitchFamily="2" charset="-122"/>
                <a:ea typeface="宋体" panose="02010600030101010101" pitchFamily="2" charset="-122"/>
              </a:rPr>
              <a:t>，我们推导一下</a:t>
            </a:r>
            <a:r>
              <a:rPr lang="en-US" altLang="zh-CN" sz="1600" dirty="0">
                <a:latin typeface="宋体" panose="02010600030101010101" pitchFamily="2" charset="-122"/>
                <a:ea typeface="宋体" panose="02010600030101010101" pitchFamily="2" charset="-122"/>
              </a:rPr>
              <a:t>D</a:t>
            </a:r>
            <a:r>
              <a:rPr lang="zh-CN" altLang="en-US" sz="1600" dirty="0">
                <a:latin typeface="宋体" panose="02010600030101010101" pitchFamily="2" charset="-122"/>
                <a:ea typeface="宋体" panose="02010600030101010101" pitchFamily="2" charset="-122"/>
              </a:rPr>
              <a:t>与</a:t>
            </a:r>
            <a:r>
              <a:rPr lang="en-US" altLang="zh-CN" sz="1600" dirty="0">
                <a:latin typeface="宋体" panose="02010600030101010101" pitchFamily="2" charset="-122"/>
                <a:ea typeface="宋体" panose="02010600030101010101" pitchFamily="2" charset="-122"/>
              </a:rPr>
              <a:t>C</a:t>
            </a:r>
            <a:r>
              <a:rPr lang="zh-CN" altLang="en-US" sz="1600" dirty="0">
                <a:latin typeface="宋体" panose="02010600030101010101" pitchFamily="2" charset="-122"/>
                <a:ea typeface="宋体" panose="02010600030101010101" pitchFamily="2" charset="-122"/>
              </a:rPr>
              <a:t>的关系</a:t>
            </a: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A36806AC-1EF8-4F33-B8AA-9F5B0D4A24FF}"/>
              </a:ext>
            </a:extLst>
          </p:cNvPr>
          <p:cNvPicPr>
            <a:picLocks noChangeAspect="1"/>
          </p:cNvPicPr>
          <p:nvPr/>
        </p:nvPicPr>
        <p:blipFill>
          <a:blip r:embed="rId2"/>
          <a:stretch>
            <a:fillRect/>
          </a:stretch>
        </p:blipFill>
        <p:spPr>
          <a:xfrm>
            <a:off x="2843808" y="1691467"/>
            <a:ext cx="2905125" cy="2066925"/>
          </a:xfrm>
          <a:prstGeom prst="rect">
            <a:avLst/>
          </a:prstGeom>
        </p:spPr>
      </p:pic>
    </p:spTree>
    <p:extLst>
      <p:ext uri="{BB962C8B-B14F-4D97-AF65-F5344CB8AC3E}">
        <p14:creationId xmlns:p14="http://schemas.microsoft.com/office/powerpoint/2010/main" val="53729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en-US" altLang="zh-CN" dirty="0"/>
              <a:t>PCA</a:t>
            </a:r>
            <a:r>
              <a:rPr lang="zh-CN" altLang="en-US" dirty="0"/>
              <a:t>算法</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协方差矩阵对角化：</a:t>
            </a: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实对称矩阵的性质：</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）实对称矩阵不同特征值对应的特征向量必然正交</a:t>
            </a:r>
            <a:endParaRPr lang="en-US" altLang="zh-CN" sz="1600" dirty="0">
              <a:latin typeface="宋体" panose="02010600030101010101" pitchFamily="2" charset="-122"/>
              <a:ea typeface="宋体" panose="02010600030101010101" pitchFamily="2" charset="-122"/>
            </a:endParaRPr>
          </a:p>
          <a:p>
            <a:pPr marL="0" indent="0">
              <a:buNone/>
            </a:pPr>
            <a:r>
              <a:rPr lang="en-US" altLang="en-US" sz="1600" dirty="0">
                <a:latin typeface="宋体" panose="02010600030101010101" pitchFamily="2" charset="-122"/>
                <a:ea typeface="宋体" panose="02010600030101010101" pitchFamily="2" charset="-122"/>
              </a:rPr>
              <a:t>2）设特征向量λ重数为r，则必然存在r个线性无关的特征向量对应于λ，因此可以将这r个特征向量单位正交化 </a:t>
            </a:r>
            <a:endParaRPr lang="en-US" altLang="zh-CN" sz="1600" dirty="0">
              <a:latin typeface="宋体" panose="02010600030101010101" pitchFamily="2" charset="-122"/>
              <a:ea typeface="宋体" panose="02010600030101010101" pitchFamily="2" charset="-122"/>
            </a:endParaRPr>
          </a:p>
          <a:p>
            <a:pPr marL="0" indent="0">
              <a:buNone/>
            </a:pPr>
            <a:r>
              <a:rPr lang="en-US"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54654392-3E1B-421C-A036-D2536FF36579}"/>
              </a:ext>
            </a:extLst>
          </p:cNvPr>
          <p:cNvPicPr>
            <a:picLocks noChangeAspect="1"/>
          </p:cNvPicPr>
          <p:nvPr/>
        </p:nvPicPr>
        <p:blipFill>
          <a:blip r:embed="rId2"/>
          <a:stretch>
            <a:fillRect/>
          </a:stretch>
        </p:blipFill>
        <p:spPr>
          <a:xfrm>
            <a:off x="1619672" y="2643758"/>
            <a:ext cx="4400550" cy="2000250"/>
          </a:xfrm>
          <a:prstGeom prst="rect">
            <a:avLst/>
          </a:prstGeom>
        </p:spPr>
      </p:pic>
      <p:pic>
        <p:nvPicPr>
          <p:cNvPr id="10" name="图片 9">
            <a:extLst>
              <a:ext uri="{FF2B5EF4-FFF2-40B4-BE49-F238E27FC236}">
                <a16:creationId xmlns:a16="http://schemas.microsoft.com/office/drawing/2014/main" id="{798F6428-A0A6-4D78-A8D4-4574DABA40EC}"/>
              </a:ext>
            </a:extLst>
          </p:cNvPr>
          <p:cNvPicPr>
            <a:picLocks noChangeAspect="1"/>
          </p:cNvPicPr>
          <p:nvPr/>
        </p:nvPicPr>
        <p:blipFill>
          <a:blip r:embed="rId3"/>
          <a:stretch>
            <a:fillRect/>
          </a:stretch>
        </p:blipFill>
        <p:spPr>
          <a:xfrm>
            <a:off x="2771800" y="2305050"/>
            <a:ext cx="2476500" cy="533400"/>
          </a:xfrm>
          <a:prstGeom prst="rect">
            <a:avLst/>
          </a:prstGeom>
        </p:spPr>
      </p:pic>
    </p:spTree>
    <p:extLst>
      <p:ext uri="{BB962C8B-B14F-4D97-AF65-F5344CB8AC3E}">
        <p14:creationId xmlns:p14="http://schemas.microsoft.com/office/powerpoint/2010/main" val="152903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E719-7EED-4AD7-824B-E81C576830ED}"/>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LightCNN</a:t>
            </a:r>
            <a:endParaRPr lang="zh-CN" altLang="en-US" dirty="0">
              <a:latin typeface="宋体" panose="02010600030101010101" pitchFamily="2" charset="-122"/>
              <a:ea typeface="宋体" panose="02010600030101010101" pitchFamily="2" charset="-122"/>
            </a:endParaRPr>
          </a:p>
        </p:txBody>
      </p:sp>
      <p:pic>
        <p:nvPicPr>
          <p:cNvPr id="6" name="内容占位符 5">
            <a:extLst>
              <a:ext uri="{FF2B5EF4-FFF2-40B4-BE49-F238E27FC236}">
                <a16:creationId xmlns:a16="http://schemas.microsoft.com/office/drawing/2014/main" id="{852ADF3E-22CE-4ECA-BFB8-6F768BA8663B}"/>
              </a:ext>
            </a:extLst>
          </p:cNvPr>
          <p:cNvPicPr>
            <a:picLocks noGrp="1" noChangeAspect="1"/>
          </p:cNvPicPr>
          <p:nvPr>
            <p:ph idx="1"/>
          </p:nvPr>
        </p:nvPicPr>
        <p:blipFill>
          <a:blip r:embed="rId2"/>
          <a:stretch>
            <a:fillRect/>
          </a:stretch>
        </p:blipFill>
        <p:spPr>
          <a:xfrm>
            <a:off x="360363" y="1888475"/>
            <a:ext cx="8372475" cy="1672938"/>
          </a:xfrm>
          <a:prstGeom prst="rect">
            <a:avLst/>
          </a:prstGeom>
        </p:spPr>
      </p:pic>
    </p:spTree>
    <p:extLst>
      <p:ext uri="{BB962C8B-B14F-4D97-AF65-F5344CB8AC3E}">
        <p14:creationId xmlns:p14="http://schemas.microsoft.com/office/powerpoint/2010/main" val="254018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E719-7EED-4AD7-824B-E81C576830ED}"/>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LightCNN</a:t>
            </a:r>
            <a:endParaRPr lang="zh-CN" altLang="en-US" dirty="0">
              <a:latin typeface="宋体" panose="02010600030101010101" pitchFamily="2" charset="-122"/>
              <a:ea typeface="宋体" panose="02010600030101010101" pitchFamily="2" charset="-122"/>
            </a:endParaRPr>
          </a:p>
        </p:txBody>
      </p:sp>
      <p:sp>
        <p:nvSpPr>
          <p:cNvPr id="4" name="内容占位符 3">
            <a:extLst>
              <a:ext uri="{FF2B5EF4-FFF2-40B4-BE49-F238E27FC236}">
                <a16:creationId xmlns:a16="http://schemas.microsoft.com/office/drawing/2014/main" id="{74032B2D-FB33-4934-84F8-3622D01F41B2}"/>
              </a:ext>
            </a:extLst>
          </p:cNvPr>
          <p:cNvSpPr>
            <a:spLocks noGrp="1"/>
          </p:cNvSpPr>
          <p:nvPr>
            <p:ph idx="1"/>
          </p:nvPr>
        </p:nvSpPr>
        <p:spPr/>
        <p:txBody>
          <a:bodyPr/>
          <a:lstStyle/>
          <a:p>
            <a:r>
              <a:rPr lang="en-US" sz="1600" dirty="0">
                <a:latin typeface="宋体" panose="02010600030101010101" pitchFamily="2" charset="-122"/>
                <a:ea typeface="宋体" panose="02010600030101010101" pitchFamily="2" charset="-122"/>
              </a:rPr>
              <a:t>Max-Feature-Map</a:t>
            </a:r>
            <a:r>
              <a:rPr lang="zh-CN" altLang="en-US" sz="1600" dirty="0">
                <a:latin typeface="宋体" panose="02010600030101010101" pitchFamily="2" charset="-122"/>
                <a:ea typeface="宋体" panose="02010600030101010101" pitchFamily="2" charset="-122"/>
              </a:rPr>
              <a:t>激活函数</a:t>
            </a:r>
            <a:endParaRPr lang="en-US" altLang="zh-CN" sz="1600" dirty="0">
              <a:latin typeface="宋体" panose="02010600030101010101" pitchFamily="2" charset="-122"/>
              <a:ea typeface="宋体" panose="02010600030101010101" pitchFamily="2" charset="-122"/>
            </a:endParaRPr>
          </a:p>
          <a:p>
            <a:endParaRPr lang="en-US" sz="16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D49B36D-7D13-475B-BBC6-075B9C433316}"/>
              </a:ext>
            </a:extLst>
          </p:cNvPr>
          <p:cNvPicPr>
            <a:picLocks noChangeAspect="1"/>
          </p:cNvPicPr>
          <p:nvPr/>
        </p:nvPicPr>
        <p:blipFill>
          <a:blip r:embed="rId2"/>
          <a:stretch>
            <a:fillRect/>
          </a:stretch>
        </p:blipFill>
        <p:spPr>
          <a:xfrm>
            <a:off x="3505200" y="1985962"/>
            <a:ext cx="2133600" cy="1171575"/>
          </a:xfrm>
          <a:prstGeom prst="rect">
            <a:avLst/>
          </a:prstGeom>
        </p:spPr>
      </p:pic>
    </p:spTree>
    <p:extLst>
      <p:ext uri="{BB962C8B-B14F-4D97-AF65-F5344CB8AC3E}">
        <p14:creationId xmlns:p14="http://schemas.microsoft.com/office/powerpoint/2010/main" val="276528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E719-7EED-4AD7-824B-E81C576830ED}"/>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LightCNN</a:t>
            </a:r>
            <a:endParaRPr lang="zh-CN" altLang="en-US" dirty="0">
              <a:latin typeface="宋体" panose="02010600030101010101" pitchFamily="2" charset="-122"/>
              <a:ea typeface="宋体" panose="02010600030101010101" pitchFamily="2" charset="-122"/>
            </a:endParaRPr>
          </a:p>
        </p:txBody>
      </p:sp>
      <p:sp>
        <p:nvSpPr>
          <p:cNvPr id="4" name="内容占位符 3">
            <a:extLst>
              <a:ext uri="{FF2B5EF4-FFF2-40B4-BE49-F238E27FC236}">
                <a16:creationId xmlns:a16="http://schemas.microsoft.com/office/drawing/2014/main" id="{74032B2D-FB33-4934-84F8-3622D01F41B2}"/>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语义自助</a:t>
            </a:r>
            <a:endParaRPr lang="en-US" altLang="zh-CN" sz="1600" dirty="0">
              <a:latin typeface="宋体" panose="02010600030101010101" pitchFamily="2" charset="-122"/>
              <a:ea typeface="宋体" panose="02010600030101010101" pitchFamily="2" charset="-122"/>
            </a:endParaRPr>
          </a:p>
          <a:p>
            <a:r>
              <a:rPr lang="en-US"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通过预训练的深度网络自动重新标记训练数据</a:t>
            </a:r>
            <a:endParaRPr 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4009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E719-7EED-4AD7-824B-E81C576830ED}"/>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LightCNN</a:t>
            </a:r>
            <a:endParaRPr lang="zh-CN" altLang="en-US" dirty="0">
              <a:latin typeface="宋体" panose="02010600030101010101" pitchFamily="2" charset="-122"/>
              <a:ea typeface="宋体" panose="02010600030101010101" pitchFamily="2" charset="-122"/>
            </a:endParaRPr>
          </a:p>
        </p:txBody>
      </p:sp>
      <p:sp>
        <p:nvSpPr>
          <p:cNvPr id="4" name="内容占位符 3">
            <a:extLst>
              <a:ext uri="{FF2B5EF4-FFF2-40B4-BE49-F238E27FC236}">
                <a16:creationId xmlns:a16="http://schemas.microsoft.com/office/drawing/2014/main" id="{74032B2D-FB33-4934-84F8-3622D01F41B2}"/>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接口说明</a:t>
            </a:r>
            <a:endParaRPr lang="en-US" altLang="zh-CN" sz="1600" dirty="0">
              <a:latin typeface="宋体" panose="02010600030101010101" pitchFamily="2" charset="-122"/>
              <a:ea typeface="宋体" panose="02010600030101010101" pitchFamily="2" charset="-122"/>
            </a:endParaRPr>
          </a:p>
          <a:p>
            <a:endParaRPr lang="en-US" sz="16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ACCBF77B-DF1F-45DC-8F32-6FE4575919F3}"/>
              </a:ext>
            </a:extLst>
          </p:cNvPr>
          <p:cNvPicPr>
            <a:picLocks noChangeAspect="1"/>
          </p:cNvPicPr>
          <p:nvPr/>
        </p:nvPicPr>
        <p:blipFill>
          <a:blip r:embed="rId2"/>
          <a:stretch>
            <a:fillRect/>
          </a:stretch>
        </p:blipFill>
        <p:spPr>
          <a:xfrm>
            <a:off x="2162175" y="1752600"/>
            <a:ext cx="4819650" cy="1638300"/>
          </a:xfrm>
          <a:prstGeom prst="rect">
            <a:avLst/>
          </a:prstGeom>
        </p:spPr>
      </p:pic>
    </p:spTree>
    <p:extLst>
      <p:ext uri="{BB962C8B-B14F-4D97-AF65-F5344CB8AC3E}">
        <p14:creationId xmlns:p14="http://schemas.microsoft.com/office/powerpoint/2010/main" val="131744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E719-7EED-4AD7-824B-E81C576830ED}"/>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LightCNN</a:t>
            </a:r>
            <a:endParaRPr lang="zh-CN" altLang="en-US" dirty="0">
              <a:latin typeface="宋体" panose="02010600030101010101" pitchFamily="2" charset="-122"/>
              <a:ea typeface="宋体" panose="02010600030101010101" pitchFamily="2" charset="-122"/>
            </a:endParaRPr>
          </a:p>
        </p:txBody>
      </p:sp>
      <p:sp>
        <p:nvSpPr>
          <p:cNvPr id="4" name="内容占位符 3">
            <a:extLst>
              <a:ext uri="{FF2B5EF4-FFF2-40B4-BE49-F238E27FC236}">
                <a16:creationId xmlns:a16="http://schemas.microsoft.com/office/drawing/2014/main" id="{74032B2D-FB33-4934-84F8-3622D01F41B2}"/>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接口说明</a:t>
            </a:r>
            <a:endParaRPr lang="en-US" altLang="zh-CN" sz="1600" dirty="0">
              <a:latin typeface="宋体" panose="02010600030101010101" pitchFamily="2" charset="-122"/>
              <a:ea typeface="宋体" panose="02010600030101010101" pitchFamily="2" charset="-122"/>
            </a:endParaRPr>
          </a:p>
          <a:p>
            <a:endParaRPr lang="en-US" sz="16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6E15167-7C12-4976-B5BF-7564B2AA51C0}"/>
              </a:ext>
            </a:extLst>
          </p:cNvPr>
          <p:cNvPicPr>
            <a:picLocks noChangeAspect="1"/>
          </p:cNvPicPr>
          <p:nvPr/>
        </p:nvPicPr>
        <p:blipFill>
          <a:blip r:embed="rId2"/>
          <a:stretch>
            <a:fillRect/>
          </a:stretch>
        </p:blipFill>
        <p:spPr>
          <a:xfrm>
            <a:off x="1907704" y="1203598"/>
            <a:ext cx="5210175" cy="3461504"/>
          </a:xfrm>
          <a:prstGeom prst="rect">
            <a:avLst/>
          </a:prstGeom>
        </p:spPr>
      </p:pic>
    </p:spTree>
    <p:extLst>
      <p:ext uri="{BB962C8B-B14F-4D97-AF65-F5344CB8AC3E}">
        <p14:creationId xmlns:p14="http://schemas.microsoft.com/office/powerpoint/2010/main" val="175568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3E719-7EED-4AD7-824B-E81C576830ED}"/>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LightCNN</a:t>
            </a:r>
            <a:endParaRPr lang="zh-CN" altLang="en-US" dirty="0">
              <a:latin typeface="宋体" panose="02010600030101010101" pitchFamily="2" charset="-122"/>
              <a:ea typeface="宋体" panose="02010600030101010101" pitchFamily="2" charset="-122"/>
            </a:endParaRPr>
          </a:p>
        </p:txBody>
      </p:sp>
      <p:sp>
        <p:nvSpPr>
          <p:cNvPr id="4" name="内容占位符 3">
            <a:extLst>
              <a:ext uri="{FF2B5EF4-FFF2-40B4-BE49-F238E27FC236}">
                <a16:creationId xmlns:a16="http://schemas.microsoft.com/office/drawing/2014/main" id="{74032B2D-FB33-4934-84F8-3622D01F41B2}"/>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接口说明</a:t>
            </a:r>
            <a:endParaRPr lang="en-US" altLang="zh-CN" sz="1600" dirty="0">
              <a:latin typeface="宋体" panose="02010600030101010101" pitchFamily="2" charset="-122"/>
              <a:ea typeface="宋体" panose="02010600030101010101" pitchFamily="2" charset="-122"/>
            </a:endParaRPr>
          </a:p>
          <a:p>
            <a:endParaRPr lang="en-US" sz="16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C372FDD-1266-4653-8E85-2CF979F1D847}"/>
              </a:ext>
            </a:extLst>
          </p:cNvPr>
          <p:cNvPicPr>
            <a:picLocks noChangeAspect="1"/>
          </p:cNvPicPr>
          <p:nvPr/>
        </p:nvPicPr>
        <p:blipFill>
          <a:blip r:embed="rId2"/>
          <a:stretch>
            <a:fillRect/>
          </a:stretch>
        </p:blipFill>
        <p:spPr>
          <a:xfrm>
            <a:off x="1475656" y="1275606"/>
            <a:ext cx="6929586" cy="3339256"/>
          </a:xfrm>
          <a:prstGeom prst="rect">
            <a:avLst/>
          </a:prstGeom>
        </p:spPr>
      </p:pic>
    </p:spTree>
    <p:extLst>
      <p:ext uri="{BB962C8B-B14F-4D97-AF65-F5344CB8AC3E}">
        <p14:creationId xmlns:p14="http://schemas.microsoft.com/office/powerpoint/2010/main" val="172664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F3C4C-0CCC-4328-8D4F-BA710CFE5FC7}"/>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cs typeface="Calibri" panose="020F0502020204030204" pitchFamily="34" charset="0"/>
              </a:rPr>
              <a:t>人脸特征</a:t>
            </a:r>
            <a:endParaRPr lang="zh-CN" altLang="en-US" dirty="0"/>
          </a:p>
        </p:txBody>
      </p:sp>
      <p:sp>
        <p:nvSpPr>
          <p:cNvPr id="3" name="内容占位符 2">
            <a:extLst>
              <a:ext uri="{FF2B5EF4-FFF2-40B4-BE49-F238E27FC236}">
                <a16:creationId xmlns:a16="http://schemas.microsoft.com/office/drawing/2014/main" id="{8F27ED50-24B2-41BA-A1E8-51A0800BED5C}"/>
              </a:ext>
            </a:extLst>
          </p:cNvPr>
          <p:cNvSpPr>
            <a:spLocks noGrp="1"/>
          </p:cNvSpPr>
          <p:nvPr>
            <p:ph idx="1"/>
          </p:nvPr>
        </p:nvSpPr>
        <p:spPr>
          <a:xfrm>
            <a:off x="360006" y="882001"/>
            <a:ext cx="8372176" cy="3685858"/>
          </a:xfrm>
        </p:spPr>
        <p:txBody>
          <a:bodyPr>
            <a:normAutofit/>
          </a:bodyPr>
          <a:lstStyle/>
          <a:p>
            <a:endParaRPr lang="en-US" altLang="zh-CN" sz="135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计算机理解的矢量。</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几何特征</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代数特征</a:t>
            </a:r>
            <a:endParaRPr lang="en-US" altLang="zh-CN" sz="1350" dirty="0">
              <a:latin typeface="宋体" panose="02010600030101010101" pitchFamily="2" charset="-122"/>
              <a:ea typeface="宋体" panose="02010600030101010101" pitchFamily="2" charset="-122"/>
            </a:endParaRPr>
          </a:p>
          <a:p>
            <a:endParaRPr lang="en-US" altLang="zh-CN" sz="135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043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3DCA4B-7BC0-4090-AF50-18FE22CD8973}"/>
              </a:ext>
            </a:extLst>
          </p:cNvPr>
          <p:cNvSpPr>
            <a:spLocks noGrp="1"/>
          </p:cNvSpPr>
          <p:nvPr>
            <p:ph sz="half" idx="1"/>
          </p:nvPr>
        </p:nvSpPr>
        <p:spPr/>
        <p:txBody>
          <a:bodyPr/>
          <a:lstStyle/>
          <a:p>
            <a:r>
              <a:rPr lang="zh-CN" altLang="en-US" sz="1600" dirty="0">
                <a:latin typeface="宋体" panose="02010600030101010101" pitchFamily="2" charset="-122"/>
                <a:ea typeface="宋体" panose="02010600030101010101" pitchFamily="2" charset="-122"/>
              </a:rPr>
              <a:t>计算两张照片的人脸相似度</a:t>
            </a:r>
            <a:endParaRPr lang="en-US" altLang="zh-CN" sz="1200"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p:txBody>
      </p:sp>
      <p:sp>
        <p:nvSpPr>
          <p:cNvPr id="3" name="标题 2">
            <a:extLst>
              <a:ext uri="{FF2B5EF4-FFF2-40B4-BE49-F238E27FC236}">
                <a16:creationId xmlns:a16="http://schemas.microsoft.com/office/drawing/2014/main" id="{10804D0B-48AB-4901-AC4B-5148647791DB}"/>
              </a:ext>
            </a:extLst>
          </p:cNvPr>
          <p:cNvSpPr>
            <a:spLocks noGrp="1"/>
          </p:cNvSpPr>
          <p:nvPr>
            <p:ph type="title"/>
          </p:nvPr>
        </p:nvSpPr>
        <p:spPr/>
        <p:txBody>
          <a:bodyPr/>
          <a:lstStyle/>
          <a:p>
            <a:r>
              <a:rPr lang="zh-CN" altLang="en-US" dirty="0"/>
              <a:t>实践</a:t>
            </a:r>
          </a:p>
        </p:txBody>
      </p:sp>
    </p:spTree>
    <p:extLst>
      <p:ext uri="{BB962C8B-B14F-4D97-AF65-F5344CB8AC3E}">
        <p14:creationId xmlns:p14="http://schemas.microsoft.com/office/powerpoint/2010/main" val="405237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F0837-1630-4830-BD1F-4F257B336D7D}"/>
              </a:ext>
            </a:extLst>
          </p:cNvPr>
          <p:cNvSpPr>
            <a:spLocks noGrp="1"/>
          </p:cNvSpPr>
          <p:nvPr>
            <p:ph type="title"/>
          </p:nvPr>
        </p:nvSpPr>
        <p:spPr/>
        <p:txBody>
          <a:bodyPr/>
          <a:lstStyle/>
          <a:p>
            <a:r>
              <a:rPr lang="zh-CN" altLang="en-US" dirty="0"/>
              <a:t>人脸特征</a:t>
            </a:r>
          </a:p>
        </p:txBody>
      </p:sp>
      <p:sp>
        <p:nvSpPr>
          <p:cNvPr id="5" name="内容占位符 4">
            <a:extLst>
              <a:ext uri="{FF2B5EF4-FFF2-40B4-BE49-F238E27FC236}">
                <a16:creationId xmlns:a16="http://schemas.microsoft.com/office/drawing/2014/main" id="{0956475B-0666-4FEA-8A7F-06EF9D153FDC}"/>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应用：</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特征脸的最直接的应用就是人脸识别。在这个需求下，特征脸相比其他手段在效率方面比较有优势，因为特征脸的计算速度非常快，短时间就可以处理大量人脸。但是，特征脸在实际使用时有个问题，就是在不同的光照条件和成像角度时，会导致识别率大幅下降。因此，使用特征脸需限制使用者在统一的光照条件下使用正面图像进行识别</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a:t>
            </a: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35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57426-94A8-46E7-94CE-E6B52330127C}"/>
              </a:ext>
            </a:extLst>
          </p:cNvPr>
          <p:cNvSpPr>
            <a:spLocks noGrp="1"/>
          </p:cNvSpPr>
          <p:nvPr>
            <p:ph type="title"/>
          </p:nvPr>
        </p:nvSpPr>
        <p:spPr/>
        <p:txBody>
          <a:bodyPr/>
          <a:lstStyle/>
          <a:p>
            <a:r>
              <a:rPr lang="zh-CN" altLang="en-US" dirty="0"/>
              <a:t>人脸特征比对</a:t>
            </a:r>
          </a:p>
        </p:txBody>
      </p:sp>
      <p:sp>
        <p:nvSpPr>
          <p:cNvPr id="4" name="内容占位符 3">
            <a:extLst>
              <a:ext uri="{FF2B5EF4-FFF2-40B4-BE49-F238E27FC236}">
                <a16:creationId xmlns:a16="http://schemas.microsoft.com/office/drawing/2014/main" id="{191340AD-B520-43D1-929B-AED96424C224}"/>
              </a:ext>
            </a:extLst>
          </p:cNvPr>
          <p:cNvSpPr>
            <a:spLocks noGrp="1"/>
          </p:cNvSpPr>
          <p:nvPr>
            <p:ph idx="1"/>
          </p:nvPr>
        </p:nvSpPr>
        <p:spPr>
          <a:xfrm>
            <a:off x="350419" y="843558"/>
            <a:ext cx="8372176" cy="3685858"/>
          </a:xfrm>
        </p:spPr>
        <p:txBody>
          <a:bodyPr/>
          <a:lstStyle/>
          <a:p>
            <a:r>
              <a:rPr lang="zh-CN" altLang="en-US" sz="1600" dirty="0">
                <a:latin typeface="宋体" panose="02010600030101010101" pitchFamily="2" charset="-122"/>
                <a:ea typeface="宋体" panose="02010600030101010101" pitchFamily="2" charset="-122"/>
              </a:rPr>
              <a:t>流程：</a:t>
            </a:r>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a:p>
            <a:endParaRPr lang="en-US" altLang="zh-CN" sz="16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D870794-A400-40EE-B95F-27125870FFC1}"/>
              </a:ext>
            </a:extLst>
          </p:cNvPr>
          <p:cNvPicPr>
            <a:picLocks noChangeAspect="1"/>
          </p:cNvPicPr>
          <p:nvPr/>
        </p:nvPicPr>
        <p:blipFill>
          <a:blip r:embed="rId2"/>
          <a:stretch>
            <a:fillRect/>
          </a:stretch>
        </p:blipFill>
        <p:spPr>
          <a:xfrm>
            <a:off x="3131840" y="114737"/>
            <a:ext cx="4040336" cy="5143500"/>
          </a:xfrm>
          <a:prstGeom prst="rect">
            <a:avLst/>
          </a:prstGeom>
        </p:spPr>
      </p:pic>
    </p:spTree>
    <p:extLst>
      <p:ext uri="{BB962C8B-B14F-4D97-AF65-F5344CB8AC3E}">
        <p14:creationId xmlns:p14="http://schemas.microsoft.com/office/powerpoint/2010/main" val="394021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5E357-C779-4897-9118-B18FD4156356}"/>
              </a:ext>
            </a:extLst>
          </p:cNvPr>
          <p:cNvSpPr>
            <a:spLocks noGrp="1"/>
          </p:cNvSpPr>
          <p:nvPr>
            <p:ph type="title"/>
          </p:nvPr>
        </p:nvSpPr>
        <p:spPr/>
        <p:txBody>
          <a:bodyPr/>
          <a:lstStyle/>
          <a:p>
            <a:r>
              <a:rPr lang="zh-CN" altLang="en-US" dirty="0"/>
              <a:t>人脸特征</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BE8DD47-4CD9-457E-A315-42A91528E3BE}"/>
                  </a:ext>
                </a:extLst>
              </p:cNvPr>
              <p:cNvSpPr>
                <a:spLocks noGrp="1"/>
              </p:cNvSpPr>
              <p:nvPr>
                <p:ph idx="1"/>
              </p:nvPr>
            </p:nvSpPr>
            <p:spPr/>
            <p:txBody>
              <a:bodyPr/>
              <a:lstStyle/>
              <a:p>
                <a:r>
                  <a:rPr lang="zh-CN" altLang="en-US" sz="2000" dirty="0">
                    <a:latin typeface="宋体" panose="02010600030101010101" pitchFamily="2" charset="-122"/>
                    <a:ea typeface="宋体" panose="02010600030101010101" pitchFamily="2" charset="-122"/>
                  </a:rPr>
                  <a:t>计算方法：</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余弦值：</a:t>
                </a:r>
                <a14:m>
                  <m:oMath xmlns:m="http://schemas.openxmlformats.org/officeDocument/2006/math">
                    <m:f>
                      <m:fPr>
                        <m:ctrlPr>
                          <a:rPr lang="en-US" altLang="zh-CN" sz="2000" i="1" smtClean="0">
                            <a:latin typeface="Cambria Math" panose="02040503050406030204" pitchFamily="18" charset="0"/>
                            <a:ea typeface="宋体" panose="02010600030101010101" pitchFamily="2" charset="-122"/>
                          </a:rPr>
                        </m:ctrlPr>
                      </m:fPr>
                      <m:num>
                        <m:acc>
                          <m:accPr>
                            <m:chr m:val="⃗"/>
                            <m:ctrlPr>
                              <a:rPr lang="en-US" altLang="zh-CN" sz="2000" i="1" smtClean="0">
                                <a:latin typeface="Cambria Math" panose="02040503050406030204" pitchFamily="18" charset="0"/>
                                <a:ea typeface="宋体" panose="02010600030101010101" pitchFamily="2" charset="-122"/>
                              </a:rPr>
                            </m:ctrlPr>
                          </m:accPr>
                          <m:e>
                            <m:r>
                              <m:rPr>
                                <m:sty m:val="p"/>
                              </m:rPr>
                              <a:rPr lang="en-US" altLang="zh-CN" sz="2000" i="1">
                                <a:latin typeface="Cambria Math" panose="02040503050406030204" pitchFamily="18" charset="0"/>
                                <a:ea typeface="宋体" panose="02010600030101010101" pitchFamily="2" charset="-122"/>
                              </a:rPr>
                              <m:t>a</m:t>
                            </m:r>
                          </m:e>
                        </m:acc>
                        <m:acc>
                          <m:accPr>
                            <m:chr m:val="⃗"/>
                            <m:ctrlPr>
                              <a:rPr lang="en-US" altLang="zh-CN" sz="2000" i="1">
                                <a:latin typeface="Cambria Math" panose="02040503050406030204" pitchFamily="18" charset="0"/>
                                <a:ea typeface="宋体" panose="02010600030101010101" pitchFamily="2" charset="-122"/>
                              </a:rPr>
                            </m:ctrlPr>
                          </m:accPr>
                          <m:e>
                            <m:r>
                              <a:rPr lang="en-US" altLang="zh-CN" sz="2000" b="0" i="1" smtClean="0">
                                <a:latin typeface="Cambria Math" panose="02040503050406030204" pitchFamily="18" charset="0"/>
                                <a:ea typeface="宋体" panose="02010600030101010101" pitchFamily="2" charset="-122"/>
                              </a:rPr>
                              <m:t>𝑏</m:t>
                            </m:r>
                          </m:e>
                        </m:acc>
                      </m:num>
                      <m:den>
                        <m:d>
                          <m:dPr>
                            <m:begChr m:val="|"/>
                            <m:endChr m:val="|"/>
                            <m:ctrlPr>
                              <a:rPr lang="en-US" altLang="zh-CN" sz="2000" i="1" smtClean="0">
                                <a:latin typeface="Cambria Math" panose="02040503050406030204" pitchFamily="18" charset="0"/>
                                <a:ea typeface="宋体" panose="02010600030101010101" pitchFamily="2" charset="-122"/>
                              </a:rPr>
                            </m:ctrlPr>
                          </m:dPr>
                          <m:e>
                            <m:acc>
                              <m:accPr>
                                <m:chr m:val="⃗"/>
                                <m:ctrlPr>
                                  <a:rPr lang="en-US" altLang="zh-CN" sz="2000" i="1" smtClean="0">
                                    <a:latin typeface="Cambria Math" panose="02040503050406030204" pitchFamily="18" charset="0"/>
                                    <a:ea typeface="宋体" panose="02010600030101010101" pitchFamily="2" charset="-122"/>
                                  </a:rPr>
                                </m:ctrlPr>
                              </m:accPr>
                              <m:e>
                                <m:r>
                                  <a:rPr lang="en-US" altLang="zh-CN" sz="2000" b="0" i="1" smtClean="0">
                                    <a:latin typeface="Cambria Math" panose="02040503050406030204" pitchFamily="18" charset="0"/>
                                    <a:ea typeface="宋体" panose="02010600030101010101" pitchFamily="2" charset="-122"/>
                                  </a:rPr>
                                  <m:t>𝑎</m:t>
                                </m:r>
                              </m:e>
                            </m:acc>
                          </m:e>
                        </m:d>
                        <m:d>
                          <m:dPr>
                            <m:begChr m:val="|"/>
                            <m:endChr m:val="|"/>
                            <m:ctrlPr>
                              <a:rPr lang="en-US" altLang="zh-CN" sz="2000" i="1">
                                <a:latin typeface="Cambria Math" panose="02040503050406030204" pitchFamily="18" charset="0"/>
                                <a:ea typeface="宋体" panose="02010600030101010101" pitchFamily="2" charset="-122"/>
                              </a:rPr>
                            </m:ctrlPr>
                          </m:dPr>
                          <m:e>
                            <m:acc>
                              <m:accPr>
                                <m:chr m:val="⃗"/>
                                <m:ctrlPr>
                                  <a:rPr lang="en-US" altLang="zh-CN" sz="2000" i="1">
                                    <a:latin typeface="Cambria Math" panose="02040503050406030204" pitchFamily="18" charset="0"/>
                                    <a:ea typeface="宋体" panose="02010600030101010101" pitchFamily="2" charset="-122"/>
                                  </a:rPr>
                                </m:ctrlPr>
                              </m:accPr>
                              <m:e>
                                <m:r>
                                  <a:rPr lang="en-US" altLang="zh-CN" sz="2000" b="0" i="1" smtClean="0">
                                    <a:latin typeface="Cambria Math" panose="02040503050406030204" pitchFamily="18" charset="0"/>
                                    <a:ea typeface="宋体" panose="02010600030101010101" pitchFamily="2" charset="-122"/>
                                  </a:rPr>
                                  <m:t>𝑏</m:t>
                                </m:r>
                              </m:e>
                            </m:acc>
                          </m:e>
                        </m:d>
                      </m:den>
                    </m:f>
                  </m:oMath>
                </a14:m>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欧式距离：</a:t>
                </a:r>
                <a14:m>
                  <m:oMath xmlns:m="http://schemas.openxmlformats.org/officeDocument/2006/math">
                    <m:d>
                      <m:dPr>
                        <m:begChr m:val="|"/>
                        <m:endChr m:val="|"/>
                        <m:ctrlPr>
                          <a:rPr lang="en-US" altLang="zh-CN" sz="2000" i="1" smtClean="0">
                            <a:latin typeface="Cambria Math" panose="02040503050406030204" pitchFamily="18" charset="0"/>
                            <a:ea typeface="宋体" panose="02010600030101010101" pitchFamily="2" charset="-122"/>
                          </a:rPr>
                        </m:ctrlPr>
                      </m:dPr>
                      <m:e>
                        <m:acc>
                          <m:accPr>
                            <m:chr m:val="⃗"/>
                            <m:ctrlPr>
                              <a:rPr lang="en-US" altLang="zh-CN" sz="2000" i="1">
                                <a:latin typeface="Cambria Math" panose="02040503050406030204" pitchFamily="18" charset="0"/>
                                <a:ea typeface="宋体" panose="02010600030101010101" pitchFamily="2" charset="-122"/>
                              </a:rPr>
                            </m:ctrlPr>
                          </m:accPr>
                          <m:e>
                            <m:r>
                              <m:rPr>
                                <m:sty m:val="p"/>
                              </m:rPr>
                              <a:rPr lang="en-US" altLang="zh-CN" sz="2000" i="1" smtClean="0">
                                <a:latin typeface="Cambria Math" panose="02040503050406030204" pitchFamily="18" charset="0"/>
                                <a:ea typeface="宋体" panose="02010600030101010101" pitchFamily="2" charset="-122"/>
                              </a:rPr>
                              <m:t>a</m:t>
                            </m:r>
                          </m:e>
                        </m:acc>
                        <m:r>
                          <a:rPr lang="en-US" altLang="zh-CN" sz="2000" i="1" smtClean="0">
                            <a:latin typeface="Cambria Math" panose="02040503050406030204" pitchFamily="18" charset="0"/>
                            <a:ea typeface="宋体" panose="02010600030101010101" pitchFamily="2" charset="-122"/>
                          </a:rPr>
                          <m:t>-</m:t>
                        </m:r>
                        <m:acc>
                          <m:accPr>
                            <m:chr m:val="⃗"/>
                            <m:ctrlPr>
                              <a:rPr lang="en-US" altLang="zh-CN" sz="2000" i="1">
                                <a:latin typeface="Cambria Math" panose="02040503050406030204" pitchFamily="18" charset="0"/>
                                <a:ea typeface="宋体" panose="02010600030101010101" pitchFamily="2" charset="-122"/>
                              </a:rPr>
                            </m:ctrlPr>
                          </m:accPr>
                          <m:e>
                            <m:r>
                              <a:rPr lang="en-US" altLang="zh-CN" sz="2000" i="1">
                                <a:latin typeface="Cambria Math" panose="02040503050406030204" pitchFamily="18" charset="0"/>
                                <a:ea typeface="宋体" panose="02010600030101010101" pitchFamily="2" charset="-122"/>
                              </a:rPr>
                              <m:t>𝑏</m:t>
                            </m:r>
                          </m:e>
                        </m:acc>
                      </m:e>
                    </m:d>
                  </m:oMath>
                </a14:m>
                <a:endParaRPr lang="en-US" altLang="zh-CN" sz="2000" dirty="0">
                  <a:latin typeface="宋体" panose="02010600030101010101" pitchFamily="2" charset="-122"/>
                  <a:ea typeface="宋体" panose="02010600030101010101" pitchFamily="2" charset="-122"/>
                </a:endParaRPr>
              </a:p>
            </p:txBody>
          </p:sp>
        </mc:Choice>
        <mc:Fallback>
          <p:sp>
            <p:nvSpPr>
              <p:cNvPr id="3" name="内容占位符 2">
                <a:extLst>
                  <a:ext uri="{FF2B5EF4-FFF2-40B4-BE49-F238E27FC236}">
                    <a16:creationId xmlns:a16="http://schemas.microsoft.com/office/drawing/2014/main" id="{DBE8DD47-4CD9-457E-A315-42A91528E3BE}"/>
                  </a:ext>
                </a:extLst>
              </p:cNvPr>
              <p:cNvSpPr>
                <a:spLocks noGrp="1" noRot="1" noChangeAspect="1" noMove="1" noResize="1" noEditPoints="1" noAdjustHandles="1" noChangeArrowheads="1" noChangeShapeType="1" noTextEdit="1"/>
              </p:cNvSpPr>
              <p:nvPr>
                <p:ph idx="1"/>
              </p:nvPr>
            </p:nvSpPr>
            <p:spPr>
              <a:blipFill>
                <a:blip r:embed="rId2"/>
                <a:stretch>
                  <a:fillRect l="-1602" t="-2152"/>
                </a:stretch>
              </a:blipFill>
            </p:spPr>
            <p:txBody>
              <a:bodyPr/>
              <a:lstStyle/>
              <a:p>
                <a:r>
                  <a:rPr lang="en-US">
                    <a:noFill/>
                  </a:rPr>
                  <a:t> </a:t>
                </a:r>
              </a:p>
            </p:txBody>
          </p:sp>
        </mc:Fallback>
      </mc:AlternateContent>
    </p:spTree>
    <p:extLst>
      <p:ext uri="{BB962C8B-B14F-4D97-AF65-F5344CB8AC3E}">
        <p14:creationId xmlns:p14="http://schemas.microsoft.com/office/powerpoint/2010/main" val="116129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D7BC2-3F8F-4EDB-9837-25566DB89287}"/>
              </a:ext>
            </a:extLst>
          </p:cNvPr>
          <p:cNvSpPr>
            <a:spLocks noGrp="1"/>
          </p:cNvSpPr>
          <p:nvPr>
            <p:ph type="title"/>
          </p:nvPr>
        </p:nvSpPr>
        <p:spPr/>
        <p:txBody>
          <a:bodyPr/>
          <a:lstStyle/>
          <a:p>
            <a:r>
              <a:rPr lang="zh-CN" altLang="en-US" dirty="0"/>
              <a:t>人脸特征</a:t>
            </a:r>
          </a:p>
        </p:txBody>
      </p:sp>
      <p:sp>
        <p:nvSpPr>
          <p:cNvPr id="3" name="内容占位符 2">
            <a:extLst>
              <a:ext uri="{FF2B5EF4-FFF2-40B4-BE49-F238E27FC236}">
                <a16:creationId xmlns:a16="http://schemas.microsoft.com/office/drawing/2014/main" id="{094146B3-13E2-4A83-933B-AE21764E6E27}"/>
              </a:ext>
            </a:extLst>
          </p:cNvPr>
          <p:cNvSpPr>
            <a:spLocks noGrp="1"/>
          </p:cNvSpPr>
          <p:nvPr>
            <p:ph idx="1"/>
          </p:nvPr>
        </p:nvSpPr>
        <p:spPr/>
        <p:txBody>
          <a:bodyPr/>
          <a:lstStyle/>
          <a:p>
            <a:r>
              <a:rPr lang="zh-CN" altLang="en-US" sz="2000" dirty="0">
                <a:latin typeface="宋体" panose="02010600030101010101" pitchFamily="2" charset="-122"/>
                <a:ea typeface="宋体" panose="02010600030101010101" pitchFamily="2" charset="-122"/>
              </a:rPr>
              <a:t>常用方法：</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机器学习</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深度学习</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预处理：</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人脸检测</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6574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zh-CN" altLang="en-US" dirty="0"/>
              <a:t>人脸特征</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算法：</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传统算法：</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PCA</a:t>
            </a:r>
            <a:r>
              <a:rPr lang="zh-CN" altLang="en-US" sz="1600" dirty="0">
                <a:latin typeface="宋体" panose="02010600030101010101" pitchFamily="2" charset="-122"/>
                <a:ea typeface="宋体" panose="02010600030101010101" pitchFamily="2" charset="-122"/>
              </a:rPr>
              <a:t>算法</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深度学习框架：</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LightCNN</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006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en-US" altLang="zh-CN" dirty="0"/>
              <a:t>PCA</a:t>
            </a:r>
            <a:r>
              <a:rPr lang="zh-CN" altLang="en-US" dirty="0"/>
              <a:t>算法</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基变换：</a:t>
            </a: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一般的，如果我们有</a:t>
            </a:r>
            <a:r>
              <a:rPr lang="en-US" altLang="zh-CN" sz="1600" dirty="0">
                <a:latin typeface="宋体" panose="02010600030101010101" pitchFamily="2" charset="-122"/>
                <a:ea typeface="宋体" panose="02010600030101010101" pitchFamily="2" charset="-122"/>
              </a:rPr>
              <a:t>M</a:t>
            </a:r>
            <a:r>
              <a:rPr lang="zh-CN" altLang="en-US" sz="1600" dirty="0">
                <a:latin typeface="宋体" panose="02010600030101010101" pitchFamily="2" charset="-122"/>
                <a:ea typeface="宋体" panose="02010600030101010101" pitchFamily="2" charset="-122"/>
              </a:rPr>
              <a:t>个</a:t>
            </a:r>
            <a:r>
              <a:rPr lang="en-US" altLang="zh-CN" sz="1600" dirty="0">
                <a:latin typeface="宋体" panose="02010600030101010101" pitchFamily="2" charset="-122"/>
                <a:ea typeface="宋体" panose="02010600030101010101" pitchFamily="2" charset="-122"/>
              </a:rPr>
              <a:t>N</a:t>
            </a:r>
            <a:r>
              <a:rPr lang="zh-CN" altLang="en-US" sz="1600" dirty="0">
                <a:latin typeface="宋体" panose="02010600030101010101" pitchFamily="2" charset="-122"/>
                <a:ea typeface="宋体" panose="02010600030101010101" pitchFamily="2" charset="-122"/>
              </a:rPr>
              <a:t>维向量，想将其变换为由</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个</a:t>
            </a:r>
            <a:r>
              <a:rPr lang="en-US" altLang="zh-CN" sz="1600" dirty="0">
                <a:latin typeface="宋体" panose="02010600030101010101" pitchFamily="2" charset="-122"/>
                <a:ea typeface="宋体" panose="02010600030101010101" pitchFamily="2" charset="-122"/>
              </a:rPr>
              <a:t>N</a:t>
            </a:r>
            <a:r>
              <a:rPr lang="zh-CN" altLang="en-US" sz="1600" dirty="0">
                <a:latin typeface="宋体" panose="02010600030101010101" pitchFamily="2" charset="-122"/>
                <a:ea typeface="宋体" panose="02010600030101010101" pitchFamily="2" charset="-122"/>
              </a:rPr>
              <a:t>维向量表示的新空间中，那么首先将</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个基按行组成矩阵</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，然后将向量按列组成矩阵</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，那么两矩阵的乘积</a:t>
            </a:r>
            <a:r>
              <a:rPr lang="en-US" altLang="zh-CN" sz="1600" dirty="0">
                <a:latin typeface="宋体" panose="02010600030101010101" pitchFamily="2" charset="-122"/>
                <a:ea typeface="宋体" panose="02010600030101010101" pitchFamily="2" charset="-122"/>
              </a:rPr>
              <a:t>AB</a:t>
            </a:r>
            <a:r>
              <a:rPr lang="zh-CN" altLang="en-US" sz="1600" dirty="0">
                <a:latin typeface="宋体" panose="02010600030101010101" pitchFamily="2" charset="-122"/>
                <a:ea typeface="宋体" panose="02010600030101010101" pitchFamily="2" charset="-122"/>
              </a:rPr>
              <a:t>就是变换结果，其中</a:t>
            </a:r>
            <a:r>
              <a:rPr lang="en-US" altLang="zh-CN" sz="1600" dirty="0">
                <a:latin typeface="宋体" panose="02010600030101010101" pitchFamily="2" charset="-122"/>
                <a:ea typeface="宋体" panose="02010600030101010101" pitchFamily="2" charset="-122"/>
              </a:rPr>
              <a:t>AB</a:t>
            </a:r>
            <a:r>
              <a:rPr lang="zh-CN" altLang="en-US" sz="1600" dirty="0">
                <a:latin typeface="宋体" panose="02010600030101010101" pitchFamily="2" charset="-122"/>
                <a:ea typeface="宋体" panose="02010600030101010101" pitchFamily="2" charset="-122"/>
              </a:rPr>
              <a:t>的第</a:t>
            </a:r>
            <a:r>
              <a:rPr lang="en-US" altLang="zh-CN" sz="1600" dirty="0">
                <a:latin typeface="宋体" panose="02010600030101010101" pitchFamily="2" charset="-122"/>
                <a:ea typeface="宋体" panose="02010600030101010101" pitchFamily="2" charset="-122"/>
              </a:rPr>
              <a:t>m</a:t>
            </a:r>
            <a:r>
              <a:rPr lang="zh-CN" altLang="en-US" sz="1600" dirty="0">
                <a:latin typeface="宋体" panose="02010600030101010101" pitchFamily="2" charset="-122"/>
                <a:ea typeface="宋体" panose="02010600030101010101" pitchFamily="2" charset="-122"/>
              </a:rPr>
              <a:t>列为</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中第</a:t>
            </a:r>
            <a:r>
              <a:rPr lang="en-US" altLang="zh-CN" sz="1600" dirty="0">
                <a:latin typeface="宋体" panose="02010600030101010101" pitchFamily="2" charset="-122"/>
                <a:ea typeface="宋体" panose="02010600030101010101" pitchFamily="2" charset="-122"/>
              </a:rPr>
              <a:t>m</a:t>
            </a:r>
            <a:r>
              <a:rPr lang="zh-CN" altLang="en-US" sz="1600" dirty="0">
                <a:latin typeface="宋体" panose="02010600030101010101" pitchFamily="2" charset="-122"/>
                <a:ea typeface="宋体" panose="02010600030101010101" pitchFamily="2" charset="-122"/>
              </a:rPr>
              <a:t>列变换后的结果。</a:t>
            </a: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数学表示为：</a:t>
            </a: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AB4FD06-2440-47E1-A713-6BDACE773B4C}"/>
              </a:ext>
            </a:extLst>
          </p:cNvPr>
          <p:cNvPicPr>
            <a:picLocks noChangeAspect="1"/>
          </p:cNvPicPr>
          <p:nvPr/>
        </p:nvPicPr>
        <p:blipFill>
          <a:blip r:embed="rId2"/>
          <a:stretch>
            <a:fillRect/>
          </a:stretch>
        </p:blipFill>
        <p:spPr>
          <a:xfrm>
            <a:off x="942432" y="2427734"/>
            <a:ext cx="7772400" cy="1743075"/>
          </a:xfrm>
          <a:prstGeom prst="rect">
            <a:avLst/>
          </a:prstGeom>
        </p:spPr>
      </p:pic>
    </p:spTree>
    <p:extLst>
      <p:ext uri="{BB962C8B-B14F-4D97-AF65-F5344CB8AC3E}">
        <p14:creationId xmlns:p14="http://schemas.microsoft.com/office/powerpoint/2010/main" val="381695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9513-FDCC-4D76-9F3D-22EA7029C76A}"/>
              </a:ext>
            </a:extLst>
          </p:cNvPr>
          <p:cNvSpPr>
            <a:spLocks noGrp="1"/>
          </p:cNvSpPr>
          <p:nvPr>
            <p:ph type="title"/>
          </p:nvPr>
        </p:nvSpPr>
        <p:spPr/>
        <p:txBody>
          <a:bodyPr/>
          <a:lstStyle/>
          <a:p>
            <a:r>
              <a:rPr lang="en-US" altLang="zh-CN" dirty="0"/>
              <a:t>PCA</a:t>
            </a:r>
            <a:r>
              <a:rPr lang="zh-CN" altLang="en-US" dirty="0"/>
              <a:t>算法</a:t>
            </a:r>
          </a:p>
        </p:txBody>
      </p:sp>
      <p:sp>
        <p:nvSpPr>
          <p:cNvPr id="3" name="内容占位符 2">
            <a:extLst>
              <a:ext uri="{FF2B5EF4-FFF2-40B4-BE49-F238E27FC236}">
                <a16:creationId xmlns:a16="http://schemas.microsoft.com/office/drawing/2014/main" id="{4790F47C-4B71-40AA-A630-4F259DCE9F36}"/>
              </a:ext>
            </a:extLst>
          </p:cNvPr>
          <p:cNvSpPr>
            <a:spLocks noGrp="1"/>
          </p:cNvSpPr>
          <p:nvPr>
            <p:ph idx="1"/>
          </p:nvPr>
        </p:nvSpPr>
        <p:spPr/>
        <p:txBody>
          <a:bodyPr/>
          <a:lstStyle/>
          <a:p>
            <a:r>
              <a:rPr lang="zh-CN" altLang="en-US" sz="1600" dirty="0">
                <a:latin typeface="宋体" panose="02010600030101010101" pitchFamily="2" charset="-122"/>
                <a:ea typeface="宋体" panose="02010600030101010101" pitchFamily="2" charset="-122"/>
              </a:rPr>
              <a:t>方差：</a:t>
            </a:r>
            <a:endParaRPr lang="en-US" altLang="zh-CN" sz="1600" dirty="0">
              <a:latin typeface="宋体" panose="02010600030101010101" pitchFamily="2" charset="-122"/>
              <a:ea typeface="宋体" panose="02010600030101010101" pitchFamily="2" charset="-122"/>
            </a:endParaRPr>
          </a:p>
          <a:p>
            <a:pPr marL="0" indent="0">
              <a:buNone/>
            </a:pPr>
            <a:r>
              <a:rPr lang="zh-CN" altLang="en-US" sz="1600" dirty="0">
                <a:latin typeface="宋体" panose="02010600030101010101" pitchFamily="2" charset="-122"/>
                <a:ea typeface="宋体" panose="02010600030101010101" pitchFamily="2" charset="-122"/>
              </a:rPr>
              <a:t>       基变换后投影值尽可能分散，而这种分散程度，可以用数学上的方差来表述。此处，一组数据的方差可以看做是每个元素与这组数据均值的差的平方和的均值，即：</a:t>
            </a: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于是上面的问题被形式化表述为：基变换后，使得所有数据变换为这个基上的坐标表示后，方差值最大</a:t>
            </a: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en-US" altLang="zh-CN"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a:p>
            <a:pPr marL="0" indent="0">
              <a:buNone/>
            </a:pPr>
            <a:endParaRPr lang="zh-CN" altLang="en-US" sz="16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F27CB879-7652-488E-9F27-71A47B15ED45}"/>
              </a:ext>
            </a:extLst>
          </p:cNvPr>
          <p:cNvPicPr>
            <a:picLocks noChangeAspect="1"/>
          </p:cNvPicPr>
          <p:nvPr/>
        </p:nvPicPr>
        <p:blipFill>
          <a:blip r:embed="rId2"/>
          <a:stretch>
            <a:fillRect/>
          </a:stretch>
        </p:blipFill>
        <p:spPr>
          <a:xfrm>
            <a:off x="2555776" y="1858155"/>
            <a:ext cx="3286125" cy="866775"/>
          </a:xfrm>
          <a:prstGeom prst="rect">
            <a:avLst/>
          </a:prstGeom>
        </p:spPr>
      </p:pic>
    </p:spTree>
    <p:extLst>
      <p:ext uri="{BB962C8B-B14F-4D97-AF65-F5344CB8AC3E}">
        <p14:creationId xmlns:p14="http://schemas.microsoft.com/office/powerpoint/2010/main" val="3830750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openailab">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OPEN AI LAB">
      <a:majorFont>
        <a:latin typeface="Arial"/>
        <a:ea typeface="微软雅黑"/>
        <a:cs typeface=""/>
      </a:majorFont>
      <a:minorFont>
        <a:latin typeface="Arial"/>
        <a:ea typeface="微软雅黑"/>
        <a:cs typeface=""/>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w="6350" cmpd="sng">
          <a:solidFill>
            <a:srgbClr val="FF0000"/>
          </a:solidFill>
        </a:ln>
        <a:effectLst/>
      </a:spPr>
      <a:bodyPr lIns="68589" tIns="34295" rIns="68589" bIns="34295" rtlCol="0" anchor="t"/>
      <a:lstStyle>
        <a:defPPr algn="ctr">
          <a:defRPr sz="1100" dirty="0" err="1">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9050">
          <a:tailEnd type="arrow"/>
        </a:ln>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openailab" id="{167F3469-3BC5-4179-B691-4EBD8158B2F9}" vid="{AB43645B-9410-4B8E-AC75-17B61A41DC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ECD683-46A6-8A40-A56F-3A6E3F9DFA9F}">
  <we:reference id="wa104380121" version="2.0.0.0" store="zh-CN"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Expiration" staticId="0x0101004E4B3E189D714F49A85ED613D6AE4F95|-1756139441" UniqueId="8490c30d-20e0-49c5-9df6-0258341f5e16">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12</number>
                  <property>Modified</property>
                  <propertyId>28cf69c5-fa48-462a-b5cd-27b6f9d2bd5f</propertyId>
                  <period>months</period>
                </formula>
                <action type="workflow" id="1069b4ef-e6f3-4ad7-8c8e-772136578697"/>
              </data>
            </stages>
          </Schedule>
        </Schedules>
      </p:CustomData>
    </p:PolicyItem>
    <p:PolicyItem featureId="Microsoft.Office.RecordsManagement.PolicyFeatures.PolicyAudit" staticId="0x0101004E4B3E189D714F49A85ED613D6AE4F95|937198175" UniqueId="ef28f4cb-5c4a-46ed-a246-9d667b2e240e">
      <p:Name>Auditing</p:Name>
      <p:Description>Audits user actions on documents and list items to the Audit Log.</p:Description>
      <p:CustomData>
        <Audit>
          <View/>
        </Audit>
      </p:CustomData>
    </p:PolicyItem>
  </p:PolicyItems>
</p:Policy>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olour_x0020_Status xmlns="fab4047d-50d7-459d-b2d8-04c237d58ee3">Green</Colour_x0020_Status>
    <Security0 xmlns="fab4047d-50d7-459d-b2d8-04c237d58ee3">NDA</Security0>
    <Document_x0020_Owner xmlns="fab4047d-50d7-459d-b2d8-04c237d58ee3">
      <UserInfo>
        <DisplayName>Soshun Arai</DisplayName>
        <AccountId>371</AccountId>
        <AccountType/>
      </UserInfo>
    </Document_x0020_Owner>
    <Document_x0020_Type xmlns="fab4047d-50d7-459d-b2d8-04c237d58ee3">Customer Presentation</Document_x0020_Type>
    <Subgroup xmlns="fab4047d-50d7-459d-b2d8-04c237d58ee3" xsi:nil="true"/>
    <Product xmlns="fab4047d-50d7-459d-b2d8-04c237d58ee3">166</Product>
    <Comply_x0020_with_x0020_safety_x0020_communications_x0020_guidelines_x003f_ xmlns="fab4047d-50d7-459d-b2d8-04c237d58ee3">true</Comply_x0020_with_x0020_safety_x0020_communications_x0020_guidelines_x003f_>
    <Safety_x002d_related_x0020_statements_x0020_in_x0020_presentation_x003f_ xmlns="fab4047d-50d7-459d-b2d8-04c237d58ee3">true</Safety_x002d_related_x0020_statements_x0020_in_x0020_presentation_x003f_>
    <Group xmlns="fab4047d-50d7-459d-b2d8-04c237d58ee3">15</Group>
    <_dlc_ExpireDateSaved xmlns="http://schemas.microsoft.com/sharepoint/v3" xsi:nil="true"/>
    <_dlc_ExpireDate xmlns="http://schemas.microsoft.com/sharepoint/v3">2016-11-24T14:30:38+00:00</_dlc_ExpireDate>
    <_dlc_DocId xmlns="f2ad5090-61a8-4b8c-ab70-68f4ff4d1933">ARM-ECM-0498527</_dlc_DocId>
    <_dlc_DocIdUrl xmlns="f2ad5090-61a8-4b8c-ab70-68f4ff4d1933">
      <Url>http://teamsites.arm.com/sites/salescollateral/_layouts/DocIdRedir.aspx?ID=ARM-ECM-0498527</Url>
      <Description>ARM-ECM-0498527</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4E4B3E189D714F49A85ED613D6AE4F95" ma:contentTypeVersion="26" ma:contentTypeDescription="Create a new document." ma:contentTypeScope="" ma:versionID="ec8655d02b7424c45c8e51ade375826e">
  <xsd:schema xmlns:xsd="http://www.w3.org/2001/XMLSchema" xmlns:xs="http://www.w3.org/2001/XMLSchema" xmlns:p="http://schemas.microsoft.com/office/2006/metadata/properties" xmlns:ns1="http://schemas.microsoft.com/sharepoint/v3" xmlns:ns2="fab4047d-50d7-459d-b2d8-04c237d58ee3" xmlns:ns3="f2ad5090-61a8-4b8c-ab70-68f4ff4d1933" targetNamespace="http://schemas.microsoft.com/office/2006/metadata/properties" ma:root="true" ma:fieldsID="f342d402e83ea7e63f830916b314a8be" ns1:_="" ns2:_="" ns3:_="">
    <xsd:import namespace="http://schemas.microsoft.com/sharepoint/v3"/>
    <xsd:import namespace="fab4047d-50d7-459d-b2d8-04c237d58ee3"/>
    <xsd:import namespace="f2ad5090-61a8-4b8c-ab70-68f4ff4d1933"/>
    <xsd:element name="properties">
      <xsd:complexType>
        <xsd:sequence>
          <xsd:element name="documentManagement">
            <xsd:complexType>
              <xsd:all>
                <xsd:element ref="ns2:Document_x0020_Owner"/>
                <xsd:element ref="ns2:Security0"/>
                <xsd:element ref="ns2:Document_x0020_Type" minOccurs="0"/>
                <xsd:element ref="ns2:Group"/>
                <xsd:element ref="ns2:Subgroup" minOccurs="0"/>
                <xsd:element ref="ns2:Product"/>
                <xsd:element ref="ns2:Safety_x002d_related_x0020_statements_x0020_in_x0020_presentation_x003f_" minOccurs="0"/>
                <xsd:element ref="ns2:Comply_x0020_with_x0020_safety_x0020_communications_x0020_guidelines_x003f_" minOccurs="0"/>
                <xsd:element ref="ns3:_dlc_DocId" minOccurs="0"/>
                <xsd:element ref="ns3:_dlc_DocIdUrl" minOccurs="0"/>
                <xsd:element ref="ns3:_dlc_DocIdPersistId" minOccurs="0"/>
                <xsd:element ref="ns2:Colour_x0020_Status" minOccurs="0"/>
                <xsd:element ref="ns1:_dlc_Exempt" minOccurs="0"/>
                <xsd:element ref="ns1:_dlc_ExpireDateSaved" minOccurs="0"/>
                <xsd:element ref="ns1:_dlc_Expire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2" nillable="true" ma:displayName="Exempt from Policy" ma:hidden="true" ma:internalName="_dlc_Exempt" ma:readOnly="true">
      <xsd:simpleType>
        <xsd:restriction base="dms:Unknown"/>
      </xsd:simpleType>
    </xsd:element>
    <xsd:element name="_dlc_ExpireDateSaved" ma:index="23" nillable="true" ma:displayName="Original Expiration Date" ma:hidden="true" ma:internalName="_dlc_ExpireDateSaved" ma:readOnly="true">
      <xsd:simpleType>
        <xsd:restriction base="dms:DateTime"/>
      </xsd:simpleType>
    </xsd:element>
    <xsd:element name="_dlc_ExpireDate" ma:index="24"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ab4047d-50d7-459d-b2d8-04c237d58ee3" elementFormDefault="qualified">
    <xsd:import namespace="http://schemas.microsoft.com/office/2006/documentManagement/types"/>
    <xsd:import namespace="http://schemas.microsoft.com/office/infopath/2007/PartnerControls"/>
    <xsd:element name="Document_x0020_Owner" ma:index="8" ma:displayName="Document Owner" ma:list="UserInfo" ma:SharePointGroup="0" ma:internalName="Docum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ecurity0" ma:index="9" ma:displayName="Security" ma:default="NDA" ma:format="Dropdown" ma:internalName="Security0">
      <xsd:simpleType>
        <xsd:restriction base="dms:Choice">
          <xsd:enumeration value="NDA"/>
          <xsd:enumeration value="ARM Only"/>
          <xsd:enumeration value="Public"/>
        </xsd:restriction>
      </xsd:simpleType>
    </xsd:element>
    <xsd:element name="Document_x0020_Type" ma:index="10" nillable="true" ma:displayName="Document Type" ma:default="Benchmark" ma:format="Dropdown" ma:internalName="Document_x0020_Type">
      <xsd:simpleType>
        <xsd:restriction base="dms:Choice">
          <xsd:enumeration value="Benchmark"/>
          <xsd:enumeration value="Brochure"/>
          <xsd:enumeration value="Competitive Info"/>
          <xsd:enumeration value="Customer Presentation"/>
          <xsd:enumeration value="Datasheet"/>
          <xsd:enumeration value="Demo"/>
          <xsd:enumeration value="Elevator Pitch"/>
          <xsd:enumeration value="FAQ"/>
          <xsd:enumeration value="Other Presentation"/>
          <xsd:enumeration value="Other Supporting Material"/>
          <xsd:enumeration value="Product Brief"/>
          <xsd:enumeration value="Roadmap/Schedule"/>
          <xsd:enumeration value="Training"/>
          <xsd:enumeration value="Whitepaper"/>
        </xsd:restriction>
      </xsd:simpleType>
    </xsd:element>
    <xsd:element name="Group" ma:index="12" ma:displayName="Group" ma:indexed="true" ma:list="{1e1db78f-fb33-41b8-b660-c16e2b536886}" ma:internalName="Group" ma:showField="Title" ma:web="5f4ae47c-568b-4555-9a30-847936562c27">
      <xsd:simpleType>
        <xsd:restriction base="dms:Lookup"/>
      </xsd:simpleType>
    </xsd:element>
    <xsd:element name="Subgroup" ma:index="13" nillable="true" ma:displayName="Subgroup" ma:list="{833b5656-e3e2-4bb7-bd1e-4583f10622aa}" ma:internalName="Subgroup" ma:showField="Title" ma:web="5f4ae47c-568b-4555-9a30-847936562c27">
      <xsd:simpleType>
        <xsd:restriction base="dms:Lookup"/>
      </xsd:simpleType>
    </xsd:element>
    <xsd:element name="Product" ma:index="14" ma:displayName="Product" ma:indexed="true" ma:list="{50736085-4758-43b9-981b-11f348bd511e}" ma:internalName="Product" ma:showField="Title" ma:web="5f4ae47c-568b-4555-9a30-847936562c27">
      <xsd:simpleType>
        <xsd:restriction base="dms:Lookup"/>
      </xsd:simpleType>
    </xsd:element>
    <xsd:element name="Safety_x002d_related_x0020_statements_x0020_in_x0020_presentation_x003f_" ma:index="15" nillable="true" ma:displayName="Safety related statements in presentation" ma:default="0" ma:internalName="Safety_x002d_related_x0020_statements_x0020_in_x0020_presentation_x003f_">
      <xsd:simpleType>
        <xsd:restriction base="dms:Boolean"/>
      </xsd:simpleType>
    </xsd:element>
    <xsd:element name="Comply_x0020_with_x0020_safety_x0020_communications_x0020_guidelines_x003f_" ma:index="16" nillable="true" ma:displayName="Comply with safety communications guidelines" ma:default="0" ma:internalName="Comply_x0020_with_x0020_safety_x0020_communications_x0020_guidelines_x003f_">
      <xsd:simpleType>
        <xsd:restriction base="dms:Boolean"/>
      </xsd:simpleType>
    </xsd:element>
    <xsd:element name="Colour_x0020_Status" ma:index="20" nillable="true" ma:displayName="Colour Status" ma:default="Green" ma:format="Dropdown" ma:hidden="true" ma:internalName="Colour_x0020_Status" ma:readOnly="false">
      <xsd:simpleType>
        <xsd:restriction base="dms:Choice">
          <xsd:enumeration value="Green"/>
          <xsd:enumeration value="Amber"/>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17" nillable="true" ma:displayName="Document ID Value" ma:description="The value of the document ID assigned to this item." ma:internalName="_dlc_DocId" ma:readOnly="true">
      <xsd:simpleType>
        <xsd:restriction base="dms:Text"/>
      </xsd:simpleType>
    </xsd:element>
    <xsd:element name="_dlc_DocIdUrl" ma:index="1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50FA43-9E36-4989-A665-0139C660FC54}">
  <ds:schemaRefs>
    <ds:schemaRef ds:uri="office.server.policy"/>
  </ds:schemaRefs>
</ds:datastoreItem>
</file>

<file path=customXml/itemProps2.xml><?xml version="1.0" encoding="utf-8"?>
<ds:datastoreItem xmlns:ds="http://schemas.openxmlformats.org/officeDocument/2006/customXml" ds:itemID="{BDC72D20-5FCA-4D5F-A33F-3F2D155C66D0}">
  <ds:schemaRefs>
    <ds:schemaRef ds:uri="http://schemas.microsoft.com/sharepoint/events"/>
  </ds:schemaRefs>
</ds:datastoreItem>
</file>

<file path=customXml/itemProps3.xml><?xml version="1.0" encoding="utf-8"?>
<ds:datastoreItem xmlns:ds="http://schemas.openxmlformats.org/officeDocument/2006/customXml" ds:itemID="{312F9071-BD37-44BF-84C9-83C548349715}">
  <ds:schemaRefs>
    <ds:schemaRef ds:uri="http://schemas.microsoft.com/sharepoint/v3/contenttype/forms"/>
  </ds:schemaRefs>
</ds:datastoreItem>
</file>

<file path=customXml/itemProps4.xml><?xml version="1.0" encoding="utf-8"?>
<ds:datastoreItem xmlns:ds="http://schemas.openxmlformats.org/officeDocument/2006/customXml" ds:itemID="{F2295A2A-CB29-4FA9-88D1-66134D63EE25}">
  <ds:schemaRefs>
    <ds:schemaRef ds:uri="fab4047d-50d7-459d-b2d8-04c237d58ee3"/>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http://schemas.openxmlformats.org/package/2006/metadata/core-properties"/>
    <ds:schemaRef ds:uri="http://purl.org/dc/dcmitype/"/>
    <ds:schemaRef ds:uri="f2ad5090-61a8-4b8c-ab70-68f4ff4d1933"/>
    <ds:schemaRef ds:uri="http://schemas.microsoft.com/sharepoint/v3"/>
    <ds:schemaRef ds:uri="http://www.w3.org/XML/1998/namespace"/>
  </ds:schemaRefs>
</ds:datastoreItem>
</file>

<file path=customXml/itemProps5.xml><?xml version="1.0" encoding="utf-8"?>
<ds:datastoreItem xmlns:ds="http://schemas.openxmlformats.org/officeDocument/2006/customXml" ds:itemID="{81907F51-8A80-421B-B512-31B80582F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b4047d-50d7-459d-b2d8-04c237d58ee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openailab</Template>
  <TotalTime>59383</TotalTime>
  <Words>522</Words>
  <Application>Microsoft Office PowerPoint</Application>
  <PresentationFormat>全屏显示(16:9)</PresentationFormat>
  <Paragraphs>110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宋体</vt:lpstr>
      <vt:lpstr>Arial</vt:lpstr>
      <vt:lpstr>Calibri</vt:lpstr>
      <vt:lpstr>Cambria Math</vt:lpstr>
      <vt:lpstr>Verdana</vt:lpstr>
      <vt:lpstr>Wingdings</vt:lpstr>
      <vt:lpstr>Wingdings 2</vt:lpstr>
      <vt:lpstr>openailab</vt:lpstr>
      <vt:lpstr>人脸特征提取</vt:lpstr>
      <vt:lpstr>人脸特征</vt:lpstr>
      <vt:lpstr>人脸特征</vt:lpstr>
      <vt:lpstr>人脸特征比对</vt:lpstr>
      <vt:lpstr>人脸特征</vt:lpstr>
      <vt:lpstr>人脸特征</vt:lpstr>
      <vt:lpstr>人脸特征</vt:lpstr>
      <vt:lpstr>PCA算法</vt:lpstr>
      <vt:lpstr>PCA算法</vt:lpstr>
      <vt:lpstr>PCA算法</vt:lpstr>
      <vt:lpstr>PCA算法</vt:lpstr>
      <vt:lpstr>PCA算法</vt:lpstr>
      <vt:lpstr>PCA算法</vt:lpstr>
      <vt:lpstr>LightCNN</vt:lpstr>
      <vt:lpstr>LightCNN</vt:lpstr>
      <vt:lpstr>LightCNN</vt:lpstr>
      <vt:lpstr>LightCNN</vt:lpstr>
      <vt:lpstr>LightCNN</vt:lpstr>
      <vt:lpstr>LightCNN</vt:lpstr>
      <vt:lpstr>实践</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update</dc:title>
  <dc:creator>Ming Lu</dc:creator>
  <cp:lastModifiedBy>Lenovo</cp:lastModifiedBy>
  <cp:revision>2989</cp:revision>
  <cp:lastPrinted>2017-11-22T06:01:25Z</cp:lastPrinted>
  <dcterms:created xsi:type="dcterms:W3CDTF">2015-02-12T13:29:59Z</dcterms:created>
  <dcterms:modified xsi:type="dcterms:W3CDTF">2019-06-27T13:46:35Z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0x0101004E4B3E189D714F49A85ED613D6AE4F95</vt:lpwstr>
  </property>
  <property fmtid="{D5CDD505-2E9C-101B-9397-08002B2CF9AE}" pid="3" name="_dlc_policyId">
    <vt:lpwstr>0x0101004E4B3E189D714F49A85ED613D6AE4F95|-1756139441</vt:lpwstr>
  </property>
  <property fmtid="{D5CDD505-2E9C-101B-9397-08002B2CF9AE}" pid="4" name="ItemRetentionFormula">
    <vt:lpwstr>&lt;formula id="Microsoft.Office.RecordsManagement.PolicyFeatures.Expiration.Formula.BuiltIn"&gt;&lt;number&gt;12&lt;/number&gt;&lt;property&gt;Modified&lt;/property&gt;&lt;propertyId&gt;28cf69c5-fa48-462a-b5cd-27b6f9d2bd5f&lt;/propertyId&gt;&lt;period&gt;months&lt;/period&gt;&lt;/formula&gt;</vt:lpwstr>
  </property>
  <property fmtid="{D5CDD505-2E9C-101B-9397-08002B2CF9AE}" pid="5" name="_dlc_DocIdItemGuid">
    <vt:lpwstr>7332c214-2925-43b8-a9aa-e27c99e0c1ea</vt:lpwstr>
  </property>
</Properties>
</file>