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6"/>
  </p:sldMasterIdLst>
  <p:notesMasterIdLst>
    <p:notesMasterId r:id="rId30"/>
  </p:notesMasterIdLst>
  <p:handoutMasterIdLst>
    <p:handoutMasterId r:id="rId31"/>
  </p:handoutMasterIdLst>
  <p:sldIdLst>
    <p:sldId id="467" r:id="rId7"/>
    <p:sldId id="574" r:id="rId8"/>
    <p:sldId id="593" r:id="rId9"/>
    <p:sldId id="600" r:id="rId10"/>
    <p:sldId id="599" r:id="rId11"/>
    <p:sldId id="606" r:id="rId12"/>
    <p:sldId id="607" r:id="rId13"/>
    <p:sldId id="608" r:id="rId14"/>
    <p:sldId id="611" r:id="rId15"/>
    <p:sldId id="609" r:id="rId16"/>
    <p:sldId id="612" r:id="rId17"/>
    <p:sldId id="613" r:id="rId18"/>
    <p:sldId id="614" r:id="rId19"/>
    <p:sldId id="615" r:id="rId20"/>
    <p:sldId id="616" r:id="rId21"/>
    <p:sldId id="617" r:id="rId22"/>
    <p:sldId id="603" r:id="rId23"/>
    <p:sldId id="605" r:id="rId24"/>
    <p:sldId id="592" r:id="rId25"/>
    <p:sldId id="594" r:id="rId26"/>
    <p:sldId id="604" r:id="rId27"/>
    <p:sldId id="618" r:id="rId28"/>
    <p:sldId id="619" r:id="rId29"/>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CAB"/>
    <a:srgbClr val="11AFDC"/>
    <a:srgbClr val="14CCFF"/>
    <a:srgbClr val="2671B6"/>
    <a:srgbClr val="29779D"/>
    <a:srgbClr val="0070C0"/>
    <a:srgbClr val="78E6D1"/>
    <a:srgbClr val="339DFF"/>
    <a:srgbClr val="0D0D0D"/>
    <a:srgbClr val="08A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93" autoAdjust="0"/>
    <p:restoredTop sz="81409" autoAdjust="0"/>
  </p:normalViewPr>
  <p:slideViewPr>
    <p:cSldViewPr>
      <p:cViewPr varScale="1">
        <p:scale>
          <a:sx n="86" d="100"/>
          <a:sy n="86" d="100"/>
        </p:scale>
        <p:origin x="946" y="62"/>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10" d="100"/>
        <a:sy n="110" d="100"/>
      </p:scale>
      <p:origin x="0" y="0"/>
    </p:cViewPr>
  </p:sorterViewPr>
  <p:notesViewPr>
    <p:cSldViewPr>
      <p:cViewPr varScale="1">
        <p:scale>
          <a:sx n="56" d="100"/>
          <a:sy n="56" d="100"/>
        </p:scale>
        <p:origin x="-2886"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76363" cy="511730"/>
          </a:xfrm>
          <a:prstGeom prst="rect">
            <a:avLst/>
          </a:prstGeom>
        </p:spPr>
        <p:txBody>
          <a:bodyPr vert="horz" lIns="94752" tIns="47377" rIns="94752" bIns="47377" rtlCol="0"/>
          <a:lstStyle>
            <a:lvl1pPr algn="l">
              <a:defRPr sz="1200"/>
            </a:lvl1pPr>
          </a:lstStyle>
          <a:p>
            <a:endParaRPr lang="en-US" dirty="0"/>
          </a:p>
        </p:txBody>
      </p:sp>
      <p:sp>
        <p:nvSpPr>
          <p:cNvPr id="3" name="Date Placeholder 2"/>
          <p:cNvSpPr>
            <a:spLocks noGrp="1"/>
          </p:cNvSpPr>
          <p:nvPr>
            <p:ph type="dt" sz="quarter" idx="1"/>
          </p:nvPr>
        </p:nvSpPr>
        <p:spPr>
          <a:xfrm>
            <a:off x="4021296" y="2"/>
            <a:ext cx="3076363" cy="511730"/>
          </a:xfrm>
          <a:prstGeom prst="rect">
            <a:avLst/>
          </a:prstGeom>
        </p:spPr>
        <p:txBody>
          <a:bodyPr vert="horz" lIns="94752" tIns="47377" rIns="94752" bIns="47377" rtlCol="0"/>
          <a:lstStyle>
            <a:lvl1pPr algn="r">
              <a:defRPr sz="1200"/>
            </a:lvl1pPr>
          </a:lstStyle>
          <a:p>
            <a:fld id="{40B81676-12AF-4D2C-84B6-F71A86A8FD5D}" type="datetimeFigureOut">
              <a:rPr lang="en-US" smtClean="0"/>
              <a:t>6/28/2019</a:t>
            </a:fld>
            <a:endParaRPr lang="en-US" dirty="0"/>
          </a:p>
        </p:txBody>
      </p:sp>
      <p:sp>
        <p:nvSpPr>
          <p:cNvPr id="5" name="Slide Number Placeholder 4"/>
          <p:cNvSpPr>
            <a:spLocks noGrp="1"/>
          </p:cNvSpPr>
          <p:nvPr>
            <p:ph type="sldNum" sz="quarter" idx="3"/>
          </p:nvPr>
        </p:nvSpPr>
        <p:spPr>
          <a:xfrm>
            <a:off x="4021296" y="9721107"/>
            <a:ext cx="3076363" cy="511730"/>
          </a:xfrm>
          <a:prstGeom prst="rect">
            <a:avLst/>
          </a:prstGeom>
        </p:spPr>
        <p:txBody>
          <a:bodyPr vert="horz" lIns="94752" tIns="47377" rIns="94752" bIns="47377" rtlCol="0" anchor="b"/>
          <a:lstStyle>
            <a:lvl1pPr algn="r">
              <a:defRPr sz="1200"/>
            </a:lvl1pPr>
          </a:lstStyle>
          <a:p>
            <a:fld id="{79E87A46-545E-4B54-9814-BE8AD37D5583}" type="slidenum">
              <a:rPr lang="en-US" smtClean="0"/>
              <a:t>‹#›</a:t>
            </a:fld>
            <a:endParaRPr lang="en-US" dirty="0"/>
          </a:p>
        </p:txBody>
      </p:sp>
      <p:sp>
        <p:nvSpPr>
          <p:cNvPr id="6" name="Footer Placeholder 5"/>
          <p:cNvSpPr>
            <a:spLocks noGrp="1"/>
          </p:cNvSpPr>
          <p:nvPr>
            <p:ph type="ftr" sz="quarter" idx="2"/>
          </p:nvPr>
        </p:nvSpPr>
        <p:spPr>
          <a:xfrm>
            <a:off x="2" y="9721107"/>
            <a:ext cx="3076363" cy="511730"/>
          </a:xfrm>
          <a:prstGeom prst="rect">
            <a:avLst/>
          </a:prstGeom>
        </p:spPr>
        <p:txBody>
          <a:bodyPr vert="horz" lIns="94752" tIns="47377" rIns="94752" bIns="47377" rtlCol="0" anchor="b"/>
          <a:lstStyle>
            <a:lvl1pPr algn="l">
              <a:defRPr sz="1200"/>
            </a:lvl1pPr>
          </a:lstStyle>
          <a:p>
            <a:endParaRPr lang="en-US" dirty="0"/>
          </a:p>
        </p:txBody>
      </p:sp>
    </p:spTree>
    <p:extLst>
      <p:ext uri="{BB962C8B-B14F-4D97-AF65-F5344CB8AC3E}">
        <p14:creationId xmlns:p14="http://schemas.microsoft.com/office/powerpoint/2010/main" val="1650859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76363" cy="511730"/>
          </a:xfrm>
          <a:prstGeom prst="rect">
            <a:avLst/>
          </a:prstGeom>
        </p:spPr>
        <p:txBody>
          <a:bodyPr vert="horz" lIns="94752" tIns="47377" rIns="94752" bIns="47377" rtlCol="0"/>
          <a:lstStyle>
            <a:lvl1pPr algn="l">
              <a:defRPr sz="1200"/>
            </a:lvl1pPr>
          </a:lstStyle>
          <a:p>
            <a:endParaRPr lang="en-US" dirty="0"/>
          </a:p>
        </p:txBody>
      </p:sp>
      <p:sp>
        <p:nvSpPr>
          <p:cNvPr id="3" name="Date Placeholder 2"/>
          <p:cNvSpPr>
            <a:spLocks noGrp="1"/>
          </p:cNvSpPr>
          <p:nvPr>
            <p:ph type="dt" idx="1"/>
          </p:nvPr>
        </p:nvSpPr>
        <p:spPr>
          <a:xfrm>
            <a:off x="4021296" y="2"/>
            <a:ext cx="3076363" cy="511730"/>
          </a:xfrm>
          <a:prstGeom prst="rect">
            <a:avLst/>
          </a:prstGeom>
        </p:spPr>
        <p:txBody>
          <a:bodyPr vert="horz" lIns="94752" tIns="47377" rIns="94752" bIns="47377" rtlCol="0"/>
          <a:lstStyle>
            <a:lvl1pPr algn="r">
              <a:defRPr sz="1200"/>
            </a:lvl1pPr>
          </a:lstStyle>
          <a:p>
            <a:fld id="{B5C2DBBD-45A0-406D-B529-0C6A3DFC05BB}" type="datetimeFigureOut">
              <a:rPr lang="en-US" smtClean="0"/>
              <a:t>6/28/2019</a:t>
            </a:fld>
            <a:endParaRPr lang="en-US" dirty="0"/>
          </a:p>
        </p:txBody>
      </p:sp>
      <p:sp>
        <p:nvSpPr>
          <p:cNvPr id="4" name="Slide Image Placeholder 3"/>
          <p:cNvSpPr>
            <a:spLocks noGrp="1" noRot="1" noChangeAspect="1"/>
          </p:cNvSpPr>
          <p:nvPr>
            <p:ph type="sldImg" idx="2"/>
          </p:nvPr>
        </p:nvSpPr>
        <p:spPr>
          <a:xfrm>
            <a:off x="138113" y="766763"/>
            <a:ext cx="6823075" cy="3838575"/>
          </a:xfrm>
          <a:prstGeom prst="rect">
            <a:avLst/>
          </a:prstGeom>
          <a:noFill/>
          <a:ln w="12700">
            <a:solidFill>
              <a:prstClr val="black"/>
            </a:solidFill>
          </a:ln>
        </p:spPr>
        <p:txBody>
          <a:bodyPr vert="horz" lIns="94752" tIns="47377" rIns="94752" bIns="47377" rtlCol="0" anchor="ctr"/>
          <a:lstStyle/>
          <a:p>
            <a:endParaRPr lang="en-US" dirty="0"/>
          </a:p>
        </p:txBody>
      </p:sp>
      <p:sp>
        <p:nvSpPr>
          <p:cNvPr id="5" name="Notes Placeholder 4"/>
          <p:cNvSpPr>
            <a:spLocks noGrp="1"/>
          </p:cNvSpPr>
          <p:nvPr>
            <p:ph type="body" sz="quarter" idx="3"/>
          </p:nvPr>
        </p:nvSpPr>
        <p:spPr>
          <a:xfrm>
            <a:off x="709931" y="4861443"/>
            <a:ext cx="5679440" cy="4605576"/>
          </a:xfrm>
          <a:prstGeom prst="rect">
            <a:avLst/>
          </a:prstGeom>
        </p:spPr>
        <p:txBody>
          <a:bodyPr vert="horz" lIns="94752" tIns="47377" rIns="94752" bIns="4737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721107"/>
            <a:ext cx="3076363" cy="511730"/>
          </a:xfrm>
          <a:prstGeom prst="rect">
            <a:avLst/>
          </a:prstGeom>
        </p:spPr>
        <p:txBody>
          <a:bodyPr vert="horz" lIns="94752" tIns="47377" rIns="94752" bIns="4737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6" y="9721107"/>
            <a:ext cx="3076363" cy="511730"/>
          </a:xfrm>
          <a:prstGeom prst="rect">
            <a:avLst/>
          </a:prstGeom>
        </p:spPr>
        <p:txBody>
          <a:bodyPr vert="horz" lIns="94752" tIns="47377" rIns="94752" bIns="47377" rtlCol="0" anchor="b"/>
          <a:lstStyle>
            <a:lvl1pPr algn="r">
              <a:defRPr sz="1200"/>
            </a:lvl1pPr>
          </a:lstStyle>
          <a:p>
            <a:fld id="{F011E679-53C4-49BB-B2FA-B22C23CDA4DF}" type="slidenum">
              <a:rPr lang="en-US" smtClean="0"/>
              <a:t>‹#›</a:t>
            </a:fld>
            <a:endParaRPr lang="en-US" dirty="0"/>
          </a:p>
        </p:txBody>
      </p:sp>
    </p:spTree>
    <p:extLst>
      <p:ext uri="{BB962C8B-B14F-4D97-AF65-F5344CB8AC3E}">
        <p14:creationId xmlns:p14="http://schemas.microsoft.com/office/powerpoint/2010/main" val="3292780441"/>
      </p:ext>
    </p:extLst>
  </p:cSld>
  <p:clrMap bg1="lt1" tx1="dk1" bg2="lt2" tx2="dk2" accent1="accent1" accent2="accent2" accent3="accent3" accent4="accent4" accent5="accent5" accent6="accent6" hlink="hlink" folHlink="folHlink"/>
  <p:notesStyle>
    <a:lvl1pPr marL="0" algn="l" defTabSz="1218308" rtl="0" eaLnBrk="1" latinLnBrk="0" hangingPunct="1">
      <a:defRPr sz="1600" kern="1200">
        <a:solidFill>
          <a:schemeClr val="tx1"/>
        </a:solidFill>
        <a:latin typeface="+mn-lt"/>
        <a:ea typeface="+mn-ea"/>
        <a:cs typeface="+mn-cs"/>
      </a:defRPr>
    </a:lvl1pPr>
    <a:lvl2pPr marL="609154" algn="l" defTabSz="1218308" rtl="0" eaLnBrk="1" latinLnBrk="0" hangingPunct="1">
      <a:defRPr sz="1600" kern="1200">
        <a:solidFill>
          <a:schemeClr val="tx1"/>
        </a:solidFill>
        <a:latin typeface="+mn-lt"/>
        <a:ea typeface="+mn-ea"/>
        <a:cs typeface="+mn-cs"/>
      </a:defRPr>
    </a:lvl2pPr>
    <a:lvl3pPr marL="1218308" algn="l" defTabSz="1218308" rtl="0" eaLnBrk="1" latinLnBrk="0" hangingPunct="1">
      <a:defRPr sz="1600" kern="1200">
        <a:solidFill>
          <a:schemeClr val="tx1"/>
        </a:solidFill>
        <a:latin typeface="+mn-lt"/>
        <a:ea typeface="+mn-ea"/>
        <a:cs typeface="+mn-cs"/>
      </a:defRPr>
    </a:lvl3pPr>
    <a:lvl4pPr marL="1827462" algn="l" defTabSz="1218308" rtl="0" eaLnBrk="1" latinLnBrk="0" hangingPunct="1">
      <a:defRPr sz="1600" kern="1200">
        <a:solidFill>
          <a:schemeClr val="tx1"/>
        </a:solidFill>
        <a:latin typeface="+mn-lt"/>
        <a:ea typeface="+mn-ea"/>
        <a:cs typeface="+mn-cs"/>
      </a:defRPr>
    </a:lvl4pPr>
    <a:lvl5pPr marL="2436611" algn="l" defTabSz="1218308" rtl="0" eaLnBrk="1" latinLnBrk="0" hangingPunct="1">
      <a:defRPr sz="1600" kern="1200">
        <a:solidFill>
          <a:schemeClr val="tx1"/>
        </a:solidFill>
        <a:latin typeface="+mn-lt"/>
        <a:ea typeface="+mn-ea"/>
        <a:cs typeface="+mn-cs"/>
      </a:defRPr>
    </a:lvl5pPr>
    <a:lvl6pPr marL="3045759" algn="l" defTabSz="1218308" rtl="0" eaLnBrk="1" latinLnBrk="0" hangingPunct="1">
      <a:defRPr sz="1600" kern="1200">
        <a:solidFill>
          <a:schemeClr val="tx1"/>
        </a:solidFill>
        <a:latin typeface="+mn-lt"/>
        <a:ea typeface="+mn-ea"/>
        <a:cs typeface="+mn-cs"/>
      </a:defRPr>
    </a:lvl6pPr>
    <a:lvl7pPr marL="3654923" algn="l" defTabSz="1218308" rtl="0" eaLnBrk="1" latinLnBrk="0" hangingPunct="1">
      <a:defRPr sz="1600" kern="1200">
        <a:solidFill>
          <a:schemeClr val="tx1"/>
        </a:solidFill>
        <a:latin typeface="+mn-lt"/>
        <a:ea typeface="+mn-ea"/>
        <a:cs typeface="+mn-cs"/>
      </a:defRPr>
    </a:lvl7pPr>
    <a:lvl8pPr marL="4264068" algn="l" defTabSz="1218308" rtl="0" eaLnBrk="1" latinLnBrk="0" hangingPunct="1">
      <a:defRPr sz="1600" kern="1200">
        <a:solidFill>
          <a:schemeClr val="tx1"/>
        </a:solidFill>
        <a:latin typeface="+mn-lt"/>
        <a:ea typeface="+mn-ea"/>
        <a:cs typeface="+mn-cs"/>
      </a:defRPr>
    </a:lvl8pPr>
    <a:lvl9pPr marL="4873215" algn="l" defTabSz="121830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pPr algn="just"/>
            <a:endParaRPr lang="en-US" altLang="zh-CN" baseline="0" dirty="0"/>
          </a:p>
        </p:txBody>
      </p:sp>
      <p:sp>
        <p:nvSpPr>
          <p:cNvPr id="4" name="Slide Number Placeholder 3"/>
          <p:cNvSpPr>
            <a:spLocks noGrp="1"/>
          </p:cNvSpPr>
          <p:nvPr>
            <p:ph type="sldNum" sz="quarter" idx="10"/>
          </p:nvPr>
        </p:nvSpPr>
        <p:spPr/>
        <p:txBody>
          <a:bodyPr/>
          <a:lstStyle/>
          <a:p>
            <a:fld id="{F011E679-53C4-49BB-B2FA-B22C23CDA4DF}" type="slidenum">
              <a:rPr lang="en-US" smtClean="0"/>
              <a:t>1</a:t>
            </a:fld>
            <a:endParaRPr lang="en-US" dirty="0"/>
          </a:p>
        </p:txBody>
      </p:sp>
    </p:spTree>
    <p:extLst>
      <p:ext uri="{BB962C8B-B14F-4D97-AF65-F5344CB8AC3E}">
        <p14:creationId xmlns:p14="http://schemas.microsoft.com/office/powerpoint/2010/main" val="3312804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10</a:t>
            </a:fld>
            <a:endParaRPr lang="en-US" dirty="0"/>
          </a:p>
        </p:txBody>
      </p:sp>
    </p:spTree>
    <p:extLst>
      <p:ext uri="{BB962C8B-B14F-4D97-AF65-F5344CB8AC3E}">
        <p14:creationId xmlns:p14="http://schemas.microsoft.com/office/powerpoint/2010/main" val="2000724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11</a:t>
            </a:fld>
            <a:endParaRPr lang="en-US" dirty="0"/>
          </a:p>
        </p:txBody>
      </p:sp>
    </p:spTree>
    <p:extLst>
      <p:ext uri="{BB962C8B-B14F-4D97-AF65-F5344CB8AC3E}">
        <p14:creationId xmlns:p14="http://schemas.microsoft.com/office/powerpoint/2010/main" val="2264067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12</a:t>
            </a:fld>
            <a:endParaRPr lang="en-US" dirty="0"/>
          </a:p>
        </p:txBody>
      </p:sp>
    </p:spTree>
    <p:extLst>
      <p:ext uri="{BB962C8B-B14F-4D97-AF65-F5344CB8AC3E}">
        <p14:creationId xmlns:p14="http://schemas.microsoft.com/office/powerpoint/2010/main" val="2260894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13</a:t>
            </a:fld>
            <a:endParaRPr lang="en-US" dirty="0"/>
          </a:p>
        </p:txBody>
      </p:sp>
    </p:spTree>
    <p:extLst>
      <p:ext uri="{BB962C8B-B14F-4D97-AF65-F5344CB8AC3E}">
        <p14:creationId xmlns:p14="http://schemas.microsoft.com/office/powerpoint/2010/main" val="462058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14</a:t>
            </a:fld>
            <a:endParaRPr lang="en-US" dirty="0"/>
          </a:p>
        </p:txBody>
      </p:sp>
    </p:spTree>
    <p:extLst>
      <p:ext uri="{BB962C8B-B14F-4D97-AF65-F5344CB8AC3E}">
        <p14:creationId xmlns:p14="http://schemas.microsoft.com/office/powerpoint/2010/main" val="3900131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15</a:t>
            </a:fld>
            <a:endParaRPr lang="en-US" dirty="0"/>
          </a:p>
        </p:txBody>
      </p:sp>
    </p:spTree>
    <p:extLst>
      <p:ext uri="{BB962C8B-B14F-4D97-AF65-F5344CB8AC3E}">
        <p14:creationId xmlns:p14="http://schemas.microsoft.com/office/powerpoint/2010/main" val="2585005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16</a:t>
            </a:fld>
            <a:endParaRPr lang="en-US" dirty="0"/>
          </a:p>
        </p:txBody>
      </p:sp>
    </p:spTree>
    <p:extLst>
      <p:ext uri="{BB962C8B-B14F-4D97-AF65-F5344CB8AC3E}">
        <p14:creationId xmlns:p14="http://schemas.microsoft.com/office/powerpoint/2010/main" val="109703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800" dirty="0"/>
              <a:t>1)</a:t>
            </a:r>
            <a:r>
              <a:rPr lang="zh-CN" altLang="en-US" sz="2800" dirty="0"/>
              <a:t>由于大规模数据集通常包含各种类型的噪声，</a:t>
            </a:r>
            <a:r>
              <a:rPr lang="en-US" altLang="zh-CN" sz="2800" dirty="0"/>
              <a:t>MFM</a:t>
            </a:r>
            <a:r>
              <a:rPr lang="zh-CN" altLang="en-US" sz="2800" dirty="0"/>
              <a:t>可以使噪声信号和信息信号可以有效分离。</a:t>
            </a:r>
          </a:p>
          <a:p>
            <a:r>
              <a:rPr lang="en-US" altLang="zh-CN" sz="2800" dirty="0"/>
              <a:t>2)</a:t>
            </a:r>
            <a:r>
              <a:rPr lang="zh-CN" altLang="en-US" sz="2800" dirty="0"/>
              <a:t>当图像中存在水平边或直线时，对应水平信息的神经元被激活，对应垂直信息的神经元被抑制。</a:t>
            </a:r>
          </a:p>
          <a:p>
            <a:r>
              <a:rPr lang="zh-CN" altLang="en-US" sz="2800" dirty="0"/>
              <a:t> </a:t>
            </a:r>
            <a:r>
              <a:rPr lang="en-US" altLang="zh-CN" sz="2800" dirty="0"/>
              <a:t>3)</a:t>
            </a:r>
            <a:r>
              <a:rPr lang="zh-CN" altLang="en-US" sz="2800" dirty="0"/>
              <a:t>单个神经元的抑制不受参数影响，不广泛依赖训练数据。</a:t>
            </a:r>
          </a:p>
          <a:p>
            <a:r>
              <a:rPr lang="en-US" altLang="zh-CN" sz="2800" dirty="0"/>
              <a:t>4)</a:t>
            </a:r>
            <a:r>
              <a:rPr lang="zh-CN" altLang="en-US" sz="2800" dirty="0"/>
              <a:t>减少了参数量，可以得到一个低维紧凑的特征。</a:t>
            </a:r>
          </a:p>
          <a:p>
            <a:r>
              <a:rPr lang="en-US" altLang="zh-CN" sz="2800" dirty="0"/>
              <a:t>5)</a:t>
            </a:r>
            <a:r>
              <a:rPr lang="zh-CN" altLang="en-US" sz="2800" dirty="0"/>
              <a:t>通过激活两个特征映射的最大值，从之前的卷积层获得更有竞争力的节点。</a:t>
            </a:r>
          </a:p>
          <a:p>
            <a:r>
              <a:rPr lang="en-US" altLang="zh-CN" sz="2800" dirty="0"/>
              <a:t>6)</a:t>
            </a:r>
            <a:r>
              <a:rPr lang="zh-CN" altLang="en-US" sz="2800" dirty="0"/>
              <a:t>与</a:t>
            </a:r>
            <a:r>
              <a:rPr lang="en-US" altLang="zh-CN" sz="2800" dirty="0" err="1"/>
              <a:t>Relu</a:t>
            </a:r>
            <a:r>
              <a:rPr lang="zh-CN" altLang="en-US" sz="2800" dirty="0"/>
              <a:t>相比，</a:t>
            </a:r>
            <a:r>
              <a:rPr lang="en-US" altLang="zh-CN" sz="2800" dirty="0"/>
              <a:t>MFM</a:t>
            </a:r>
            <a:r>
              <a:rPr lang="zh-CN" altLang="en-US" sz="2800" dirty="0"/>
              <a:t>采用竞争关系，具有更好的泛化能力，适用于不同的数据分布。</a:t>
            </a:r>
          </a:p>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18</a:t>
            </a:fld>
            <a:endParaRPr lang="en-US" dirty="0"/>
          </a:p>
        </p:txBody>
      </p:sp>
    </p:spTree>
    <p:extLst>
      <p:ext uri="{BB962C8B-B14F-4D97-AF65-F5344CB8AC3E}">
        <p14:creationId xmlns:p14="http://schemas.microsoft.com/office/powerpoint/2010/main" val="669741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21</a:t>
            </a:fld>
            <a:endParaRPr lang="en-US" dirty="0"/>
          </a:p>
        </p:txBody>
      </p:sp>
    </p:spTree>
    <p:extLst>
      <p:ext uri="{BB962C8B-B14F-4D97-AF65-F5344CB8AC3E}">
        <p14:creationId xmlns:p14="http://schemas.microsoft.com/office/powerpoint/2010/main" val="358827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22</a:t>
            </a:fld>
            <a:endParaRPr lang="en-US" dirty="0"/>
          </a:p>
        </p:txBody>
      </p:sp>
    </p:spTree>
    <p:extLst>
      <p:ext uri="{BB962C8B-B14F-4D97-AF65-F5344CB8AC3E}">
        <p14:creationId xmlns:p14="http://schemas.microsoft.com/office/powerpoint/2010/main" val="1480410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2</a:t>
            </a:fld>
            <a:endParaRPr lang="en-US" dirty="0"/>
          </a:p>
        </p:txBody>
      </p:sp>
    </p:spTree>
    <p:extLst>
      <p:ext uri="{BB962C8B-B14F-4D97-AF65-F5344CB8AC3E}">
        <p14:creationId xmlns:p14="http://schemas.microsoft.com/office/powerpoint/2010/main" val="458215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23</a:t>
            </a:fld>
            <a:endParaRPr lang="en-US" dirty="0"/>
          </a:p>
        </p:txBody>
      </p:sp>
    </p:spTree>
    <p:extLst>
      <p:ext uri="{BB962C8B-B14F-4D97-AF65-F5344CB8AC3E}">
        <p14:creationId xmlns:p14="http://schemas.microsoft.com/office/powerpoint/2010/main" val="220940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3</a:t>
            </a:fld>
            <a:endParaRPr lang="en-US" dirty="0"/>
          </a:p>
        </p:txBody>
      </p:sp>
    </p:spTree>
    <p:extLst>
      <p:ext uri="{BB962C8B-B14F-4D97-AF65-F5344CB8AC3E}">
        <p14:creationId xmlns:p14="http://schemas.microsoft.com/office/powerpoint/2010/main" val="20858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4</a:t>
            </a:fld>
            <a:endParaRPr lang="en-US" dirty="0"/>
          </a:p>
        </p:txBody>
      </p:sp>
    </p:spTree>
    <p:extLst>
      <p:ext uri="{BB962C8B-B14F-4D97-AF65-F5344CB8AC3E}">
        <p14:creationId xmlns:p14="http://schemas.microsoft.com/office/powerpoint/2010/main" val="146696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5</a:t>
            </a:fld>
            <a:endParaRPr lang="en-US" dirty="0"/>
          </a:p>
        </p:txBody>
      </p:sp>
    </p:spTree>
    <p:extLst>
      <p:ext uri="{BB962C8B-B14F-4D97-AF65-F5344CB8AC3E}">
        <p14:creationId xmlns:p14="http://schemas.microsoft.com/office/powerpoint/2010/main" val="2248593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6</a:t>
            </a:fld>
            <a:endParaRPr lang="en-US" dirty="0"/>
          </a:p>
        </p:txBody>
      </p:sp>
    </p:spTree>
    <p:extLst>
      <p:ext uri="{BB962C8B-B14F-4D97-AF65-F5344CB8AC3E}">
        <p14:creationId xmlns:p14="http://schemas.microsoft.com/office/powerpoint/2010/main" val="1375481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7</a:t>
            </a:fld>
            <a:endParaRPr lang="en-US" dirty="0"/>
          </a:p>
        </p:txBody>
      </p:sp>
    </p:spTree>
    <p:extLst>
      <p:ext uri="{BB962C8B-B14F-4D97-AF65-F5344CB8AC3E}">
        <p14:creationId xmlns:p14="http://schemas.microsoft.com/office/powerpoint/2010/main" val="258068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8</a:t>
            </a:fld>
            <a:endParaRPr lang="en-US" dirty="0"/>
          </a:p>
        </p:txBody>
      </p:sp>
    </p:spTree>
    <p:extLst>
      <p:ext uri="{BB962C8B-B14F-4D97-AF65-F5344CB8AC3E}">
        <p14:creationId xmlns:p14="http://schemas.microsoft.com/office/powerpoint/2010/main" val="56878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800" dirty="0"/>
          </a:p>
        </p:txBody>
      </p:sp>
      <p:sp>
        <p:nvSpPr>
          <p:cNvPr id="4" name="灯片编号占位符 3"/>
          <p:cNvSpPr>
            <a:spLocks noGrp="1"/>
          </p:cNvSpPr>
          <p:nvPr>
            <p:ph type="sldNum" sz="quarter" idx="5"/>
          </p:nvPr>
        </p:nvSpPr>
        <p:spPr/>
        <p:txBody>
          <a:bodyPr/>
          <a:lstStyle/>
          <a:p>
            <a:fld id="{F011E679-53C4-49BB-B2FA-B22C23CDA4DF}" type="slidenum">
              <a:rPr lang="en-US" smtClean="0"/>
              <a:t>9</a:t>
            </a:fld>
            <a:endParaRPr lang="en-US" dirty="0"/>
          </a:p>
        </p:txBody>
      </p:sp>
    </p:spTree>
    <p:extLst>
      <p:ext uri="{BB962C8B-B14F-4D97-AF65-F5344CB8AC3E}">
        <p14:creationId xmlns:p14="http://schemas.microsoft.com/office/powerpoint/2010/main" val="261549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6400" b="0">
                <a:solidFill>
                  <a:srgbClr val="00B0F0"/>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48732" indent="0" algn="r">
              <a:spcBef>
                <a:spcPts val="0"/>
              </a:spcBef>
              <a:buNone/>
              <a:defRPr sz="4267">
                <a:solidFill>
                  <a:schemeClr val="tx1"/>
                </a:solidFill>
              </a:defRPr>
            </a:lvl1pPr>
            <a:lvl2pPr marL="609154" indent="0" algn="ctr">
              <a:buNone/>
            </a:lvl2pPr>
            <a:lvl3pPr marL="1218308" indent="0" algn="ctr">
              <a:buNone/>
            </a:lvl3pPr>
            <a:lvl4pPr marL="1827462" indent="0" algn="ctr">
              <a:buNone/>
            </a:lvl4pPr>
            <a:lvl5pPr marL="2436611" indent="0" algn="ctr">
              <a:buNone/>
            </a:lvl5pPr>
            <a:lvl6pPr marL="3045759" indent="0" algn="ctr">
              <a:buNone/>
            </a:lvl6pPr>
            <a:lvl7pPr marL="3654923" indent="0" algn="ctr">
              <a:buNone/>
            </a:lvl7pPr>
            <a:lvl8pPr marL="4264068" indent="0" algn="ctr">
              <a:buNone/>
            </a:lvl8pPr>
            <a:lvl9pPr marL="4873215"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33134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4pPr>
              <a:defRPr kumimoji="0" lang="en-US" sz="2667" b="0" i="0" kern="1200" baseline="0" dirty="0">
                <a:solidFill>
                  <a:schemeClr val="tx1"/>
                </a:solidFill>
                <a:latin typeface="Arial" panose="020B0604020202020204" pitchFamily="34" charset="0"/>
                <a:ea typeface="微软雅黑" panose="020B0503020204020204" pitchFamily="34" charset="-122"/>
                <a:cs typeface="Gill Sans MT"/>
              </a:defRPr>
            </a:lvl4pPr>
            <a:lvl5pPr marL="1070259" indent="-353226">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93B2A86-45ED-C24E-A6EF-CE2E29A7B2D6}" type="datetimeFigureOut">
              <a:rPr kumimoji="1" lang="zh-CN" altLang="en-US" smtClean="0"/>
              <a:t>2019/6/28</a:t>
            </a:fld>
            <a:endParaRPr kumimoji="1"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B177189-E7CB-4A4F-A05A-B7FCD8F5ECEC}" type="slidenum">
              <a:rPr kumimoji="1" lang="zh-CN" altLang="en-US" smtClean="0"/>
              <a:t>‹#›</a:t>
            </a:fld>
            <a:endParaRPr kumimoji="1" lang="zh-CN" altLang="en-US"/>
          </a:p>
        </p:txBody>
      </p:sp>
    </p:spTree>
    <p:extLst>
      <p:ext uri="{BB962C8B-B14F-4D97-AF65-F5344CB8AC3E}">
        <p14:creationId xmlns:p14="http://schemas.microsoft.com/office/powerpoint/2010/main" val="68805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465" y="1197429"/>
            <a:ext cx="914639"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19917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1" y="1440000"/>
            <a:ext cx="5275712"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6" y="1440000"/>
            <a:ext cx="5562551"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212554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6" y="1440000"/>
            <a:ext cx="5562551"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3"/>
            <a:ext cx="11162907" cy="396000"/>
          </a:xfrm>
        </p:spPr>
        <p:txBody>
          <a:bodyPr/>
          <a:lstStyle>
            <a:lvl1pPr marL="0" indent="0">
              <a:buNone/>
              <a:defRPr sz="3200">
                <a:solidFill>
                  <a:schemeClr val="accent5"/>
                </a:solidFill>
              </a:defRPr>
            </a:lvl1pPr>
          </a:lstStyle>
          <a:p>
            <a:pPr lvl="0"/>
            <a:r>
              <a:rPr lang="en-GB" dirty="0"/>
              <a:t>Click to edit subtitle</a:t>
            </a:r>
            <a:endParaRPr lang="en-US" dirty="0"/>
          </a:p>
        </p:txBody>
      </p:sp>
      <p:sp>
        <p:nvSpPr>
          <p:cNvPr id="14" name="TextBox 13"/>
          <p:cNvSpPr txBox="1"/>
          <p:nvPr/>
        </p:nvSpPr>
        <p:spPr>
          <a:xfrm>
            <a:off x="302465" y="1197429"/>
            <a:ext cx="914639"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139599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3"/>
            <a:ext cx="11162907" cy="396000"/>
          </a:xfrm>
        </p:spPr>
        <p:txBody>
          <a:bodyPr/>
          <a:lstStyle>
            <a:lvl1pPr marL="0" indent="0">
              <a:buNone/>
              <a:defRPr sz="3200">
                <a:solidFill>
                  <a:schemeClr val="accent5"/>
                </a:solidFill>
              </a:defRPr>
            </a:lvl1pPr>
          </a:lstStyle>
          <a:p>
            <a:pPr lvl="0"/>
            <a:r>
              <a:rPr lang="en-GB" dirty="0"/>
              <a:t>Click to edit subtitle</a:t>
            </a:r>
            <a:endParaRPr lang="en-US" dirty="0"/>
          </a:p>
        </p:txBody>
      </p:sp>
      <p:sp>
        <p:nvSpPr>
          <p:cNvPr id="14" name="TextBox 13"/>
          <p:cNvSpPr txBox="1"/>
          <p:nvPr/>
        </p:nvSpPr>
        <p:spPr>
          <a:xfrm>
            <a:off x="302465" y="1197429"/>
            <a:ext cx="914639"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4292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5" y="1440000"/>
            <a:ext cx="11160332"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5"/>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endParaRPr kumimoji="0" lang="en-US" sz="1867" b="1" i="0" u="none" strike="noStrike" cap="none" normalizeH="0" baseline="0" dirty="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97"/>
            <a:ext cx="4083712" cy="49306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r>
              <a:rPr kumimoji="0" lang="en-US" sz="1333" b="1" i="0" u="none" strike="noStrike" cap="none" normalizeH="0" baseline="0" dirty="0">
                <a:ln>
                  <a:noFill/>
                </a:ln>
                <a:solidFill>
                  <a:srgbClr val="FFFFFF"/>
                </a:solidFill>
                <a:effectLst/>
                <a:latin typeface="Arial" charset="0"/>
                <a:ea typeface="MS PGothic" pitchFamily="34" charset="-128"/>
              </a:rPr>
              <a:t>Approximate</a:t>
            </a:r>
            <a:r>
              <a:rPr kumimoji="0" lang="en-US" sz="1333" b="1" i="0" u="none" strike="noStrike" cap="none" normalizeH="0" dirty="0">
                <a:ln>
                  <a:noFill/>
                </a:ln>
                <a:solidFill>
                  <a:srgbClr val="FFFFFF"/>
                </a:solidFill>
                <a:effectLst/>
                <a:latin typeface="Arial" charset="0"/>
                <a:ea typeface="MS PGothic" pitchFamily="34" charset="-128"/>
              </a:rPr>
              <a:t> clearance</a:t>
            </a:r>
            <a:endParaRPr kumimoji="0" lang="en-US" sz="1333"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33"/>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algn="ctr" defTabSz="1218308" fontAlgn="base">
              <a:spcBef>
                <a:spcPct val="0"/>
              </a:spcBef>
              <a:spcAft>
                <a:spcPct val="0"/>
              </a:spcAft>
            </a:pPr>
            <a:r>
              <a:rPr lang="en-US" sz="1333" b="1" dirty="0">
                <a:solidFill>
                  <a:srgbClr val="FFFFFF"/>
                </a:solidFill>
                <a:latin typeface="Arial" charset="0"/>
                <a:ea typeface="MS PGothic" pitchFamily="34" charset="-128"/>
              </a:rPr>
              <a:t>Approximate clearance</a:t>
            </a:r>
          </a:p>
        </p:txBody>
      </p:sp>
      <p:sp>
        <p:nvSpPr>
          <p:cNvPr id="11" name="Rectangle 10"/>
          <p:cNvSpPr/>
          <p:nvPr/>
        </p:nvSpPr>
        <p:spPr bwMode="auto">
          <a:xfrm>
            <a:off x="3989325" y="835145"/>
            <a:ext cx="4083712" cy="49306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r>
              <a:rPr kumimoji="0" lang="en-US" sz="1333" b="1" i="0" u="none" strike="noStrike" cap="none" normalizeH="0" baseline="0" dirty="0">
                <a:ln>
                  <a:noFill/>
                </a:ln>
                <a:solidFill>
                  <a:srgbClr val="FFFFFF"/>
                </a:solidFill>
                <a:effectLst/>
                <a:latin typeface="Arial" charset="0"/>
                <a:ea typeface="MS PGothic" pitchFamily="34" charset="-128"/>
              </a:rPr>
              <a:t>Approximate</a:t>
            </a:r>
            <a:r>
              <a:rPr kumimoji="0" lang="en-US" sz="1333" b="1" i="0" u="none" strike="noStrike" cap="none" normalizeH="0" dirty="0">
                <a:ln>
                  <a:noFill/>
                </a:ln>
                <a:solidFill>
                  <a:srgbClr val="FFFFFF"/>
                </a:solidFill>
                <a:effectLst/>
                <a:latin typeface="Arial" charset="0"/>
                <a:ea typeface="MS PGothic" pitchFamily="34" charset="-128"/>
              </a:rPr>
              <a:t> clearance</a:t>
            </a:r>
            <a:endParaRPr kumimoji="0" lang="en-US" sz="1333"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5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algn="ctr" defTabSz="1218308" fontAlgn="base">
              <a:spcBef>
                <a:spcPct val="0"/>
              </a:spcBef>
              <a:spcAft>
                <a:spcPct val="0"/>
              </a:spcAft>
            </a:pPr>
            <a:r>
              <a:rPr lang="en-US" sz="1333"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17208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5"/>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endParaRPr kumimoji="0" lang="en-US" sz="1867" b="1" i="0" u="none" strike="noStrike" cap="none" normalizeH="0" baseline="0" dirty="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97"/>
            <a:ext cx="4083712" cy="49306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r>
              <a:rPr kumimoji="0" lang="en-US" sz="1333" b="1" i="0" u="none" strike="noStrike" cap="none" normalizeH="0" baseline="0" dirty="0">
                <a:ln>
                  <a:noFill/>
                </a:ln>
                <a:solidFill>
                  <a:srgbClr val="FFFFFF"/>
                </a:solidFill>
                <a:effectLst/>
                <a:latin typeface="Arial" charset="0"/>
                <a:ea typeface="MS PGothic" pitchFamily="34" charset="-128"/>
              </a:rPr>
              <a:t>Approximate</a:t>
            </a:r>
            <a:r>
              <a:rPr kumimoji="0" lang="en-US" sz="1333" b="1" i="0" u="none" strike="noStrike" cap="none" normalizeH="0" dirty="0">
                <a:ln>
                  <a:noFill/>
                </a:ln>
                <a:solidFill>
                  <a:srgbClr val="FFFFFF"/>
                </a:solidFill>
                <a:effectLst/>
                <a:latin typeface="Arial" charset="0"/>
                <a:ea typeface="MS PGothic" pitchFamily="34" charset="-128"/>
              </a:rPr>
              <a:t> clearance</a:t>
            </a:r>
            <a:endParaRPr kumimoji="0" lang="en-US" sz="1333"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33"/>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algn="ctr" defTabSz="1218308" fontAlgn="base">
              <a:spcBef>
                <a:spcPct val="0"/>
              </a:spcBef>
              <a:spcAft>
                <a:spcPct val="0"/>
              </a:spcAft>
            </a:pPr>
            <a:r>
              <a:rPr lang="en-US" sz="1333"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49"/>
            <a:ext cx="0" cy="5091187"/>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1" y="1440000"/>
            <a:ext cx="5275712"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8387" y="1440000"/>
            <a:ext cx="5561948" cy="4680000"/>
          </a:xfrm>
        </p:spPr>
        <p:txBody>
          <a:bodyPr/>
          <a:lstStyle>
            <a:lvl1pPr>
              <a:defRPr sz="3200"/>
            </a:lvl1pPr>
            <a:lvl2pPr>
              <a:defRPr sz="2667"/>
            </a:lvl2pPr>
            <a:lvl3pPr>
              <a:defRPr sz="2667"/>
            </a:lvl3pPr>
            <a:lvl4pPr>
              <a:defRPr sz="2667"/>
            </a:lvl4pPr>
            <a:lvl5pPr>
              <a:defRPr sz="2667"/>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9325" y="835145"/>
            <a:ext cx="4083712" cy="49306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marL="0" marR="0" indent="0" algn="ctr" defTabSz="1218308" rtl="0" eaLnBrk="1" fontAlgn="base" latinLnBrk="0" hangingPunct="1">
              <a:lnSpc>
                <a:spcPct val="100000"/>
              </a:lnSpc>
              <a:spcBef>
                <a:spcPct val="0"/>
              </a:spcBef>
              <a:spcAft>
                <a:spcPct val="0"/>
              </a:spcAft>
              <a:buClrTx/>
              <a:buSzTx/>
              <a:buFontTx/>
              <a:buNone/>
              <a:tabLst/>
            </a:pPr>
            <a:r>
              <a:rPr kumimoji="0" lang="en-US" sz="1333" b="1" i="0" u="none" strike="noStrike" cap="none" normalizeH="0" baseline="0" dirty="0">
                <a:ln>
                  <a:noFill/>
                </a:ln>
                <a:solidFill>
                  <a:srgbClr val="FFFFFF"/>
                </a:solidFill>
                <a:effectLst/>
                <a:latin typeface="Arial" charset="0"/>
                <a:ea typeface="MS PGothic" pitchFamily="34" charset="-128"/>
              </a:rPr>
              <a:t>Approximate</a:t>
            </a:r>
            <a:r>
              <a:rPr kumimoji="0" lang="en-US" sz="1333" b="1" i="0" u="none" strike="noStrike" cap="none" normalizeH="0" dirty="0">
                <a:ln>
                  <a:noFill/>
                </a:ln>
                <a:solidFill>
                  <a:srgbClr val="FFFFFF"/>
                </a:solidFill>
                <a:effectLst/>
                <a:latin typeface="Arial" charset="0"/>
                <a:ea typeface="MS PGothic" pitchFamily="34" charset="-128"/>
              </a:rPr>
              <a:t> clearance</a:t>
            </a:r>
            <a:endParaRPr kumimoji="0" lang="en-US" sz="1333"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5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121829" tIns="60915" rIns="121829" bIns="60915" numCol="1" rtlCol="0" anchor="ctr" anchorCtr="0" compatLnSpc="1">
            <a:prstTxWarp prst="textNoShape">
              <a:avLst/>
            </a:prstTxWarp>
          </a:bodyPr>
          <a:lstStyle/>
          <a:p>
            <a:pPr algn="ctr" defTabSz="1218308" fontAlgn="base">
              <a:spcBef>
                <a:spcPct val="0"/>
              </a:spcBef>
              <a:spcAft>
                <a:spcPct val="0"/>
              </a:spcAft>
            </a:pPr>
            <a:r>
              <a:rPr lang="en-US" sz="1333"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49"/>
            <a:ext cx="0" cy="5091187"/>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14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37"/>
            <a:ext cx="11040000" cy="1013625"/>
          </a:xfrm>
        </p:spPr>
        <p:txBody>
          <a:bodyPr lIns="0" tIns="0" rIns="0" bIns="0">
            <a:normAutofit/>
          </a:bodyPr>
          <a:lstStyle>
            <a:lvl1pPr algn="r">
              <a:defRPr sz="64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341156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89" y="2540026"/>
            <a:ext cx="9278624" cy="1479663"/>
          </a:xfrm>
        </p:spPr>
        <p:txBody>
          <a:bodyPr lIns="0" tIns="0" rIns="0" bIns="0">
            <a:noAutofit/>
          </a:bodyPr>
          <a:lstStyle>
            <a:lvl1pPr algn="l">
              <a:defRPr sz="4267"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9422" y="4515556"/>
            <a:ext cx="914639" cy="914400"/>
          </a:xfrm>
          <a:prstGeom prst="rect">
            <a:avLst/>
          </a:prstGeom>
        </p:spPr>
        <p:txBody>
          <a:bodyPr vert="horz" wrap="none" lIns="0" tIns="0" rIns="0" bIns="0" rtlCol="0" anchor="t">
            <a:normAutofit/>
          </a:bodyPr>
          <a:lstStyle/>
          <a:p>
            <a:endParaRPr lang="en-US" sz="2400" dirty="0"/>
          </a:p>
        </p:txBody>
      </p:sp>
      <p:sp>
        <p:nvSpPr>
          <p:cNvPr id="14" name="Text Placeholder 13"/>
          <p:cNvSpPr>
            <a:spLocks noGrp="1"/>
          </p:cNvSpPr>
          <p:nvPr>
            <p:ph type="body" sz="quarter" idx="11" hasCustomPrompt="1"/>
          </p:nvPr>
        </p:nvSpPr>
        <p:spPr>
          <a:xfrm>
            <a:off x="6182456" y="4524581"/>
            <a:ext cx="4712219" cy="546041"/>
          </a:xfrm>
        </p:spPr>
        <p:txBody>
          <a:bodyPr/>
          <a:lstStyle>
            <a:lvl1pPr marL="0" indent="0" algn="r">
              <a:buNone/>
              <a:defRPr sz="1600">
                <a:solidFill>
                  <a:srgbClr val="7F7F7F"/>
                </a:solidFill>
              </a:defRPr>
            </a:lvl1pPr>
            <a:lvl2pPr marL="717022" indent="0">
              <a:buNone/>
              <a:defRPr sz="1600">
                <a:solidFill>
                  <a:srgbClr val="7F7F7F"/>
                </a:solidFill>
              </a:defRPr>
            </a:lvl2pPr>
            <a:lvl3pPr marL="717022" indent="0">
              <a:buNone/>
              <a:defRPr sz="1600">
                <a:solidFill>
                  <a:srgbClr val="7F7F7F"/>
                </a:solidFill>
              </a:defRPr>
            </a:lvl3pPr>
            <a:lvl4pPr marL="717022" indent="0">
              <a:buNone/>
              <a:defRPr sz="1600">
                <a:solidFill>
                  <a:srgbClr val="7F7F7F"/>
                </a:solidFill>
              </a:defRPr>
            </a:lvl4pPr>
            <a:lvl5pPr marL="717022" indent="0">
              <a:buNone/>
              <a:defRPr sz="16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418925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80005" y="1176000"/>
            <a:ext cx="11162901" cy="4914477"/>
          </a:xfrm>
          <a:prstGeom prst="rect">
            <a:avLst/>
          </a:prstGeom>
        </p:spPr>
        <p:txBody>
          <a:bodyPr vert="horz" lIns="0" tIns="0" rIns="0" bIns="0">
            <a:noAutofit/>
          </a:bodyPr>
          <a:lstStyle/>
          <a:p>
            <a:pPr lvl="0" eaLnBrk="1" latinLnBrk="0" hangingPunct="1"/>
            <a:r>
              <a:rPr kumimoji="0" lang="en-GB" dirty="0"/>
              <a:t>Click to edit text</a:t>
            </a:r>
          </a:p>
          <a:p>
            <a:pPr lvl="2" eaLnBrk="1" latinLnBrk="0" hangingPunct="1"/>
            <a:r>
              <a:rPr kumimoji="0" lang="en-GB" dirty="0"/>
              <a:t>Second level</a:t>
            </a:r>
          </a:p>
          <a:p>
            <a:pPr lvl="1" eaLnBrk="1" latinLnBrk="0" hangingPunct="1"/>
            <a:r>
              <a:rPr kumimoji="0" lang="en-GB" dirty="0"/>
              <a:t>Third level</a:t>
            </a:r>
          </a:p>
          <a:p>
            <a:pPr lvl="3" eaLnBrk="1" latinLnBrk="0" hangingPunct="1"/>
            <a:r>
              <a:rPr kumimoji="0" lang="en-GB" dirty="0"/>
              <a:t>Fourth level</a:t>
            </a:r>
          </a:p>
          <a:p>
            <a:pPr lvl="2" eaLnBrk="1" latinLnBrk="0" hangingPunct="1"/>
            <a:r>
              <a:rPr kumimoji="0" lang="en-GB" dirty="0"/>
              <a:t>Fifth level</a:t>
            </a:r>
            <a:endParaRPr kumimoji="0" lang="en-US" dirty="0"/>
          </a:p>
        </p:txBody>
      </p:sp>
      <p:sp>
        <p:nvSpPr>
          <p:cNvPr id="7" name="Slide Number Placeholder 4"/>
          <p:cNvSpPr txBox="1">
            <a:spLocks/>
          </p:cNvSpPr>
          <p:nvPr/>
        </p:nvSpPr>
        <p:spPr>
          <a:xfrm>
            <a:off x="5696571" y="6354477"/>
            <a:ext cx="729762" cy="295638"/>
          </a:xfrm>
          <a:prstGeom prst="rect">
            <a:avLst/>
          </a:prstGeom>
        </p:spPr>
        <p:txBody>
          <a:bodyPr vert="horz" lIns="0" tIns="0" rIns="121829" bIns="0" anchor="ctr"/>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609154" rtl="0" eaLnBrk="1" fontAlgn="auto" latinLnBrk="0" hangingPunct="1">
              <a:lnSpc>
                <a:spcPct val="100000"/>
              </a:lnSpc>
              <a:spcBef>
                <a:spcPts val="0"/>
              </a:spcBef>
              <a:spcAft>
                <a:spcPts val="0"/>
              </a:spcAft>
              <a:buClrTx/>
              <a:buSzTx/>
              <a:buFontTx/>
              <a:buNone/>
              <a:tabLst/>
              <a:defRPr/>
            </a:pPr>
            <a:fld id="{319DA607-C033-414D-8F05-C963E77EB547}" type="slidenum">
              <a:rPr lang="en-US" sz="1333" smtClean="0">
                <a:solidFill>
                  <a:schemeClr val="bg1">
                    <a:lumMod val="50000"/>
                  </a:schemeClr>
                </a:solidFill>
              </a:rPr>
              <a:pPr marL="0" marR="0" indent="0" algn="ctr" defTabSz="609154" rtl="0" eaLnBrk="1" fontAlgn="auto" latinLnBrk="0" hangingPunct="1">
                <a:lnSpc>
                  <a:spcPct val="100000"/>
                </a:lnSpc>
                <a:spcBef>
                  <a:spcPts val="0"/>
                </a:spcBef>
                <a:spcAft>
                  <a:spcPts val="0"/>
                </a:spcAft>
                <a:buClrTx/>
                <a:buSzTx/>
                <a:buFontTx/>
                <a:buNone/>
                <a:tabLst/>
                <a:defRPr/>
              </a:pPr>
              <a:t>‹#›</a:t>
            </a:fld>
            <a:endParaRPr lang="en-US" sz="1333" dirty="0">
              <a:solidFill>
                <a:schemeClr val="bg1">
                  <a:lumMod val="50000"/>
                </a:schemeClr>
              </a:solidFill>
            </a:endParaRPr>
          </a:p>
        </p:txBody>
      </p:sp>
      <p:pic>
        <p:nvPicPr>
          <p:cNvPr id="5" name="图片 4">
            <a:extLst>
              <a:ext uri="{FF2B5EF4-FFF2-40B4-BE49-F238E27FC236}">
                <a16:creationId xmlns:a16="http://schemas.microsoft.com/office/drawing/2014/main" id="{7A98062F-EE8D-49EB-A317-22916E181206}"/>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10102362" y="6303147"/>
            <a:ext cx="1540544" cy="414175"/>
          </a:xfrm>
          <a:prstGeom prst="rect">
            <a:avLst/>
          </a:prstGeom>
        </p:spPr>
      </p:pic>
    </p:spTree>
    <p:extLst>
      <p:ext uri="{BB962C8B-B14F-4D97-AF65-F5344CB8AC3E}">
        <p14:creationId xmlns:p14="http://schemas.microsoft.com/office/powerpoint/2010/main" val="33622379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5" r:id="rId10"/>
  </p:sldLayoutIdLst>
  <p:txStyles>
    <p:titleStyle>
      <a:lvl1pPr algn="l" rtl="0" eaLnBrk="1" latinLnBrk="0" hangingPunct="1">
        <a:spcBef>
          <a:spcPct val="0"/>
        </a:spcBef>
        <a:buNone/>
        <a:tabLst>
          <a:tab pos="2872323" algn="l"/>
        </a:tabLst>
        <a:defRPr kumimoji="0" sz="4000" b="1" i="0" kern="1200" baseline="0">
          <a:solidFill>
            <a:srgbClr val="0070C0"/>
          </a:solidFill>
          <a:effectLst/>
          <a:latin typeface="Arial" panose="020B0604020202020204" pitchFamily="34" charset="0"/>
          <a:ea typeface="微软雅黑" panose="020B0503020204020204" pitchFamily="34" charset="-122"/>
          <a:cs typeface="Gill Sans MT"/>
        </a:defRPr>
      </a:lvl1pPr>
    </p:titleStyle>
    <p:bodyStyle>
      <a:lvl1pPr marL="353226" indent="-353226" algn="l" rtl="0" eaLnBrk="1" latinLnBrk="0" hangingPunct="1">
        <a:spcBef>
          <a:spcPts val="533"/>
        </a:spcBef>
        <a:buClr>
          <a:schemeClr val="accent5"/>
        </a:buClr>
        <a:buSzPct val="95000"/>
        <a:buFont typeface="Wingdings" charset="2"/>
        <a:buChar char="§"/>
        <a:defRPr kumimoji="0" sz="3200" b="0" i="0" kern="1200" baseline="0">
          <a:solidFill>
            <a:schemeClr val="tx1">
              <a:lumMod val="75000"/>
              <a:lumOff val="25000"/>
            </a:schemeClr>
          </a:solidFill>
          <a:effectLst/>
          <a:latin typeface="Arial" panose="020B0604020202020204" pitchFamily="34" charset="0"/>
          <a:ea typeface="微软雅黑" panose="020B0503020204020204" pitchFamily="34" charset="-122"/>
          <a:cs typeface="Gill Sans MT"/>
        </a:defRPr>
      </a:lvl1pPr>
      <a:lvl2pPr marL="1070259" indent="-353226" algn="l" rtl="0" eaLnBrk="1" latinLnBrk="0" hangingPunct="1">
        <a:spcBef>
          <a:spcPts val="533"/>
        </a:spcBef>
        <a:buClr>
          <a:schemeClr val="accent5"/>
        </a:buClr>
        <a:buSzPct val="95000"/>
        <a:buFont typeface="Wingdings" charset="2"/>
        <a:buChar char="§"/>
        <a:defRPr kumimoji="0" sz="28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2pPr>
      <a:lvl3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3pPr>
      <a:lvl4pPr marL="1070259" indent="-353226" algn="l" rtl="0" eaLnBrk="1" latinLnBrk="0" hangingPunct="1">
        <a:spcBef>
          <a:spcPts val="533"/>
        </a:spcBef>
        <a:buClr>
          <a:schemeClr val="accent5"/>
        </a:buClr>
        <a:buSzPct val="95000"/>
        <a:buFont typeface="Wingdings" charset="2"/>
        <a:buChar char="§"/>
        <a:defRPr kumimoji="0" sz="2667"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4pPr>
      <a:lvl5pPr marL="1070259" indent="-353226" algn="l" rtl="0" eaLnBrk="1" latinLnBrk="0" hangingPunct="1">
        <a:spcBef>
          <a:spcPts val="533"/>
        </a:spcBef>
        <a:buClr>
          <a:schemeClr val="accent5"/>
        </a:buClr>
        <a:buSzPct val="95000"/>
        <a:buFont typeface="Wingdings" panose="05000000000000000000" pitchFamily="2" charset="2"/>
        <a:buChar char="Ø"/>
        <a:defRPr kumimoji="0" sz="2667" b="0" i="0" kern="1200" baseline="0">
          <a:solidFill>
            <a:schemeClr val="tx1"/>
          </a:solidFill>
          <a:latin typeface="Arial" panose="020B0604020202020204" pitchFamily="34" charset="0"/>
          <a:ea typeface="微软雅黑" panose="020B0503020204020204" pitchFamily="34" charset="-122"/>
          <a:cs typeface="Gill Sans MT"/>
        </a:defRPr>
      </a:lvl5pPr>
      <a:lvl6pPr marL="2085078" indent="-342900" algn="l" rtl="0" eaLnBrk="1" latinLnBrk="0" hangingPunct="1">
        <a:spcBef>
          <a:spcPts val="333"/>
        </a:spcBef>
        <a:buClr>
          <a:schemeClr val="accent3">
            <a:tint val="85000"/>
            <a:satMod val="275000"/>
          </a:schemeClr>
        </a:buClr>
        <a:buSzPct val="100000"/>
        <a:buFont typeface="Wingdings" panose="05000000000000000000" pitchFamily="2" charset="2"/>
        <a:buChar char="Ø"/>
        <a:defRPr kumimoji="0" sz="2267" kern="1200" baseline="0">
          <a:solidFill>
            <a:schemeClr val="tx1"/>
          </a:solidFill>
          <a:latin typeface="+mn-lt"/>
          <a:ea typeface="+mn-ea"/>
          <a:cs typeface="+mn-cs"/>
        </a:defRPr>
      </a:lvl6pPr>
      <a:lvl7pPr marL="2266046"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7pPr>
      <a:lvl8pPr marL="2558443" indent="-243663" algn="l" rtl="0" eaLnBrk="1" latinLnBrk="0" hangingPunct="1">
        <a:spcBef>
          <a:spcPts val="343"/>
        </a:spcBef>
        <a:buClr>
          <a:schemeClr val="accent3">
            <a:tint val="85000"/>
            <a:satMod val="275000"/>
          </a:schemeClr>
        </a:buClr>
        <a:buSzPct val="100000"/>
        <a:buFont typeface="Verdana"/>
        <a:buChar char="◦"/>
        <a:defRPr kumimoji="0" sz="2000" kern="1200" baseline="0">
          <a:solidFill>
            <a:schemeClr val="tx1"/>
          </a:solidFill>
          <a:latin typeface="+mn-lt"/>
          <a:ea typeface="+mn-ea"/>
          <a:cs typeface="+mn-cs"/>
        </a:defRPr>
      </a:lvl8pPr>
      <a:lvl9pPr marL="2863010" indent="-243663" algn="l" rtl="0" eaLnBrk="1" latinLnBrk="0" hangingPunct="1">
        <a:spcBef>
          <a:spcPts val="340"/>
        </a:spcBef>
        <a:buClr>
          <a:schemeClr val="accent3">
            <a:tint val="85000"/>
            <a:satMod val="275000"/>
          </a:schemeClr>
        </a:buClr>
        <a:buSzPct val="100000"/>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154" algn="l" rtl="0" eaLnBrk="1" latinLnBrk="0" hangingPunct="1">
        <a:defRPr kumimoji="0" kern="1200">
          <a:solidFill>
            <a:schemeClr val="tx1"/>
          </a:solidFill>
          <a:latin typeface="+mn-lt"/>
          <a:ea typeface="+mn-ea"/>
          <a:cs typeface="+mn-cs"/>
        </a:defRPr>
      </a:lvl2pPr>
      <a:lvl3pPr marL="1218308" algn="l" rtl="0" eaLnBrk="1" latinLnBrk="0" hangingPunct="1">
        <a:defRPr kumimoji="0" kern="1200">
          <a:solidFill>
            <a:schemeClr val="tx1"/>
          </a:solidFill>
          <a:latin typeface="+mn-lt"/>
          <a:ea typeface="+mn-ea"/>
          <a:cs typeface="+mn-cs"/>
        </a:defRPr>
      </a:lvl3pPr>
      <a:lvl4pPr marL="1827462" algn="l" rtl="0" eaLnBrk="1" latinLnBrk="0" hangingPunct="1">
        <a:defRPr kumimoji="0" kern="1200">
          <a:solidFill>
            <a:schemeClr val="tx1"/>
          </a:solidFill>
          <a:latin typeface="+mn-lt"/>
          <a:ea typeface="+mn-ea"/>
          <a:cs typeface="+mn-cs"/>
        </a:defRPr>
      </a:lvl4pPr>
      <a:lvl5pPr marL="2436611" algn="l" rtl="0" eaLnBrk="1" latinLnBrk="0" hangingPunct="1">
        <a:defRPr kumimoji="0" kern="1200">
          <a:solidFill>
            <a:schemeClr val="tx1"/>
          </a:solidFill>
          <a:latin typeface="+mn-lt"/>
          <a:ea typeface="+mn-ea"/>
          <a:cs typeface="+mn-cs"/>
        </a:defRPr>
      </a:lvl5pPr>
      <a:lvl6pPr marL="3045759" algn="l" rtl="0" eaLnBrk="1" latinLnBrk="0" hangingPunct="1">
        <a:defRPr kumimoji="0" kern="1200">
          <a:solidFill>
            <a:schemeClr val="tx1"/>
          </a:solidFill>
          <a:latin typeface="+mn-lt"/>
          <a:ea typeface="+mn-ea"/>
          <a:cs typeface="+mn-cs"/>
        </a:defRPr>
      </a:lvl6pPr>
      <a:lvl7pPr marL="3654923" algn="l" rtl="0" eaLnBrk="1" latinLnBrk="0" hangingPunct="1">
        <a:defRPr kumimoji="0" kern="1200">
          <a:solidFill>
            <a:schemeClr val="tx1"/>
          </a:solidFill>
          <a:latin typeface="+mn-lt"/>
          <a:ea typeface="+mn-ea"/>
          <a:cs typeface="+mn-cs"/>
        </a:defRPr>
      </a:lvl7pPr>
      <a:lvl8pPr marL="4264068" algn="l" rtl="0" eaLnBrk="1" latinLnBrk="0" hangingPunct="1">
        <a:defRPr kumimoji="0" kern="1200">
          <a:solidFill>
            <a:schemeClr val="tx1"/>
          </a:solidFill>
          <a:latin typeface="+mn-lt"/>
          <a:ea typeface="+mn-ea"/>
          <a:cs typeface="+mn-cs"/>
        </a:defRPr>
      </a:lvl8pPr>
      <a:lvl9pPr marL="487321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is-www.cs.umass.edu/lf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hqprint">
            <a:alphaModFix amt="20000"/>
            <a:extLst>
              <a:ext uri="{28A0092B-C50C-407E-A947-70E740481C1C}">
                <a14:useLocalDpi xmlns:a14="http://schemas.microsoft.com/office/drawing/2010/main"/>
              </a:ext>
            </a:extLst>
          </a:blip>
          <a:srcRect/>
          <a:stretch/>
        </p:blipFill>
        <p:spPr>
          <a:xfrm>
            <a:off x="0" y="3236978"/>
            <a:ext cx="12192000" cy="3621022"/>
          </a:xfrm>
          <a:prstGeom prst="rect">
            <a:avLst/>
          </a:prstGeom>
        </p:spPr>
      </p:pic>
      <p:sp>
        <p:nvSpPr>
          <p:cNvPr id="2" name="文本框 1"/>
          <p:cNvSpPr txBox="1"/>
          <p:nvPr/>
        </p:nvSpPr>
        <p:spPr>
          <a:xfrm>
            <a:off x="3983766" y="2276872"/>
            <a:ext cx="4512501" cy="1440160"/>
          </a:xfrm>
          <a:prstGeom prst="rect">
            <a:avLst/>
          </a:prstGeom>
        </p:spPr>
        <p:txBody>
          <a:bodyPr vert="horz" wrap="square" lIns="0" tIns="0" rIns="0" bIns="0" rtlCol="0" anchor="t">
            <a:normAutofit/>
          </a:bodyPr>
          <a:lstStyle/>
          <a:p>
            <a:endParaRPr kumimoji="1" lang="zh-CN" altLang="en-US" sz="3200" dirty="0">
              <a:latin typeface="DengXian" charset="-122"/>
              <a:ea typeface="DengXian" charset="-122"/>
              <a:cs typeface="DengXian" charset="-122"/>
            </a:endParaRPr>
          </a:p>
        </p:txBody>
      </p:sp>
      <p:sp>
        <p:nvSpPr>
          <p:cNvPr id="3" name="文本框 2"/>
          <p:cNvSpPr txBox="1"/>
          <p:nvPr/>
        </p:nvSpPr>
        <p:spPr>
          <a:xfrm>
            <a:off x="191344" y="6453336"/>
            <a:ext cx="1296144" cy="216024"/>
          </a:xfrm>
          <a:prstGeom prst="rect">
            <a:avLst/>
          </a:prstGeom>
        </p:spPr>
        <p:txBody>
          <a:bodyPr vert="horz" wrap="none" lIns="0" tIns="0" rIns="0" bIns="0" rtlCol="0" anchor="t">
            <a:normAutofit fontScale="92500" lnSpcReduction="20000"/>
          </a:bodyPr>
          <a:lstStyle/>
          <a:p>
            <a:r>
              <a:rPr kumimoji="1" lang="en-US" altLang="zh-CN" dirty="0">
                <a:solidFill>
                  <a:srgbClr val="0070C0"/>
                </a:solidFill>
              </a:rPr>
              <a:t>2019/1/25</a:t>
            </a:r>
          </a:p>
        </p:txBody>
      </p:sp>
      <p:sp>
        <p:nvSpPr>
          <p:cNvPr id="5" name="文本框 4">
            <a:extLst>
              <a:ext uri="{FF2B5EF4-FFF2-40B4-BE49-F238E27FC236}">
                <a16:creationId xmlns:a16="http://schemas.microsoft.com/office/drawing/2014/main" id="{8D8F9C67-1813-4C25-B7EE-7F4F7C47CC14}"/>
              </a:ext>
            </a:extLst>
          </p:cNvPr>
          <p:cNvSpPr txBox="1"/>
          <p:nvPr/>
        </p:nvSpPr>
        <p:spPr>
          <a:xfrm>
            <a:off x="1919536" y="1748814"/>
            <a:ext cx="8208912" cy="1680186"/>
          </a:xfrm>
          <a:prstGeom prst="rect">
            <a:avLst/>
          </a:prstGeom>
        </p:spPr>
        <p:txBody>
          <a:bodyPr vert="horz" wrap="square" lIns="0" tIns="0" rIns="0" bIns="0" rtlCol="0" anchor="t">
            <a:normAutofit/>
          </a:bodyPr>
          <a:lstStyle/>
          <a:p>
            <a:pPr algn="ctr"/>
            <a:r>
              <a:rPr lang="zh-CN" altLang="en-US" sz="8800" dirty="0">
                <a:solidFill>
                  <a:srgbClr val="0070C0"/>
                </a:solidFill>
                <a:latin typeface="华文新魏" panose="02010800040101010101" pitchFamily="2" charset="-122"/>
                <a:ea typeface="华文新魏" panose="02010800040101010101" pitchFamily="2" charset="-122"/>
              </a:rPr>
              <a:t>人脸</a:t>
            </a:r>
            <a:r>
              <a:rPr lang="zh-CN" altLang="en-US" sz="8800">
                <a:solidFill>
                  <a:srgbClr val="0070C0"/>
                </a:solidFill>
                <a:latin typeface="华文新魏" panose="02010800040101010101" pitchFamily="2" charset="-122"/>
                <a:ea typeface="华文新魏" panose="02010800040101010101" pitchFamily="2" charset="-122"/>
              </a:rPr>
              <a:t>识别系统</a:t>
            </a:r>
            <a:endParaRPr lang="zh-CN" altLang="en-US" sz="8800" dirty="0">
              <a:solidFill>
                <a:srgbClr val="0070C0"/>
              </a:solidFill>
              <a:latin typeface="华文新魏" panose="02010800040101010101" pitchFamily="2" charset="-122"/>
              <a:ea typeface="华文新魏" panose="02010800040101010101" pitchFamily="2" charset="-122"/>
            </a:endParaRPr>
          </a:p>
        </p:txBody>
      </p:sp>
      <p:sp>
        <p:nvSpPr>
          <p:cNvPr id="7" name="矩形 6">
            <a:extLst>
              <a:ext uri="{FF2B5EF4-FFF2-40B4-BE49-F238E27FC236}">
                <a16:creationId xmlns:a16="http://schemas.microsoft.com/office/drawing/2014/main" id="{D6A40B05-1BC5-4E4C-AB2A-C3DC48D67017}"/>
              </a:ext>
            </a:extLst>
          </p:cNvPr>
          <p:cNvSpPr/>
          <p:nvPr/>
        </p:nvSpPr>
        <p:spPr>
          <a:xfrm>
            <a:off x="9768408" y="5976573"/>
            <a:ext cx="2139944" cy="584775"/>
          </a:xfrm>
          <a:prstGeom prst="rect">
            <a:avLst/>
          </a:prstGeom>
        </p:spPr>
        <p:txBody>
          <a:bodyPr wrap="square">
            <a:spAutoFit/>
          </a:bodyPr>
          <a:lstStyle/>
          <a:p>
            <a:pPr algn="ctr"/>
            <a:r>
              <a:rPr lang="zh-CN" altLang="en-US" sz="3200" dirty="0">
                <a:solidFill>
                  <a:schemeClr val="bg1"/>
                </a:solidFill>
                <a:latin typeface="华文新魏" panose="02010800040101010101" pitchFamily="2" charset="-122"/>
                <a:ea typeface="华文新魏" panose="02010800040101010101" pitchFamily="2" charset="-122"/>
              </a:rPr>
              <a:t>路明</a:t>
            </a:r>
          </a:p>
        </p:txBody>
      </p:sp>
    </p:spTree>
    <p:extLst>
      <p:ext uri="{BB962C8B-B14F-4D97-AF65-F5344CB8AC3E}">
        <p14:creationId xmlns:p14="http://schemas.microsoft.com/office/powerpoint/2010/main" val="164324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建立人脸库</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  </a:t>
            </a:r>
            <a:r>
              <a:rPr lang="en-US" dirty="0"/>
              <a:t>MariaDB</a:t>
            </a:r>
          </a:p>
          <a:p>
            <a:pPr marL="0" indent="0">
              <a:buNone/>
            </a:pPr>
            <a:r>
              <a:rPr lang="en-US" sz="2667" dirty="0"/>
              <a:t>INSERT INTO </a:t>
            </a:r>
            <a:r>
              <a:rPr lang="en-US" sz="2667" dirty="0" err="1"/>
              <a:t>table_name</a:t>
            </a:r>
            <a:r>
              <a:rPr lang="en-US" sz="2667" dirty="0"/>
              <a:t> ( field1, field2,...</a:t>
            </a:r>
            <a:r>
              <a:rPr lang="en-US" sz="2667" dirty="0" err="1"/>
              <a:t>fieldN</a:t>
            </a:r>
            <a:r>
              <a:rPr lang="en-US" sz="2667" dirty="0"/>
              <a:t>)</a:t>
            </a:r>
          </a:p>
          <a:p>
            <a:pPr marL="0" indent="0">
              <a:buNone/>
            </a:pPr>
            <a:r>
              <a:rPr lang="en-US" sz="2667" dirty="0"/>
              <a:t>VALUES</a:t>
            </a:r>
          </a:p>
          <a:p>
            <a:pPr marL="0" indent="0">
              <a:buNone/>
            </a:pPr>
            <a:r>
              <a:rPr lang="en-US" sz="2667" dirty="0"/>
              <a:t>( value1, value2,...value); </a:t>
            </a:r>
            <a:endParaRPr lang="en-US" altLang="zh-CN" sz="2667" dirty="0"/>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pic>
        <p:nvPicPr>
          <p:cNvPr id="7" name="图片 6">
            <a:extLst>
              <a:ext uri="{FF2B5EF4-FFF2-40B4-BE49-F238E27FC236}">
                <a16:creationId xmlns:a16="http://schemas.microsoft.com/office/drawing/2014/main" id="{EF8F8DEB-6121-4E46-9F3B-241DA7CFCD4C}"/>
              </a:ext>
            </a:extLst>
          </p:cNvPr>
          <p:cNvPicPr>
            <a:picLocks noChangeAspect="1"/>
          </p:cNvPicPr>
          <p:nvPr/>
        </p:nvPicPr>
        <p:blipFill>
          <a:blip r:embed="rId3"/>
          <a:stretch>
            <a:fillRect/>
          </a:stretch>
        </p:blipFill>
        <p:spPr>
          <a:xfrm>
            <a:off x="3287688" y="3827325"/>
            <a:ext cx="4581525" cy="1590675"/>
          </a:xfrm>
          <a:prstGeom prst="rect">
            <a:avLst/>
          </a:prstGeom>
        </p:spPr>
      </p:pic>
    </p:spTree>
    <p:extLst>
      <p:ext uri="{BB962C8B-B14F-4D97-AF65-F5344CB8AC3E}">
        <p14:creationId xmlns:p14="http://schemas.microsoft.com/office/powerpoint/2010/main" val="301121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建立人脸库</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  </a:t>
            </a:r>
            <a:r>
              <a:rPr lang="en-US" dirty="0"/>
              <a:t>MariaDB</a:t>
            </a:r>
          </a:p>
          <a:p>
            <a:pPr marL="0" indent="0">
              <a:buNone/>
            </a:pPr>
            <a:r>
              <a:rPr lang="en-US" sz="2667" dirty="0"/>
              <a:t>SELECT </a:t>
            </a:r>
            <a:r>
              <a:rPr lang="en-US" sz="2667" dirty="0" err="1"/>
              <a:t>column_name,column_name</a:t>
            </a:r>
            <a:endParaRPr lang="en-US" sz="2667" dirty="0"/>
          </a:p>
          <a:p>
            <a:pPr marL="0" indent="0">
              <a:buNone/>
            </a:pPr>
            <a:r>
              <a:rPr lang="en-US" sz="2667" dirty="0"/>
              <a:t>FROM </a:t>
            </a:r>
            <a:r>
              <a:rPr lang="en-US" sz="2667" dirty="0" err="1"/>
              <a:t>table_name</a:t>
            </a:r>
            <a:endParaRPr lang="en-US" sz="2667" dirty="0"/>
          </a:p>
          <a:p>
            <a:pPr marL="0" indent="0">
              <a:buNone/>
            </a:pPr>
            <a:r>
              <a:rPr lang="en-US" sz="2667" dirty="0"/>
              <a:t>[WHERE Clause]</a:t>
            </a:r>
          </a:p>
          <a:p>
            <a:pPr marL="0" indent="0">
              <a:buNone/>
            </a:pPr>
            <a:r>
              <a:rPr lang="en-US" sz="2667" dirty="0"/>
              <a:t>[LIMIT N][ OFFSET M];</a:t>
            </a:r>
          </a:p>
          <a:p>
            <a:pPr marL="0" indent="0">
              <a:buNone/>
            </a:pPr>
            <a:endParaRPr lang="en-US" altLang="zh-CN" sz="2667" dirty="0"/>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190555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建立人脸库</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  </a:t>
            </a:r>
            <a:r>
              <a:rPr lang="en-US" dirty="0"/>
              <a:t>MariaDB</a:t>
            </a:r>
          </a:p>
          <a:p>
            <a:pPr marL="0" indent="0">
              <a:buNone/>
            </a:pPr>
            <a:r>
              <a:rPr lang="en-US" sz="2667" dirty="0"/>
              <a:t>DELETE FROM </a:t>
            </a:r>
            <a:r>
              <a:rPr lang="en-US" sz="2667" dirty="0" err="1"/>
              <a:t>table_name</a:t>
            </a:r>
            <a:r>
              <a:rPr lang="en-US" sz="2667" dirty="0"/>
              <a:t> WHERE CONDITION</a:t>
            </a:r>
            <a:endParaRPr lang="en-US" altLang="zh-CN" sz="2667" dirty="0"/>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232741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人脸采集</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人脸图片</a:t>
            </a:r>
            <a:endParaRPr lang="en-US" altLang="zh-CN" dirty="0"/>
          </a:p>
          <a:p>
            <a:r>
              <a:rPr lang="en-US" altLang="zh-CN" dirty="0" err="1"/>
              <a:t>mipi</a:t>
            </a:r>
            <a:r>
              <a:rPr lang="zh-CN" altLang="en-US" dirty="0"/>
              <a:t>摄像头</a:t>
            </a:r>
            <a:endParaRPr lang="en-US" altLang="zh-CN" dirty="0"/>
          </a:p>
          <a:p>
            <a:r>
              <a:rPr lang="en-US" altLang="zh-CN" sz="2667" dirty="0" err="1"/>
              <a:t>Usb</a:t>
            </a:r>
            <a:r>
              <a:rPr lang="zh-CN" altLang="en-US" sz="2667" dirty="0"/>
              <a:t>摄像头</a:t>
            </a:r>
            <a:endParaRPr lang="en-US" altLang="zh-CN" sz="2667" dirty="0"/>
          </a:p>
          <a:p>
            <a:r>
              <a:rPr lang="en-US" altLang="zh-CN" sz="2667" dirty="0"/>
              <a:t>IPC</a:t>
            </a:r>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4190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人脸预处理</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直方图均衡</a:t>
            </a:r>
            <a:endParaRPr lang="en-US" altLang="zh-CN" dirty="0"/>
          </a:p>
          <a:p>
            <a:r>
              <a:rPr lang="zh-CN" altLang="en-US" dirty="0"/>
              <a:t>缩放</a:t>
            </a:r>
            <a:endParaRPr lang="en-US" altLang="zh-CN" dirty="0"/>
          </a:p>
          <a:p>
            <a:pPr marL="0" indent="0">
              <a:buNone/>
            </a:pPr>
            <a:endParaRPr lang="en-US" altLang="zh-CN" sz="2667" dirty="0"/>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266191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人脸检测</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en-US" altLang="zh-CN" dirty="0"/>
              <a:t>MTCNN</a:t>
            </a:r>
          </a:p>
          <a:p>
            <a:pPr marL="0" indent="0">
              <a:buNone/>
            </a:pPr>
            <a:endParaRPr lang="en-US" altLang="zh-CN" sz="2667" dirty="0"/>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160970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人脸特征提取</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en-US" altLang="zh-CN" dirty="0"/>
              <a:t>Light CNN</a:t>
            </a:r>
          </a:p>
          <a:p>
            <a:pPr marL="0" indent="0">
              <a:buNone/>
            </a:pPr>
            <a:endParaRPr lang="en-US" altLang="zh-CN" sz="2667" dirty="0"/>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231899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A6ADFC-7FC7-4DD8-9878-A66EAEF88F87}"/>
              </a:ext>
            </a:extLst>
          </p:cNvPr>
          <p:cNvSpPr>
            <a:spLocks noGrp="1"/>
          </p:cNvSpPr>
          <p:nvPr>
            <p:ph sz="half" idx="1"/>
          </p:nvPr>
        </p:nvSpPr>
        <p:spPr/>
        <p:txBody>
          <a:bodyPr/>
          <a:lstStyle/>
          <a:p>
            <a:endParaRPr lang="en-US" altLang="zh-CN" sz="2133" dirty="0">
              <a:latin typeface="宋体" panose="02010600030101010101" pitchFamily="2" charset="-122"/>
              <a:ea typeface="宋体" panose="02010600030101010101" pitchFamily="2" charset="-122"/>
            </a:endParaRPr>
          </a:p>
          <a:p>
            <a:endParaRPr lang="en-US" altLang="zh-CN" sz="2133" dirty="0">
              <a:latin typeface="宋体" panose="02010600030101010101" pitchFamily="2" charset="-122"/>
              <a:ea typeface="宋体" panose="02010600030101010101" pitchFamily="2" charset="-122"/>
            </a:endParaRPr>
          </a:p>
          <a:p>
            <a:endParaRPr lang="en-US" altLang="zh-CN" sz="2133" dirty="0">
              <a:latin typeface="宋体" panose="02010600030101010101" pitchFamily="2" charset="-122"/>
              <a:ea typeface="宋体" panose="02010600030101010101" pitchFamily="2" charset="-122"/>
            </a:endParaRPr>
          </a:p>
          <a:p>
            <a:endParaRPr lang="en-US" altLang="zh-CN" sz="2133" dirty="0">
              <a:latin typeface="宋体" panose="02010600030101010101" pitchFamily="2" charset="-122"/>
              <a:ea typeface="宋体" panose="02010600030101010101" pitchFamily="2" charset="-122"/>
            </a:endParaRPr>
          </a:p>
          <a:p>
            <a:endParaRPr lang="en-US" altLang="zh-CN" sz="2133" dirty="0">
              <a:latin typeface="宋体" panose="02010600030101010101" pitchFamily="2" charset="-122"/>
              <a:ea typeface="宋体" panose="02010600030101010101" pitchFamily="2" charset="-122"/>
            </a:endParaRPr>
          </a:p>
          <a:p>
            <a:endParaRPr lang="en-US" altLang="zh-CN" sz="2133" dirty="0">
              <a:latin typeface="宋体" panose="02010600030101010101" pitchFamily="2" charset="-122"/>
              <a:ea typeface="宋体" panose="02010600030101010101" pitchFamily="2" charset="-122"/>
            </a:endParaRPr>
          </a:p>
          <a:p>
            <a:r>
              <a:rPr lang="zh-CN" altLang="zh-CN" sz="2133" dirty="0">
                <a:latin typeface="宋体" panose="02010600030101010101" pitchFamily="2" charset="-122"/>
                <a:ea typeface="宋体" panose="02010600030101010101" pitchFamily="2" charset="-122"/>
              </a:rPr>
              <a:t>最大的</a:t>
            </a:r>
            <a:r>
              <a:rPr lang="en-US" altLang="zh-CN" sz="2133" dirty="0" err="1">
                <a:latin typeface="宋体" panose="02010600030101010101" pitchFamily="2" charset="-122"/>
                <a:ea typeface="宋体" panose="02010600030101010101" pitchFamily="2" charset="-122"/>
              </a:rPr>
              <a:t>LightCNN</a:t>
            </a:r>
            <a:r>
              <a:rPr lang="zh-CN" altLang="zh-CN" sz="2133" dirty="0">
                <a:latin typeface="宋体" panose="02010600030101010101" pitchFamily="2" charset="-122"/>
                <a:ea typeface="宋体" panose="02010600030101010101" pitchFamily="2" charset="-122"/>
              </a:rPr>
              <a:t>模型</a:t>
            </a:r>
            <a:r>
              <a:rPr lang="en-US" altLang="zh-CN" sz="2133" dirty="0">
                <a:latin typeface="宋体" panose="02010600030101010101" pitchFamily="2" charset="-122"/>
                <a:ea typeface="宋体" panose="02010600030101010101" pitchFamily="2" charset="-122"/>
              </a:rPr>
              <a:t>(Light CNN-29)</a:t>
            </a:r>
            <a:r>
              <a:rPr lang="zh-CN" altLang="zh-CN" sz="2133" dirty="0">
                <a:latin typeface="宋体" panose="02010600030101010101" pitchFamily="2" charset="-122"/>
                <a:ea typeface="宋体" panose="02010600030101010101" pitchFamily="2" charset="-122"/>
              </a:rPr>
              <a:t>比众所周知的</a:t>
            </a:r>
            <a:r>
              <a:rPr lang="en-US" altLang="zh-CN" sz="2133" dirty="0">
                <a:latin typeface="宋体" panose="02010600030101010101" pitchFamily="2" charset="-122"/>
                <a:ea typeface="宋体" panose="02010600030101010101" pitchFamily="2" charset="-122"/>
              </a:rPr>
              <a:t>VGG</a:t>
            </a:r>
            <a:r>
              <a:rPr lang="zh-CN" altLang="zh-CN" sz="2133" dirty="0">
                <a:latin typeface="宋体" panose="02010600030101010101" pitchFamily="2" charset="-122"/>
                <a:ea typeface="宋体" panose="02010600030101010101" pitchFamily="2" charset="-122"/>
              </a:rPr>
              <a:t>模型的时间快</a:t>
            </a:r>
            <a:r>
              <a:rPr lang="en-US" altLang="zh-CN" sz="2133" dirty="0">
                <a:latin typeface="宋体" panose="02010600030101010101" pitchFamily="2" charset="-122"/>
                <a:ea typeface="宋体" panose="02010600030101010101" pitchFamily="2" charset="-122"/>
              </a:rPr>
              <a:t>5</a:t>
            </a:r>
            <a:r>
              <a:rPr lang="zh-CN" altLang="zh-CN" sz="2133" dirty="0">
                <a:latin typeface="宋体" panose="02010600030101010101" pitchFamily="2" charset="-122"/>
                <a:ea typeface="宋体" panose="02010600030101010101" pitchFamily="2" charset="-122"/>
              </a:rPr>
              <a:t>倍左右。与开源的</a:t>
            </a:r>
            <a:r>
              <a:rPr lang="en-US" altLang="zh-CN" sz="2133" dirty="0">
                <a:latin typeface="宋体" panose="02010600030101010101" pitchFamily="2" charset="-122"/>
                <a:ea typeface="宋体" panose="02010600030101010101" pitchFamily="2" charset="-122"/>
              </a:rPr>
              <a:t>face SDK </a:t>
            </a:r>
            <a:r>
              <a:rPr lang="en-US" altLang="zh-CN" sz="2133" dirty="0" err="1">
                <a:latin typeface="宋体" panose="02010600030101010101" pitchFamily="2" charset="-122"/>
                <a:ea typeface="宋体" panose="02010600030101010101" pitchFamily="2" charset="-122"/>
              </a:rPr>
              <a:t>SeetaFace</a:t>
            </a:r>
            <a:r>
              <a:rPr lang="zh-CN" altLang="zh-CN" sz="2133" dirty="0">
                <a:latin typeface="宋体" panose="02010600030101010101" pitchFamily="2" charset="-122"/>
                <a:ea typeface="宋体" panose="02010600030101010101" pitchFamily="2" charset="-122"/>
              </a:rPr>
              <a:t>和</a:t>
            </a:r>
            <a:r>
              <a:rPr lang="en-US" altLang="zh-CN" sz="2133" dirty="0" err="1">
                <a:latin typeface="宋体" panose="02010600030101010101" pitchFamily="2" charset="-122"/>
                <a:ea typeface="宋体" panose="02010600030101010101" pitchFamily="2" charset="-122"/>
              </a:rPr>
              <a:t>CenterLoss</a:t>
            </a:r>
            <a:r>
              <a:rPr lang="zh-CN" altLang="zh-CN" sz="2133" dirty="0">
                <a:latin typeface="宋体" panose="02010600030101010101" pitchFamily="2" charset="-122"/>
                <a:ea typeface="宋体" panose="02010600030101010101" pitchFamily="2" charset="-122"/>
              </a:rPr>
              <a:t>相比，</a:t>
            </a:r>
            <a:r>
              <a:rPr lang="en-US" altLang="zh-CN" sz="2133" dirty="0" err="1">
                <a:latin typeface="宋体" panose="02010600030101010101" pitchFamily="2" charset="-122"/>
                <a:ea typeface="宋体" panose="02010600030101010101" pitchFamily="2" charset="-122"/>
              </a:rPr>
              <a:t>LightCNN</a:t>
            </a:r>
            <a:r>
              <a:rPr lang="zh-CN" altLang="zh-CN" sz="2133" dirty="0">
                <a:latin typeface="宋体" panose="02010600030101010101" pitchFamily="2" charset="-122"/>
                <a:ea typeface="宋体" panose="02010600030101010101" pitchFamily="2" charset="-122"/>
              </a:rPr>
              <a:t>在时间成本、参数数量和特性维度上都有很好的表现。此外，</a:t>
            </a:r>
            <a:r>
              <a:rPr lang="en-US" altLang="zh-CN" sz="2133" dirty="0">
                <a:latin typeface="宋体" panose="02010600030101010101" pitchFamily="2" charset="-122"/>
                <a:ea typeface="宋体" panose="02010600030101010101" pitchFamily="2" charset="-122"/>
              </a:rPr>
              <a:t>Light CNNs</a:t>
            </a:r>
            <a:r>
              <a:rPr lang="zh-CN" altLang="zh-CN" sz="2133" dirty="0">
                <a:latin typeface="宋体" panose="02010600030101010101" pitchFamily="2" charset="-122"/>
                <a:ea typeface="宋体" panose="02010600030101010101" pitchFamily="2" charset="-122"/>
              </a:rPr>
              <a:t>适用于大功率效率和持续计算吞吐量的数据密集型计算。结果表明，</a:t>
            </a:r>
            <a:r>
              <a:rPr lang="en-US" altLang="zh-CN" sz="2133" dirty="0" err="1">
                <a:latin typeface="宋体" panose="02010600030101010101" pitchFamily="2" charset="-122"/>
                <a:ea typeface="宋体" panose="02010600030101010101" pitchFamily="2" charset="-122"/>
              </a:rPr>
              <a:t>LightCNNs</a:t>
            </a:r>
            <a:r>
              <a:rPr lang="zh-CN" altLang="zh-CN" sz="2133" dirty="0">
                <a:latin typeface="宋体" panose="02010600030101010101" pitchFamily="2" charset="-122"/>
                <a:ea typeface="宋体" panose="02010600030101010101" pitchFamily="2" charset="-122"/>
              </a:rPr>
              <a:t>可以部署在嵌入式系统上，而不存在任何精度下降</a:t>
            </a:r>
            <a:endParaRPr lang="zh-CN" altLang="en-US" sz="2133" dirty="0">
              <a:latin typeface="宋体" panose="02010600030101010101" pitchFamily="2" charset="-122"/>
              <a:ea typeface="宋体" panose="02010600030101010101" pitchFamily="2" charset="-122"/>
            </a:endParaRPr>
          </a:p>
        </p:txBody>
      </p:sp>
      <p:sp>
        <p:nvSpPr>
          <p:cNvPr id="3" name="标题 2">
            <a:extLst>
              <a:ext uri="{FF2B5EF4-FFF2-40B4-BE49-F238E27FC236}">
                <a16:creationId xmlns:a16="http://schemas.microsoft.com/office/drawing/2014/main" id="{335F0167-B029-4D83-85C5-2A292DAEE6E2}"/>
              </a:ext>
            </a:extLst>
          </p:cNvPr>
          <p:cNvSpPr>
            <a:spLocks noGrp="1"/>
          </p:cNvSpPr>
          <p:nvPr>
            <p:ph type="title"/>
          </p:nvPr>
        </p:nvSpPr>
        <p:spPr/>
        <p:txBody>
          <a:bodyPr/>
          <a:lstStyle/>
          <a:p>
            <a:r>
              <a:rPr lang="en-US" altLang="zh-CN" dirty="0" err="1"/>
              <a:t>LightCNN</a:t>
            </a:r>
            <a:endParaRPr lang="zh-CN" altLang="en-US" dirty="0"/>
          </a:p>
        </p:txBody>
      </p:sp>
      <p:graphicFrame>
        <p:nvGraphicFramePr>
          <p:cNvPr id="5" name="表格 4">
            <a:extLst>
              <a:ext uri="{FF2B5EF4-FFF2-40B4-BE49-F238E27FC236}">
                <a16:creationId xmlns:a16="http://schemas.microsoft.com/office/drawing/2014/main" id="{B2601F52-295A-42EB-9BA1-E042E7CEEC76}"/>
              </a:ext>
            </a:extLst>
          </p:cNvPr>
          <p:cNvGraphicFramePr>
            <a:graphicFrameLocks noGrp="1"/>
          </p:cNvGraphicFramePr>
          <p:nvPr/>
        </p:nvGraphicFramePr>
        <p:xfrm>
          <a:off x="3898616" y="1440000"/>
          <a:ext cx="4324774" cy="2194560"/>
        </p:xfrm>
        <a:graphic>
          <a:graphicData uri="http://schemas.openxmlformats.org/drawingml/2006/table">
            <a:tbl>
              <a:tblPr firstRow="1" firstCol="1" bandRow="1">
                <a:tableStyleId>{5C22544A-7EE6-4342-B048-85BDC9FD1C3A}</a:tableStyleId>
              </a:tblPr>
              <a:tblGrid>
                <a:gridCol w="1564640">
                  <a:extLst>
                    <a:ext uri="{9D8B030D-6E8A-4147-A177-3AD203B41FA5}">
                      <a16:colId xmlns:a16="http://schemas.microsoft.com/office/drawing/2014/main" val="3635922825"/>
                    </a:ext>
                  </a:extLst>
                </a:gridCol>
                <a:gridCol w="1080347">
                  <a:extLst>
                    <a:ext uri="{9D8B030D-6E8A-4147-A177-3AD203B41FA5}">
                      <a16:colId xmlns:a16="http://schemas.microsoft.com/office/drawing/2014/main" val="1399127986"/>
                    </a:ext>
                  </a:extLst>
                </a:gridCol>
                <a:gridCol w="877147">
                  <a:extLst>
                    <a:ext uri="{9D8B030D-6E8A-4147-A177-3AD203B41FA5}">
                      <a16:colId xmlns:a16="http://schemas.microsoft.com/office/drawing/2014/main" val="1010355494"/>
                    </a:ext>
                  </a:extLst>
                </a:gridCol>
                <a:gridCol w="802640">
                  <a:extLst>
                    <a:ext uri="{9D8B030D-6E8A-4147-A177-3AD203B41FA5}">
                      <a16:colId xmlns:a16="http://schemas.microsoft.com/office/drawing/2014/main" val="2247377345"/>
                    </a:ext>
                  </a:extLst>
                </a:gridCol>
              </a:tblGrid>
              <a:tr h="243840">
                <a:tc>
                  <a:txBody>
                    <a:bodyPr/>
                    <a:lstStyle/>
                    <a:p>
                      <a:pPr algn="ctr">
                        <a:spcAft>
                          <a:spcPts val="400"/>
                        </a:spcAft>
                      </a:pPr>
                      <a:r>
                        <a:rPr lang="en-US" sz="1600">
                          <a:effectLst/>
                        </a:rPr>
                        <a:t>Model</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#Param</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#Dim</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Times</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extLst>
                  <a:ext uri="{0D108BD9-81ED-4DB2-BD59-A6C34878D82A}">
                    <a16:rowId xmlns:a16="http://schemas.microsoft.com/office/drawing/2014/main" val="3726633338"/>
                  </a:ext>
                </a:extLst>
              </a:tr>
              <a:tr h="243840">
                <a:tc>
                  <a:txBody>
                    <a:bodyPr/>
                    <a:lstStyle/>
                    <a:p>
                      <a:pPr algn="ctr">
                        <a:spcAft>
                          <a:spcPts val="400"/>
                        </a:spcAft>
                      </a:pPr>
                      <a:r>
                        <a:rPr lang="en-US" sz="1600">
                          <a:effectLst/>
                        </a:rPr>
                        <a:t>FaceNet</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140,694K</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128</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extLst>
                  <a:ext uri="{0D108BD9-81ED-4DB2-BD59-A6C34878D82A}">
                    <a16:rowId xmlns:a16="http://schemas.microsoft.com/office/drawing/2014/main" val="372597870"/>
                  </a:ext>
                </a:extLst>
              </a:tr>
              <a:tr h="243840">
                <a:tc>
                  <a:txBody>
                    <a:bodyPr/>
                    <a:lstStyle/>
                    <a:p>
                      <a:pPr algn="ctr">
                        <a:spcAft>
                          <a:spcPts val="400"/>
                        </a:spcAft>
                      </a:pPr>
                      <a:r>
                        <a:rPr lang="en-US" sz="1600">
                          <a:effectLst/>
                        </a:rPr>
                        <a:t>WebFace</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5,015K</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320</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extLst>
                  <a:ext uri="{0D108BD9-81ED-4DB2-BD59-A6C34878D82A}">
                    <a16:rowId xmlns:a16="http://schemas.microsoft.com/office/drawing/2014/main" val="47208150"/>
                  </a:ext>
                </a:extLst>
              </a:tr>
              <a:tr h="243840">
                <a:tc>
                  <a:txBody>
                    <a:bodyPr/>
                    <a:lstStyle/>
                    <a:p>
                      <a:pPr algn="ctr">
                        <a:spcAft>
                          <a:spcPts val="400"/>
                        </a:spcAft>
                      </a:pPr>
                      <a:r>
                        <a:rPr lang="en-US" sz="1600">
                          <a:effectLst/>
                        </a:rPr>
                        <a:t>VGG</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134,251K</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4096</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581ms</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extLst>
                  <a:ext uri="{0D108BD9-81ED-4DB2-BD59-A6C34878D82A}">
                    <a16:rowId xmlns:a16="http://schemas.microsoft.com/office/drawing/2014/main" val="220918425"/>
                  </a:ext>
                </a:extLst>
              </a:tr>
              <a:tr h="243840">
                <a:tc>
                  <a:txBody>
                    <a:bodyPr/>
                    <a:lstStyle/>
                    <a:p>
                      <a:pPr algn="ctr">
                        <a:spcAft>
                          <a:spcPts val="400"/>
                        </a:spcAft>
                      </a:pPr>
                      <a:r>
                        <a:rPr lang="en-US" sz="1600">
                          <a:effectLst/>
                        </a:rPr>
                        <a:t>SeetaFace</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50,021K</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2048</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245ms</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extLst>
                  <a:ext uri="{0D108BD9-81ED-4DB2-BD59-A6C34878D82A}">
                    <a16:rowId xmlns:a16="http://schemas.microsoft.com/office/drawing/2014/main" val="1211903271"/>
                  </a:ext>
                </a:extLst>
              </a:tr>
              <a:tr h="243840">
                <a:tc>
                  <a:txBody>
                    <a:bodyPr/>
                    <a:lstStyle/>
                    <a:p>
                      <a:pPr algn="ctr">
                        <a:spcAft>
                          <a:spcPts val="400"/>
                        </a:spcAft>
                      </a:pPr>
                      <a:r>
                        <a:rPr lang="en-US" sz="1600">
                          <a:effectLst/>
                        </a:rPr>
                        <a:t>CenterLoss</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19,596K</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1024</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160ms</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extLst>
                  <a:ext uri="{0D108BD9-81ED-4DB2-BD59-A6C34878D82A}">
                    <a16:rowId xmlns:a16="http://schemas.microsoft.com/office/drawing/2014/main" val="3711753248"/>
                  </a:ext>
                </a:extLst>
              </a:tr>
              <a:tr h="243840">
                <a:tc>
                  <a:txBody>
                    <a:bodyPr/>
                    <a:lstStyle/>
                    <a:p>
                      <a:pPr algn="ctr">
                        <a:spcAft>
                          <a:spcPts val="400"/>
                        </a:spcAft>
                      </a:pPr>
                      <a:r>
                        <a:rPr lang="en-US" sz="1600">
                          <a:effectLst/>
                        </a:rPr>
                        <a:t>Light CNN-4</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4,095K</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256</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75ms</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extLst>
                  <a:ext uri="{0D108BD9-81ED-4DB2-BD59-A6C34878D82A}">
                    <a16:rowId xmlns:a16="http://schemas.microsoft.com/office/drawing/2014/main" val="284004442"/>
                  </a:ext>
                </a:extLst>
              </a:tr>
              <a:tr h="243840">
                <a:tc>
                  <a:txBody>
                    <a:bodyPr/>
                    <a:lstStyle/>
                    <a:p>
                      <a:pPr algn="ctr">
                        <a:spcAft>
                          <a:spcPts val="400"/>
                        </a:spcAft>
                      </a:pPr>
                      <a:r>
                        <a:rPr lang="en-US" sz="1600">
                          <a:effectLst/>
                        </a:rPr>
                        <a:t>Light CNN-9</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5,556K</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256</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67ms</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extLst>
                  <a:ext uri="{0D108BD9-81ED-4DB2-BD59-A6C34878D82A}">
                    <a16:rowId xmlns:a16="http://schemas.microsoft.com/office/drawing/2014/main" val="4100276102"/>
                  </a:ext>
                </a:extLst>
              </a:tr>
              <a:tr h="243840">
                <a:tc>
                  <a:txBody>
                    <a:bodyPr/>
                    <a:lstStyle/>
                    <a:p>
                      <a:pPr algn="ctr">
                        <a:spcAft>
                          <a:spcPts val="400"/>
                        </a:spcAft>
                      </a:pPr>
                      <a:r>
                        <a:rPr lang="en-US" sz="1600">
                          <a:effectLst/>
                        </a:rPr>
                        <a:t>Light CNN-29</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12,637K</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a:effectLst/>
                        </a:rPr>
                        <a:t>256</a:t>
                      </a:r>
                      <a:endParaRPr lang="zh-CN" sz="160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tc>
                  <a:txBody>
                    <a:bodyPr/>
                    <a:lstStyle/>
                    <a:p>
                      <a:pPr algn="ctr">
                        <a:spcAft>
                          <a:spcPts val="400"/>
                        </a:spcAft>
                      </a:pPr>
                      <a:r>
                        <a:rPr lang="en-US" sz="1600" dirty="0">
                          <a:effectLst/>
                        </a:rPr>
                        <a:t>121ms</a:t>
                      </a:r>
                      <a:endParaRPr lang="zh-CN" sz="1600" dirty="0">
                        <a:effectLst/>
                        <a:latin typeface="Arial" panose="020B0604020202020204" pitchFamily="34" charset="0"/>
                        <a:ea typeface="微软雅黑" panose="020B0503020204020204" pitchFamily="34" charset="-122"/>
                        <a:cs typeface="Times New Roman" panose="02020603050405020304" pitchFamily="18" charset="0"/>
                      </a:endParaRPr>
                    </a:p>
                  </a:txBody>
                  <a:tcPr marT="0" marB="0"/>
                </a:tc>
                <a:extLst>
                  <a:ext uri="{0D108BD9-81ED-4DB2-BD59-A6C34878D82A}">
                    <a16:rowId xmlns:a16="http://schemas.microsoft.com/office/drawing/2014/main" val="177713393"/>
                  </a:ext>
                </a:extLst>
              </a:tr>
            </a:tbl>
          </a:graphicData>
        </a:graphic>
      </p:graphicFrame>
    </p:spTree>
    <p:extLst>
      <p:ext uri="{BB962C8B-B14F-4D97-AF65-F5344CB8AC3E}">
        <p14:creationId xmlns:p14="http://schemas.microsoft.com/office/powerpoint/2010/main" val="132242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Lightcnn-9</a:t>
            </a:r>
            <a:br>
              <a:rPr kumimoji="1" lang="en-US" altLang="zh-CN" dirty="0"/>
            </a:br>
            <a:endParaRPr kumimoji="1" lang="zh-CN" altLang="en-US" dirty="0"/>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graphicFrame>
        <p:nvGraphicFramePr>
          <p:cNvPr id="5" name="内容占位符 4">
            <a:extLst>
              <a:ext uri="{FF2B5EF4-FFF2-40B4-BE49-F238E27FC236}">
                <a16:creationId xmlns:a16="http://schemas.microsoft.com/office/drawing/2014/main" id="{5A253DCF-0355-4ECE-AB89-F1E328550C5B}"/>
              </a:ext>
            </a:extLst>
          </p:cNvPr>
          <p:cNvGraphicFramePr>
            <a:graphicFrameLocks noGrp="1"/>
          </p:cNvGraphicFramePr>
          <p:nvPr>
            <p:ph sz="half" idx="1"/>
            <p:extLst>
              <p:ext uri="{D42A27DB-BD31-4B8C-83A1-F6EECF244321}">
                <p14:modId xmlns:p14="http://schemas.microsoft.com/office/powerpoint/2010/main" val="833221158"/>
              </p:ext>
            </p:extLst>
          </p:nvPr>
        </p:nvGraphicFramePr>
        <p:xfrm>
          <a:off x="4743528" y="912001"/>
          <a:ext cx="3440704" cy="5512056"/>
        </p:xfrm>
        <a:graphic>
          <a:graphicData uri="http://schemas.openxmlformats.org/drawingml/2006/table">
            <a:tbl>
              <a:tblPr firstRow="1" firstCol="1" bandRow="1">
                <a:tableStyleId>{5C22544A-7EE6-4342-B048-85BDC9FD1C3A}</a:tableStyleId>
              </a:tblPr>
              <a:tblGrid>
                <a:gridCol w="749844">
                  <a:extLst>
                    <a:ext uri="{9D8B030D-6E8A-4147-A177-3AD203B41FA5}">
                      <a16:colId xmlns:a16="http://schemas.microsoft.com/office/drawing/2014/main" val="3136539774"/>
                    </a:ext>
                  </a:extLst>
                </a:gridCol>
                <a:gridCol w="916150">
                  <a:extLst>
                    <a:ext uri="{9D8B030D-6E8A-4147-A177-3AD203B41FA5}">
                      <a16:colId xmlns:a16="http://schemas.microsoft.com/office/drawing/2014/main" val="2321488297"/>
                    </a:ext>
                  </a:extLst>
                </a:gridCol>
                <a:gridCol w="1083043">
                  <a:extLst>
                    <a:ext uri="{9D8B030D-6E8A-4147-A177-3AD203B41FA5}">
                      <a16:colId xmlns:a16="http://schemas.microsoft.com/office/drawing/2014/main" val="2392760460"/>
                    </a:ext>
                  </a:extLst>
                </a:gridCol>
                <a:gridCol w="691667">
                  <a:extLst>
                    <a:ext uri="{9D8B030D-6E8A-4147-A177-3AD203B41FA5}">
                      <a16:colId xmlns:a16="http://schemas.microsoft.com/office/drawing/2014/main" val="131600255"/>
                    </a:ext>
                  </a:extLst>
                </a:gridCol>
              </a:tblGrid>
              <a:tr h="446415">
                <a:tc>
                  <a:txBody>
                    <a:bodyPr/>
                    <a:lstStyle/>
                    <a:p>
                      <a:pPr algn="ctr">
                        <a:lnSpc>
                          <a:spcPct val="150000"/>
                        </a:lnSpc>
                        <a:spcAft>
                          <a:spcPts val="400"/>
                        </a:spcAft>
                      </a:pPr>
                      <a:r>
                        <a:rPr lang="en-US" sz="1000" dirty="0">
                          <a:effectLst/>
                        </a:rPr>
                        <a:t>Type</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Filter Size/</a:t>
                      </a:r>
                      <a:endParaRPr lang="zh-CN" sz="1000">
                        <a:effectLst/>
                      </a:endParaRPr>
                    </a:p>
                    <a:p>
                      <a:pPr algn="ctr">
                        <a:lnSpc>
                          <a:spcPct val="150000"/>
                        </a:lnSpc>
                        <a:spcAft>
                          <a:spcPts val="400"/>
                        </a:spcAft>
                      </a:pPr>
                      <a:r>
                        <a:rPr lang="en-US" sz="1000">
                          <a:effectLst/>
                        </a:rPr>
                        <a:t>Stride, Pad</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Output Size</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#Params</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227286423"/>
                  </a:ext>
                </a:extLst>
              </a:tr>
              <a:tr h="190498">
                <a:tc>
                  <a:txBody>
                    <a:bodyPr/>
                    <a:lstStyle/>
                    <a:p>
                      <a:pPr algn="ctr">
                        <a:lnSpc>
                          <a:spcPct val="150000"/>
                        </a:lnSpc>
                        <a:spcAft>
                          <a:spcPts val="400"/>
                        </a:spcAft>
                      </a:pPr>
                      <a:r>
                        <a:rPr lang="en-US" sz="1000" dirty="0">
                          <a:effectLst/>
                        </a:rPr>
                        <a:t>Conv1</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5 × 5/1, 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128 × 128 × 96</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2.4K</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3509491433"/>
                  </a:ext>
                </a:extLst>
              </a:tr>
              <a:tr h="190498">
                <a:tc>
                  <a:txBody>
                    <a:bodyPr/>
                    <a:lstStyle/>
                    <a:p>
                      <a:pPr algn="ctr">
                        <a:lnSpc>
                          <a:spcPct val="150000"/>
                        </a:lnSpc>
                        <a:spcAft>
                          <a:spcPts val="400"/>
                        </a:spcAft>
                      </a:pPr>
                      <a:r>
                        <a:rPr lang="en-US" sz="1000">
                          <a:effectLst/>
                        </a:rPr>
                        <a:t>MFM1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128 × 128 × 48</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2107097237"/>
                  </a:ext>
                </a:extLst>
              </a:tr>
              <a:tr h="190498">
                <a:tc>
                  <a:txBody>
                    <a:bodyPr/>
                    <a:lstStyle/>
                    <a:p>
                      <a:pPr algn="ctr">
                        <a:lnSpc>
                          <a:spcPct val="150000"/>
                        </a:lnSpc>
                        <a:spcAft>
                          <a:spcPts val="400"/>
                        </a:spcAft>
                      </a:pPr>
                      <a:r>
                        <a:rPr lang="en-US" sz="1000">
                          <a:effectLst/>
                        </a:rPr>
                        <a:t>Pool1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2 × 2/2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64 × 64 × 48</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2362589162"/>
                  </a:ext>
                </a:extLst>
              </a:tr>
              <a:tr h="190498">
                <a:tc>
                  <a:txBody>
                    <a:bodyPr/>
                    <a:lstStyle/>
                    <a:p>
                      <a:pPr algn="ctr">
                        <a:lnSpc>
                          <a:spcPct val="150000"/>
                        </a:lnSpc>
                        <a:spcAft>
                          <a:spcPts val="400"/>
                        </a:spcAft>
                      </a:pPr>
                      <a:r>
                        <a:rPr lang="en-US" sz="1000">
                          <a:effectLst/>
                        </a:rPr>
                        <a:t>Conv2a</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1 × 1/1</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64 × 64 × 96</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4.6K</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581230509"/>
                  </a:ext>
                </a:extLst>
              </a:tr>
              <a:tr h="190498">
                <a:tc>
                  <a:txBody>
                    <a:bodyPr/>
                    <a:lstStyle/>
                    <a:p>
                      <a:pPr algn="ctr">
                        <a:lnSpc>
                          <a:spcPct val="150000"/>
                        </a:lnSpc>
                        <a:spcAft>
                          <a:spcPts val="400"/>
                        </a:spcAft>
                      </a:pPr>
                      <a:r>
                        <a:rPr lang="en-US" sz="1000">
                          <a:effectLst/>
                        </a:rPr>
                        <a:t>MFM2a</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64 × 64 × 48</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2971776570"/>
                  </a:ext>
                </a:extLst>
              </a:tr>
              <a:tr h="190498">
                <a:tc>
                  <a:txBody>
                    <a:bodyPr/>
                    <a:lstStyle/>
                    <a:p>
                      <a:pPr algn="ctr">
                        <a:lnSpc>
                          <a:spcPct val="150000"/>
                        </a:lnSpc>
                        <a:spcAft>
                          <a:spcPts val="400"/>
                        </a:spcAft>
                      </a:pPr>
                      <a:r>
                        <a:rPr lang="en-US" sz="1000">
                          <a:effectLst/>
                        </a:rPr>
                        <a:t>Conv2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 × 3/1, 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64 × 64 × 192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165K</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4037990374"/>
                  </a:ext>
                </a:extLst>
              </a:tr>
              <a:tr h="190498">
                <a:tc>
                  <a:txBody>
                    <a:bodyPr/>
                    <a:lstStyle/>
                    <a:p>
                      <a:pPr algn="ctr">
                        <a:lnSpc>
                          <a:spcPct val="150000"/>
                        </a:lnSpc>
                        <a:spcAft>
                          <a:spcPts val="400"/>
                        </a:spcAft>
                      </a:pPr>
                      <a:r>
                        <a:rPr lang="en-US" sz="1000">
                          <a:effectLst/>
                        </a:rPr>
                        <a:t>MFM2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64 × 64 × 96</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2248698149"/>
                  </a:ext>
                </a:extLst>
              </a:tr>
              <a:tr h="190498">
                <a:tc>
                  <a:txBody>
                    <a:bodyPr/>
                    <a:lstStyle/>
                    <a:p>
                      <a:pPr algn="ctr">
                        <a:lnSpc>
                          <a:spcPct val="150000"/>
                        </a:lnSpc>
                        <a:spcAft>
                          <a:spcPts val="400"/>
                        </a:spcAft>
                      </a:pPr>
                      <a:r>
                        <a:rPr lang="en-US" sz="1000">
                          <a:effectLst/>
                        </a:rPr>
                        <a:t>Pool2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2 × 2/2</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32 × 32 × 96</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155652886"/>
                  </a:ext>
                </a:extLst>
              </a:tr>
              <a:tr h="190498">
                <a:tc>
                  <a:txBody>
                    <a:bodyPr/>
                    <a:lstStyle/>
                    <a:p>
                      <a:pPr algn="ctr">
                        <a:lnSpc>
                          <a:spcPct val="150000"/>
                        </a:lnSpc>
                        <a:spcAft>
                          <a:spcPts val="400"/>
                        </a:spcAft>
                      </a:pPr>
                      <a:r>
                        <a:rPr lang="en-US" sz="1000">
                          <a:effectLst/>
                        </a:rPr>
                        <a:t>Conv3a</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 × 1/1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32 × 32 × 192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18K</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1230000246"/>
                  </a:ext>
                </a:extLst>
              </a:tr>
              <a:tr h="190498">
                <a:tc>
                  <a:txBody>
                    <a:bodyPr/>
                    <a:lstStyle/>
                    <a:p>
                      <a:pPr algn="ctr">
                        <a:lnSpc>
                          <a:spcPct val="150000"/>
                        </a:lnSpc>
                        <a:spcAft>
                          <a:spcPts val="400"/>
                        </a:spcAft>
                      </a:pPr>
                      <a:r>
                        <a:rPr lang="en-US" sz="1000">
                          <a:effectLst/>
                        </a:rPr>
                        <a:t>MFM3a</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32 × 32 × 96</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3705000191"/>
                  </a:ext>
                </a:extLst>
              </a:tr>
              <a:tr h="190498">
                <a:tc>
                  <a:txBody>
                    <a:bodyPr/>
                    <a:lstStyle/>
                    <a:p>
                      <a:pPr algn="ctr">
                        <a:lnSpc>
                          <a:spcPct val="150000"/>
                        </a:lnSpc>
                        <a:spcAft>
                          <a:spcPts val="400"/>
                        </a:spcAft>
                      </a:pPr>
                      <a:r>
                        <a:rPr lang="en-US" sz="1000">
                          <a:effectLst/>
                        </a:rPr>
                        <a:t>Conv3</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 × 3/1, 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32 × 32 × 384</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331K</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1862862464"/>
                  </a:ext>
                </a:extLst>
              </a:tr>
              <a:tr h="190498">
                <a:tc>
                  <a:txBody>
                    <a:bodyPr/>
                    <a:lstStyle/>
                    <a:p>
                      <a:pPr algn="ctr">
                        <a:lnSpc>
                          <a:spcPct val="150000"/>
                        </a:lnSpc>
                        <a:spcAft>
                          <a:spcPts val="400"/>
                        </a:spcAft>
                      </a:pPr>
                      <a:r>
                        <a:rPr lang="en-US" sz="1000">
                          <a:effectLst/>
                        </a:rPr>
                        <a:t>MFM3</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32 × 32 × 192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639915037"/>
                  </a:ext>
                </a:extLst>
              </a:tr>
              <a:tr h="190498">
                <a:tc>
                  <a:txBody>
                    <a:bodyPr/>
                    <a:lstStyle/>
                    <a:p>
                      <a:pPr algn="ctr">
                        <a:lnSpc>
                          <a:spcPct val="150000"/>
                        </a:lnSpc>
                        <a:spcAft>
                          <a:spcPts val="400"/>
                        </a:spcAft>
                      </a:pPr>
                      <a:r>
                        <a:rPr lang="en-US" sz="1000">
                          <a:effectLst/>
                        </a:rPr>
                        <a:t>Pool3</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2 × 2/2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16 × 16 × 192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88174778"/>
                  </a:ext>
                </a:extLst>
              </a:tr>
              <a:tr h="190498">
                <a:tc>
                  <a:txBody>
                    <a:bodyPr/>
                    <a:lstStyle/>
                    <a:p>
                      <a:pPr algn="ctr">
                        <a:lnSpc>
                          <a:spcPct val="150000"/>
                        </a:lnSpc>
                        <a:spcAft>
                          <a:spcPts val="400"/>
                        </a:spcAft>
                      </a:pPr>
                      <a:r>
                        <a:rPr lang="en-US" sz="1000">
                          <a:effectLst/>
                        </a:rPr>
                        <a:t>Conv4a</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 × 1/1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16 × 16 × 384</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73K</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3971299118"/>
                  </a:ext>
                </a:extLst>
              </a:tr>
              <a:tr h="190498">
                <a:tc>
                  <a:txBody>
                    <a:bodyPr/>
                    <a:lstStyle/>
                    <a:p>
                      <a:pPr algn="ctr">
                        <a:lnSpc>
                          <a:spcPct val="150000"/>
                        </a:lnSpc>
                        <a:spcAft>
                          <a:spcPts val="400"/>
                        </a:spcAft>
                      </a:pPr>
                      <a:r>
                        <a:rPr lang="en-US" sz="1000">
                          <a:effectLst/>
                        </a:rPr>
                        <a:t>MFM4a</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16 × 16 × 192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2633752596"/>
                  </a:ext>
                </a:extLst>
              </a:tr>
              <a:tr h="190498">
                <a:tc>
                  <a:txBody>
                    <a:bodyPr/>
                    <a:lstStyle/>
                    <a:p>
                      <a:pPr algn="ctr">
                        <a:lnSpc>
                          <a:spcPct val="150000"/>
                        </a:lnSpc>
                        <a:spcAft>
                          <a:spcPts val="400"/>
                        </a:spcAft>
                      </a:pPr>
                      <a:r>
                        <a:rPr lang="en-US" sz="1000">
                          <a:effectLst/>
                        </a:rPr>
                        <a:t>Conv4</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 × 3/1, 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16 × 16 × 256</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442K</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3548902099"/>
                  </a:ext>
                </a:extLst>
              </a:tr>
              <a:tr h="190498">
                <a:tc>
                  <a:txBody>
                    <a:bodyPr/>
                    <a:lstStyle/>
                    <a:p>
                      <a:pPr algn="ctr">
                        <a:lnSpc>
                          <a:spcPct val="150000"/>
                        </a:lnSpc>
                        <a:spcAft>
                          <a:spcPts val="400"/>
                        </a:spcAft>
                      </a:pPr>
                      <a:r>
                        <a:rPr lang="en-US" sz="1000">
                          <a:effectLst/>
                        </a:rPr>
                        <a:t>MFM4</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16 × 16 × 128</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77035147"/>
                  </a:ext>
                </a:extLst>
              </a:tr>
              <a:tr h="190498">
                <a:tc>
                  <a:txBody>
                    <a:bodyPr/>
                    <a:lstStyle/>
                    <a:p>
                      <a:pPr algn="ctr">
                        <a:lnSpc>
                          <a:spcPct val="150000"/>
                        </a:lnSpc>
                        <a:spcAft>
                          <a:spcPts val="400"/>
                        </a:spcAft>
                      </a:pPr>
                      <a:r>
                        <a:rPr lang="en-US" sz="1000">
                          <a:effectLst/>
                        </a:rPr>
                        <a:t>Conv5a</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 × 1/1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16 × 16 × 256</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32K</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2652542417"/>
                  </a:ext>
                </a:extLst>
              </a:tr>
              <a:tr h="190498">
                <a:tc>
                  <a:txBody>
                    <a:bodyPr/>
                    <a:lstStyle/>
                    <a:p>
                      <a:pPr algn="ctr">
                        <a:lnSpc>
                          <a:spcPct val="150000"/>
                        </a:lnSpc>
                        <a:spcAft>
                          <a:spcPts val="400"/>
                        </a:spcAft>
                      </a:pPr>
                      <a:r>
                        <a:rPr lang="en-US" sz="1000">
                          <a:effectLst/>
                        </a:rPr>
                        <a:t>MFM5a</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16 × 16 × 128</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113119077"/>
                  </a:ext>
                </a:extLst>
              </a:tr>
              <a:tr h="190498">
                <a:tc>
                  <a:txBody>
                    <a:bodyPr/>
                    <a:lstStyle/>
                    <a:p>
                      <a:pPr algn="ctr">
                        <a:lnSpc>
                          <a:spcPct val="150000"/>
                        </a:lnSpc>
                        <a:spcAft>
                          <a:spcPts val="400"/>
                        </a:spcAft>
                      </a:pPr>
                      <a:r>
                        <a:rPr lang="en-US" sz="1000">
                          <a:effectLst/>
                        </a:rPr>
                        <a:t>Conv5</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3 × 3/1, 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16 × 16 × 256</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294K</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853322326"/>
                  </a:ext>
                </a:extLst>
              </a:tr>
              <a:tr h="190498">
                <a:tc>
                  <a:txBody>
                    <a:bodyPr/>
                    <a:lstStyle/>
                    <a:p>
                      <a:pPr algn="ctr">
                        <a:lnSpc>
                          <a:spcPct val="150000"/>
                        </a:lnSpc>
                        <a:spcAft>
                          <a:spcPts val="400"/>
                        </a:spcAft>
                      </a:pPr>
                      <a:r>
                        <a:rPr lang="en-US" sz="1000">
                          <a:effectLst/>
                        </a:rPr>
                        <a:t>MFM5</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16 × 16 × 128</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2807142576"/>
                  </a:ext>
                </a:extLst>
              </a:tr>
              <a:tr h="190498">
                <a:tc>
                  <a:txBody>
                    <a:bodyPr/>
                    <a:lstStyle/>
                    <a:p>
                      <a:pPr algn="ctr">
                        <a:lnSpc>
                          <a:spcPct val="150000"/>
                        </a:lnSpc>
                        <a:spcAft>
                          <a:spcPts val="400"/>
                        </a:spcAft>
                      </a:pPr>
                      <a:r>
                        <a:rPr lang="en-US" sz="1000">
                          <a:effectLst/>
                        </a:rPr>
                        <a:t>Pool4</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2 × 2/2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8 × 8 × 128</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3494488444"/>
                  </a:ext>
                </a:extLst>
              </a:tr>
              <a:tr h="190148">
                <a:tc>
                  <a:txBody>
                    <a:bodyPr/>
                    <a:lstStyle/>
                    <a:p>
                      <a:pPr algn="ctr">
                        <a:lnSpc>
                          <a:spcPct val="150000"/>
                        </a:lnSpc>
                        <a:spcAft>
                          <a:spcPts val="400"/>
                        </a:spcAft>
                      </a:pPr>
                      <a:r>
                        <a:rPr lang="en-US" sz="1000">
                          <a:effectLst/>
                        </a:rPr>
                        <a:t>fc1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512</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4,194K</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2090134442"/>
                  </a:ext>
                </a:extLst>
              </a:tr>
              <a:tr h="190148">
                <a:tc>
                  <a:txBody>
                    <a:bodyPr/>
                    <a:lstStyle/>
                    <a:p>
                      <a:pPr algn="ctr">
                        <a:lnSpc>
                          <a:spcPct val="150000"/>
                        </a:lnSpc>
                        <a:spcAft>
                          <a:spcPts val="400"/>
                        </a:spcAft>
                      </a:pPr>
                      <a:r>
                        <a:rPr lang="en-US" sz="1000">
                          <a:effectLst/>
                        </a:rPr>
                        <a:t>MFM fc1</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256</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722177715"/>
                  </a:ext>
                </a:extLst>
              </a:tr>
              <a:tr h="190148">
                <a:tc>
                  <a:txBody>
                    <a:bodyPr/>
                    <a:lstStyle/>
                    <a:p>
                      <a:pPr algn="ctr">
                        <a:lnSpc>
                          <a:spcPct val="150000"/>
                        </a:lnSpc>
                        <a:spcAft>
                          <a:spcPts val="400"/>
                        </a:spcAft>
                      </a:pPr>
                      <a:r>
                        <a:rPr lang="en-US" sz="1000">
                          <a:effectLst/>
                        </a:rPr>
                        <a:t>Total</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a:effectLst/>
                        </a:rPr>
                        <a:t>-</a:t>
                      </a:r>
                      <a:endParaRPr lang="zh-CN" sz="100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tc>
                  <a:txBody>
                    <a:bodyPr/>
                    <a:lstStyle/>
                    <a:p>
                      <a:pPr algn="ctr">
                        <a:lnSpc>
                          <a:spcPct val="150000"/>
                        </a:lnSpc>
                        <a:spcAft>
                          <a:spcPts val="400"/>
                        </a:spcAft>
                      </a:pPr>
                      <a:r>
                        <a:rPr lang="en-US" sz="1000" dirty="0">
                          <a:effectLst/>
                        </a:rPr>
                        <a:t>5,556K</a:t>
                      </a:r>
                      <a:endParaRPr lang="zh-CN" sz="1000" dirty="0">
                        <a:effectLst/>
                        <a:latin typeface="Arial" panose="020B0604020202020204" pitchFamily="34" charset="0"/>
                        <a:ea typeface="微软雅黑" panose="020B0503020204020204" pitchFamily="34" charset="-122"/>
                        <a:cs typeface="Times New Roman" panose="02020603050405020304" pitchFamily="18" charset="0"/>
                      </a:endParaRPr>
                    </a:p>
                  </a:txBody>
                  <a:tcPr marL="48577" marR="48577" marT="0" marB="0" anchor="ctr"/>
                </a:tc>
                <a:extLst>
                  <a:ext uri="{0D108BD9-81ED-4DB2-BD59-A6C34878D82A}">
                    <a16:rowId xmlns:a16="http://schemas.microsoft.com/office/drawing/2014/main" val="396247132"/>
                  </a:ext>
                </a:extLst>
              </a:tr>
            </a:tbl>
          </a:graphicData>
        </a:graphic>
      </p:graphicFrame>
    </p:spTree>
    <p:extLst>
      <p:ext uri="{BB962C8B-B14F-4D97-AF65-F5344CB8AC3E}">
        <p14:creationId xmlns:p14="http://schemas.microsoft.com/office/powerpoint/2010/main" val="3676464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9999" y="336000"/>
            <a:ext cx="11162907" cy="576000"/>
          </a:xfrm>
        </p:spPr>
        <p:txBody>
          <a:bodyPr/>
          <a:lstStyle/>
          <a:p>
            <a:r>
              <a:rPr kumimoji="1" lang="zh-CN" altLang="en-US" dirty="0">
                <a:latin typeface="+mj-ea"/>
                <a:ea typeface="+mj-ea"/>
              </a:rPr>
              <a:t>人脸识别系统</a:t>
            </a:r>
          </a:p>
        </p:txBody>
      </p:sp>
      <p:sp>
        <p:nvSpPr>
          <p:cNvPr id="8" name="矩形 7"/>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6" name="矩形: 圆角 5">
            <a:extLst>
              <a:ext uri="{FF2B5EF4-FFF2-40B4-BE49-F238E27FC236}">
                <a16:creationId xmlns:a16="http://schemas.microsoft.com/office/drawing/2014/main" id="{E88764BD-CD5A-4B04-A1C4-9C59FB37A61E}"/>
              </a:ext>
            </a:extLst>
          </p:cNvPr>
          <p:cNvSpPr/>
          <p:nvPr/>
        </p:nvSpPr>
        <p:spPr>
          <a:xfrm>
            <a:off x="1562408" y="1556695"/>
            <a:ext cx="1656184" cy="864193"/>
          </a:xfrm>
          <a:prstGeom prst="round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sz="2400" dirty="0">
                <a:solidFill>
                  <a:schemeClr val="tx1"/>
                </a:solidFill>
              </a:rPr>
              <a:t>人脸注册</a:t>
            </a:r>
          </a:p>
        </p:txBody>
      </p:sp>
      <p:sp>
        <p:nvSpPr>
          <p:cNvPr id="15" name="矩形: 圆角 14">
            <a:extLst>
              <a:ext uri="{FF2B5EF4-FFF2-40B4-BE49-F238E27FC236}">
                <a16:creationId xmlns:a16="http://schemas.microsoft.com/office/drawing/2014/main" id="{919457CA-821A-4334-B514-A72D119271B9}"/>
              </a:ext>
            </a:extLst>
          </p:cNvPr>
          <p:cNvSpPr/>
          <p:nvPr/>
        </p:nvSpPr>
        <p:spPr>
          <a:xfrm>
            <a:off x="3899758" y="1556695"/>
            <a:ext cx="1656184" cy="864193"/>
          </a:xfrm>
          <a:prstGeom prst="round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sz="2400" dirty="0">
                <a:solidFill>
                  <a:schemeClr val="tx1"/>
                </a:solidFill>
              </a:rPr>
              <a:t>人脸检测</a:t>
            </a:r>
          </a:p>
        </p:txBody>
      </p:sp>
      <p:sp>
        <p:nvSpPr>
          <p:cNvPr id="16" name="矩形: 圆角 15">
            <a:extLst>
              <a:ext uri="{FF2B5EF4-FFF2-40B4-BE49-F238E27FC236}">
                <a16:creationId xmlns:a16="http://schemas.microsoft.com/office/drawing/2014/main" id="{62A3B3D6-CED3-4617-A987-042A40E191CF}"/>
              </a:ext>
            </a:extLst>
          </p:cNvPr>
          <p:cNvSpPr/>
          <p:nvPr/>
        </p:nvSpPr>
        <p:spPr>
          <a:xfrm>
            <a:off x="6312024" y="1556695"/>
            <a:ext cx="1656184" cy="864193"/>
          </a:xfrm>
          <a:prstGeom prst="round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sz="2400" dirty="0">
                <a:solidFill>
                  <a:schemeClr val="tx1"/>
                </a:solidFill>
              </a:rPr>
              <a:t>人脸特征提取</a:t>
            </a:r>
          </a:p>
        </p:txBody>
      </p:sp>
      <p:sp>
        <p:nvSpPr>
          <p:cNvPr id="17" name="矩形: 圆角 16">
            <a:extLst>
              <a:ext uri="{FF2B5EF4-FFF2-40B4-BE49-F238E27FC236}">
                <a16:creationId xmlns:a16="http://schemas.microsoft.com/office/drawing/2014/main" id="{101D94AD-0D00-4C0A-9F2C-65D071E588FA}"/>
              </a:ext>
            </a:extLst>
          </p:cNvPr>
          <p:cNvSpPr/>
          <p:nvPr/>
        </p:nvSpPr>
        <p:spPr>
          <a:xfrm>
            <a:off x="1562408" y="4421102"/>
            <a:ext cx="1656184" cy="864193"/>
          </a:xfrm>
          <a:prstGeom prst="round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sz="2400" dirty="0">
                <a:solidFill>
                  <a:schemeClr val="tx1"/>
                </a:solidFill>
              </a:rPr>
              <a:t>实时捕获</a:t>
            </a:r>
          </a:p>
        </p:txBody>
      </p:sp>
      <p:sp>
        <p:nvSpPr>
          <p:cNvPr id="18" name="矩形: 圆角 17">
            <a:extLst>
              <a:ext uri="{FF2B5EF4-FFF2-40B4-BE49-F238E27FC236}">
                <a16:creationId xmlns:a16="http://schemas.microsoft.com/office/drawing/2014/main" id="{5E44954A-22A3-4770-8406-8BA76DE10116}"/>
              </a:ext>
            </a:extLst>
          </p:cNvPr>
          <p:cNvSpPr/>
          <p:nvPr/>
        </p:nvSpPr>
        <p:spPr>
          <a:xfrm>
            <a:off x="3863752" y="4449383"/>
            <a:ext cx="1656184" cy="864193"/>
          </a:xfrm>
          <a:prstGeom prst="round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sz="2400" dirty="0">
                <a:solidFill>
                  <a:schemeClr val="tx1"/>
                </a:solidFill>
              </a:rPr>
              <a:t>人脸检测</a:t>
            </a:r>
          </a:p>
        </p:txBody>
      </p:sp>
      <p:sp>
        <p:nvSpPr>
          <p:cNvPr id="19" name="矩形: 圆角 18">
            <a:extLst>
              <a:ext uri="{FF2B5EF4-FFF2-40B4-BE49-F238E27FC236}">
                <a16:creationId xmlns:a16="http://schemas.microsoft.com/office/drawing/2014/main" id="{F2F91B08-592A-4324-A5F3-22EA183C97E9}"/>
              </a:ext>
            </a:extLst>
          </p:cNvPr>
          <p:cNvSpPr/>
          <p:nvPr/>
        </p:nvSpPr>
        <p:spPr>
          <a:xfrm>
            <a:off x="6312024" y="4449383"/>
            <a:ext cx="1656184" cy="864193"/>
          </a:xfrm>
          <a:prstGeom prst="roundRec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sz="2400" dirty="0">
                <a:solidFill>
                  <a:schemeClr val="tx1"/>
                </a:solidFill>
              </a:rPr>
              <a:t>人脸特征提取</a:t>
            </a:r>
          </a:p>
        </p:txBody>
      </p:sp>
      <p:sp>
        <p:nvSpPr>
          <p:cNvPr id="7" name="箭头: 右 6">
            <a:extLst>
              <a:ext uri="{FF2B5EF4-FFF2-40B4-BE49-F238E27FC236}">
                <a16:creationId xmlns:a16="http://schemas.microsoft.com/office/drawing/2014/main" id="{A65A1A0C-A055-4704-B517-2FECBA077DF4}"/>
              </a:ext>
            </a:extLst>
          </p:cNvPr>
          <p:cNvSpPr/>
          <p:nvPr/>
        </p:nvSpPr>
        <p:spPr>
          <a:xfrm>
            <a:off x="3304938" y="1854312"/>
            <a:ext cx="432048" cy="287983"/>
          </a:xfrm>
          <a:prstGeom prst="rightArrow">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endParaRPr lang="zh-CN" altLang="en-US" sz="1100" dirty="0" err="1">
              <a:solidFill>
                <a:schemeClr val="tx1"/>
              </a:solidFill>
            </a:endParaRPr>
          </a:p>
        </p:txBody>
      </p:sp>
      <p:sp>
        <p:nvSpPr>
          <p:cNvPr id="21" name="箭头: 右 20">
            <a:extLst>
              <a:ext uri="{FF2B5EF4-FFF2-40B4-BE49-F238E27FC236}">
                <a16:creationId xmlns:a16="http://schemas.microsoft.com/office/drawing/2014/main" id="{635BD29D-2774-4790-A586-2A6D5321F40C}"/>
              </a:ext>
            </a:extLst>
          </p:cNvPr>
          <p:cNvSpPr/>
          <p:nvPr/>
        </p:nvSpPr>
        <p:spPr>
          <a:xfrm>
            <a:off x="5663953" y="1854312"/>
            <a:ext cx="432048" cy="287983"/>
          </a:xfrm>
          <a:prstGeom prst="rightArrow">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endParaRPr lang="zh-CN" altLang="en-US" sz="1100" dirty="0" err="1">
              <a:solidFill>
                <a:schemeClr val="tx1"/>
              </a:solidFill>
            </a:endParaRPr>
          </a:p>
        </p:txBody>
      </p:sp>
      <p:sp>
        <p:nvSpPr>
          <p:cNvPr id="23" name="箭头: 右 22">
            <a:extLst>
              <a:ext uri="{FF2B5EF4-FFF2-40B4-BE49-F238E27FC236}">
                <a16:creationId xmlns:a16="http://schemas.microsoft.com/office/drawing/2014/main" id="{43E6A401-E19E-47C5-B4FF-FB43B536B43C}"/>
              </a:ext>
            </a:extLst>
          </p:cNvPr>
          <p:cNvSpPr/>
          <p:nvPr/>
        </p:nvSpPr>
        <p:spPr>
          <a:xfrm>
            <a:off x="3304938" y="4755824"/>
            <a:ext cx="432048" cy="287983"/>
          </a:xfrm>
          <a:prstGeom prst="rightArrow">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endParaRPr lang="zh-CN" altLang="en-US" sz="1100" dirty="0" err="1">
              <a:solidFill>
                <a:schemeClr val="tx1"/>
              </a:solidFill>
            </a:endParaRPr>
          </a:p>
        </p:txBody>
      </p:sp>
      <p:sp>
        <p:nvSpPr>
          <p:cNvPr id="25" name="箭头: 右 24">
            <a:extLst>
              <a:ext uri="{FF2B5EF4-FFF2-40B4-BE49-F238E27FC236}">
                <a16:creationId xmlns:a16="http://schemas.microsoft.com/office/drawing/2014/main" id="{8BDC4F08-91EB-4CE7-A276-F27B3FA61576}"/>
              </a:ext>
            </a:extLst>
          </p:cNvPr>
          <p:cNvSpPr/>
          <p:nvPr/>
        </p:nvSpPr>
        <p:spPr>
          <a:xfrm>
            <a:off x="5663952" y="4755823"/>
            <a:ext cx="432048" cy="287983"/>
          </a:xfrm>
          <a:prstGeom prst="rightArrow">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endParaRPr lang="zh-CN" altLang="en-US" sz="1100" dirty="0" err="1">
              <a:solidFill>
                <a:schemeClr val="tx1"/>
              </a:solidFill>
            </a:endParaRPr>
          </a:p>
        </p:txBody>
      </p:sp>
      <p:sp>
        <p:nvSpPr>
          <p:cNvPr id="9" name="流程图: 磁盘 8">
            <a:extLst>
              <a:ext uri="{FF2B5EF4-FFF2-40B4-BE49-F238E27FC236}">
                <a16:creationId xmlns:a16="http://schemas.microsoft.com/office/drawing/2014/main" id="{BC4BEEE6-0DF8-44A7-ACAA-BBD53D799CDB}"/>
              </a:ext>
            </a:extLst>
          </p:cNvPr>
          <p:cNvSpPr/>
          <p:nvPr/>
        </p:nvSpPr>
        <p:spPr>
          <a:xfrm>
            <a:off x="6384032" y="3084607"/>
            <a:ext cx="1584176" cy="488409"/>
          </a:xfrm>
          <a:prstGeom prst="flowChartMagneticDisk">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dirty="0">
                <a:solidFill>
                  <a:schemeClr val="tx1"/>
                </a:solidFill>
              </a:rPr>
              <a:t>数据库</a:t>
            </a:r>
          </a:p>
        </p:txBody>
      </p:sp>
      <p:sp>
        <p:nvSpPr>
          <p:cNvPr id="20" name="箭头: 下 19">
            <a:extLst>
              <a:ext uri="{FF2B5EF4-FFF2-40B4-BE49-F238E27FC236}">
                <a16:creationId xmlns:a16="http://schemas.microsoft.com/office/drawing/2014/main" id="{8E73D2A4-35C1-4E13-ABF5-1B0AFE5D44CC}"/>
              </a:ext>
            </a:extLst>
          </p:cNvPr>
          <p:cNvSpPr/>
          <p:nvPr/>
        </p:nvSpPr>
        <p:spPr>
          <a:xfrm>
            <a:off x="7032104" y="2564904"/>
            <a:ext cx="288032" cy="488409"/>
          </a:xfrm>
          <a:prstGeom prst="downArrow">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sz="1600" dirty="0">
                <a:solidFill>
                  <a:schemeClr val="tx1"/>
                </a:solidFill>
              </a:rPr>
              <a:t>存入</a:t>
            </a:r>
          </a:p>
        </p:txBody>
      </p:sp>
      <p:sp>
        <p:nvSpPr>
          <p:cNvPr id="26" name="标注: 右箭头 25">
            <a:extLst>
              <a:ext uri="{FF2B5EF4-FFF2-40B4-BE49-F238E27FC236}">
                <a16:creationId xmlns:a16="http://schemas.microsoft.com/office/drawing/2014/main" id="{7C31C1C3-D88B-4246-9AC8-D6D2EFFEE12B}"/>
              </a:ext>
            </a:extLst>
          </p:cNvPr>
          <p:cNvSpPr/>
          <p:nvPr/>
        </p:nvSpPr>
        <p:spPr>
          <a:xfrm>
            <a:off x="6672064" y="3717032"/>
            <a:ext cx="1584176" cy="648072"/>
          </a:xfrm>
          <a:prstGeom prst="rightArrowCallout">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sz="2000" dirty="0">
                <a:solidFill>
                  <a:schemeClr val="tx1"/>
                </a:solidFill>
              </a:rPr>
              <a:t>特征</a:t>
            </a:r>
            <a:endParaRPr lang="en-US" altLang="zh-CN" sz="2000" dirty="0">
              <a:solidFill>
                <a:schemeClr val="tx1"/>
              </a:solidFill>
            </a:endParaRPr>
          </a:p>
          <a:p>
            <a:pPr algn="ctr"/>
            <a:r>
              <a:rPr lang="zh-CN" altLang="en-US" sz="2000" dirty="0">
                <a:solidFill>
                  <a:schemeClr val="tx1"/>
                </a:solidFill>
              </a:rPr>
              <a:t>比对</a:t>
            </a:r>
          </a:p>
        </p:txBody>
      </p:sp>
      <p:sp>
        <p:nvSpPr>
          <p:cNvPr id="27" name="流程图: 终止 26">
            <a:extLst>
              <a:ext uri="{FF2B5EF4-FFF2-40B4-BE49-F238E27FC236}">
                <a16:creationId xmlns:a16="http://schemas.microsoft.com/office/drawing/2014/main" id="{92CE9571-DC5E-4713-9B0A-19EA3E047864}"/>
              </a:ext>
            </a:extLst>
          </p:cNvPr>
          <p:cNvSpPr/>
          <p:nvPr/>
        </p:nvSpPr>
        <p:spPr>
          <a:xfrm>
            <a:off x="8544272" y="3753068"/>
            <a:ext cx="1584176" cy="576000"/>
          </a:xfrm>
          <a:prstGeom prst="flowChartTerminator">
            <a:avLst/>
          </a:prstGeom>
          <a:ln/>
        </p:spPr>
        <p:style>
          <a:lnRef idx="2">
            <a:schemeClr val="accent5"/>
          </a:lnRef>
          <a:fillRef idx="1">
            <a:schemeClr val="lt1"/>
          </a:fillRef>
          <a:effectRef idx="0">
            <a:schemeClr val="accent5"/>
          </a:effectRef>
          <a:fontRef idx="minor">
            <a:schemeClr val="dk1"/>
          </a:fontRef>
        </p:style>
        <p:txBody>
          <a:bodyPr lIns="68589" tIns="34295" rIns="68589" bIns="34295" rtlCol="0" anchor="t"/>
          <a:lstStyle/>
          <a:p>
            <a:pPr algn="ctr"/>
            <a:r>
              <a:rPr lang="zh-CN" altLang="en-US" sz="2400" dirty="0">
                <a:solidFill>
                  <a:schemeClr val="tx1"/>
                </a:solidFill>
              </a:rPr>
              <a:t>识别结果</a:t>
            </a:r>
          </a:p>
        </p:txBody>
      </p:sp>
    </p:spTree>
    <p:extLst>
      <p:ext uri="{BB962C8B-B14F-4D97-AF65-F5344CB8AC3E}">
        <p14:creationId xmlns:p14="http://schemas.microsoft.com/office/powerpoint/2010/main" val="134849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验证</a:t>
            </a:r>
            <a:r>
              <a:rPr kumimoji="1" lang="en-US" altLang="zh-CN" dirty="0"/>
              <a:t>1:1</a:t>
            </a:r>
            <a:r>
              <a:rPr kumimoji="1" lang="zh-CN" altLang="en-US" dirty="0"/>
              <a:t>（</a:t>
            </a:r>
            <a:r>
              <a:rPr kumimoji="1" lang="en-US" altLang="zh-CN" dirty="0"/>
              <a:t>Verification</a:t>
            </a:r>
            <a:r>
              <a:rPr kumimoji="1" lang="zh-CN" altLang="en-US" dirty="0"/>
              <a:t>）</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A9AF9305-D4AE-46CB-9FE5-4BDB9EEA6543}"/>
              </a:ext>
            </a:extLst>
          </p:cNvPr>
          <p:cNvSpPr>
            <a:spLocks noGrp="1"/>
          </p:cNvSpPr>
          <p:nvPr>
            <p:ph sz="half" idx="1"/>
          </p:nvPr>
        </p:nvSpPr>
        <p:spPr>
          <a:xfrm>
            <a:off x="481672" y="1440000"/>
            <a:ext cx="11158659" cy="4680000"/>
          </a:xfrm>
        </p:spPr>
        <p:txBody>
          <a:bodyPr/>
          <a:lstStyle/>
          <a:p>
            <a:r>
              <a:rPr lang="zh-CN" altLang="en-US" dirty="0"/>
              <a:t>以某种方式提供身份</a:t>
            </a:r>
            <a:endParaRPr lang="en-US" altLang="zh-CN" dirty="0"/>
          </a:p>
          <a:p>
            <a:pPr lvl="1"/>
            <a:r>
              <a:rPr lang="zh-CN" altLang="en-US" dirty="0"/>
              <a:t>身份证</a:t>
            </a:r>
            <a:endParaRPr lang="en-US" altLang="zh-CN" dirty="0"/>
          </a:p>
          <a:p>
            <a:pPr lvl="1"/>
            <a:r>
              <a:rPr lang="zh-CN" altLang="en-US" dirty="0"/>
              <a:t>员工卡，学生卡</a:t>
            </a:r>
            <a:endParaRPr lang="en-US" altLang="zh-CN" dirty="0"/>
          </a:p>
          <a:p>
            <a:pPr lvl="1"/>
            <a:r>
              <a:rPr lang="zh-CN" altLang="en-US" dirty="0"/>
              <a:t>其他生物特征识别</a:t>
            </a:r>
          </a:p>
          <a:p>
            <a:r>
              <a:rPr lang="zh-CN" altLang="en-US" dirty="0"/>
              <a:t>找到身份对应的人脸特征</a:t>
            </a:r>
            <a:endParaRPr lang="en-US" altLang="zh-CN" dirty="0"/>
          </a:p>
          <a:p>
            <a:pPr lvl="1"/>
            <a:r>
              <a:rPr lang="zh-CN" altLang="en-US" dirty="0"/>
              <a:t>数据库检索</a:t>
            </a:r>
          </a:p>
          <a:p>
            <a:r>
              <a:rPr lang="zh-CN" altLang="en-US" dirty="0"/>
              <a:t>现场获取的人脸特征与数据库中获取的做比对</a:t>
            </a:r>
            <a:endParaRPr lang="en-US" altLang="zh-CN" dirty="0"/>
          </a:p>
          <a:p>
            <a:pPr lvl="1"/>
            <a:r>
              <a:rPr lang="zh-CN" altLang="en-US" dirty="0"/>
              <a:t>检测人脸</a:t>
            </a:r>
            <a:endParaRPr lang="en-US" altLang="zh-CN" dirty="0"/>
          </a:p>
          <a:p>
            <a:pPr lvl="1"/>
            <a:r>
              <a:rPr lang="zh-CN" altLang="en-US" dirty="0"/>
              <a:t>提取人脸特征</a:t>
            </a:r>
            <a:endParaRPr lang="en-US" altLang="zh-CN" dirty="0"/>
          </a:p>
          <a:p>
            <a:pPr lvl="1"/>
            <a:r>
              <a:rPr lang="zh-CN" altLang="en-US" dirty="0"/>
              <a:t>比对人脸特征</a:t>
            </a:r>
          </a:p>
          <a:p>
            <a:endParaRPr lang="zh-CN" altLang="en-US" dirty="0"/>
          </a:p>
        </p:txBody>
      </p:sp>
    </p:spTree>
    <p:extLst>
      <p:ext uri="{BB962C8B-B14F-4D97-AF65-F5344CB8AC3E}">
        <p14:creationId xmlns:p14="http://schemas.microsoft.com/office/powerpoint/2010/main" val="52505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mj-ea"/>
                <a:ea typeface="+mj-ea"/>
              </a:rPr>
              <a:t>人脸识别影响因素</a:t>
            </a:r>
          </a:p>
        </p:txBody>
      </p:sp>
      <p:sp>
        <p:nvSpPr>
          <p:cNvPr id="8" name="矩形 7"/>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7" name="内容占位符 1">
            <a:extLst>
              <a:ext uri="{FF2B5EF4-FFF2-40B4-BE49-F238E27FC236}">
                <a16:creationId xmlns:a16="http://schemas.microsoft.com/office/drawing/2014/main" id="{60332C31-530C-4F3E-885F-946EA188DE09}"/>
              </a:ext>
            </a:extLst>
          </p:cNvPr>
          <p:cNvSpPr>
            <a:spLocks noGrp="1"/>
          </p:cNvSpPr>
          <p:nvPr>
            <p:ph sz="half" idx="1"/>
          </p:nvPr>
        </p:nvSpPr>
        <p:spPr>
          <a:xfrm>
            <a:off x="481672" y="1440000"/>
            <a:ext cx="11158659" cy="4680000"/>
          </a:xfrm>
        </p:spPr>
        <p:txBody>
          <a:bodyPr/>
          <a:lstStyle/>
          <a:p>
            <a:r>
              <a:rPr lang="zh-CN" altLang="en-US" dirty="0"/>
              <a:t>角度 </a:t>
            </a:r>
            <a:r>
              <a:rPr lang="zh-CN" altLang="en-US" sz="2400" dirty="0"/>
              <a:t>侧脸、仰视、俯视 </a:t>
            </a:r>
            <a:r>
              <a:rPr lang="en-US" altLang="zh-CN" sz="2400" dirty="0"/>
              <a:t>– </a:t>
            </a:r>
            <a:r>
              <a:rPr lang="zh-CN" altLang="en-US" sz="2400" dirty="0">
                <a:solidFill>
                  <a:srgbClr val="FF0000"/>
                </a:solidFill>
              </a:rPr>
              <a:t>注册多角度人脸</a:t>
            </a:r>
            <a:endParaRPr lang="en-US" altLang="zh-CN" sz="2400" dirty="0">
              <a:solidFill>
                <a:srgbClr val="FF0000"/>
              </a:solidFill>
            </a:endParaRPr>
          </a:p>
          <a:p>
            <a:r>
              <a:rPr lang="zh-CN" altLang="en-US" dirty="0"/>
              <a:t>光照 </a:t>
            </a:r>
            <a:r>
              <a:rPr lang="zh-CN" altLang="en-US" sz="2400" dirty="0"/>
              <a:t>侧光、逆光（背光）、低光照 </a:t>
            </a:r>
            <a:r>
              <a:rPr lang="en-US" altLang="zh-CN" sz="2400" dirty="0"/>
              <a:t>- </a:t>
            </a:r>
            <a:r>
              <a:rPr lang="zh-CN" altLang="en-US" sz="2400" dirty="0">
                <a:solidFill>
                  <a:srgbClr val="FF0000"/>
                </a:solidFill>
              </a:rPr>
              <a:t>宽动态、高感光力（星光级）</a:t>
            </a:r>
            <a:endParaRPr lang="en-US" altLang="zh-CN" sz="2400" dirty="0">
              <a:solidFill>
                <a:srgbClr val="FF0000"/>
              </a:solidFill>
            </a:endParaRPr>
          </a:p>
          <a:p>
            <a:r>
              <a:rPr lang="zh-CN" altLang="en-US" dirty="0"/>
              <a:t>配饰 </a:t>
            </a:r>
            <a:r>
              <a:rPr lang="zh-CN" altLang="en-US" sz="2400" dirty="0"/>
              <a:t>帽子、眼镜、口罩 </a:t>
            </a:r>
            <a:r>
              <a:rPr lang="en-US" altLang="zh-CN" sz="2400" dirty="0"/>
              <a:t>– </a:t>
            </a:r>
            <a:r>
              <a:rPr lang="zh-CN" altLang="en-US" sz="2400" dirty="0">
                <a:solidFill>
                  <a:srgbClr val="FF0000"/>
                </a:solidFill>
              </a:rPr>
              <a:t>特定算法、降低可靠性</a:t>
            </a:r>
            <a:endParaRPr lang="en-US" altLang="zh-CN" sz="2400" dirty="0">
              <a:solidFill>
                <a:srgbClr val="FF0000"/>
              </a:solidFill>
            </a:endParaRPr>
          </a:p>
          <a:p>
            <a:r>
              <a:rPr lang="zh-CN" altLang="en-US" dirty="0">
                <a:solidFill>
                  <a:schemeClr val="tx1"/>
                </a:solidFill>
              </a:rPr>
              <a:t>照片质量 </a:t>
            </a:r>
            <a:r>
              <a:rPr lang="zh-CN" altLang="en-US" sz="2400" dirty="0">
                <a:solidFill>
                  <a:schemeClr val="tx1"/>
                </a:solidFill>
              </a:rPr>
              <a:t>失焦模糊、运动模糊 </a:t>
            </a:r>
            <a:r>
              <a:rPr lang="en-US" altLang="zh-CN" sz="2400" dirty="0">
                <a:solidFill>
                  <a:schemeClr val="tx1"/>
                </a:solidFill>
              </a:rPr>
              <a:t>- </a:t>
            </a:r>
            <a:r>
              <a:rPr lang="zh-CN" altLang="en-US" sz="2400" dirty="0">
                <a:solidFill>
                  <a:srgbClr val="FF0000"/>
                </a:solidFill>
              </a:rPr>
              <a:t>相机参数、算法排除</a:t>
            </a:r>
            <a:endParaRPr lang="en-US" altLang="zh-CN" sz="2400" dirty="0">
              <a:solidFill>
                <a:srgbClr val="FF0000"/>
              </a:solidFill>
            </a:endParaRPr>
          </a:p>
          <a:p>
            <a:endParaRPr lang="zh-CN" altLang="en-US" dirty="0"/>
          </a:p>
        </p:txBody>
      </p:sp>
      <p:pic>
        <p:nvPicPr>
          <p:cNvPr id="2" name="图片 1">
            <a:extLst>
              <a:ext uri="{FF2B5EF4-FFF2-40B4-BE49-F238E27FC236}">
                <a16:creationId xmlns:a16="http://schemas.microsoft.com/office/drawing/2014/main" id="{E7B57FED-42DC-468B-AD62-9A951EDFBD29}"/>
              </a:ext>
            </a:extLst>
          </p:cNvPr>
          <p:cNvPicPr>
            <a:picLocks noChangeAspect="1"/>
          </p:cNvPicPr>
          <p:nvPr/>
        </p:nvPicPr>
        <p:blipFill>
          <a:blip r:embed="rId2"/>
          <a:stretch>
            <a:fillRect/>
          </a:stretch>
        </p:blipFill>
        <p:spPr>
          <a:xfrm>
            <a:off x="3075145" y="3780000"/>
            <a:ext cx="1436951" cy="2344499"/>
          </a:xfrm>
          <a:prstGeom prst="rect">
            <a:avLst/>
          </a:prstGeom>
        </p:spPr>
      </p:pic>
      <p:pic>
        <p:nvPicPr>
          <p:cNvPr id="4" name="图片 3">
            <a:extLst>
              <a:ext uri="{FF2B5EF4-FFF2-40B4-BE49-F238E27FC236}">
                <a16:creationId xmlns:a16="http://schemas.microsoft.com/office/drawing/2014/main" id="{218EE9CB-2341-413B-845C-0C618FC25277}"/>
              </a:ext>
            </a:extLst>
          </p:cNvPr>
          <p:cNvPicPr>
            <a:picLocks noChangeAspect="1"/>
          </p:cNvPicPr>
          <p:nvPr/>
        </p:nvPicPr>
        <p:blipFill>
          <a:blip r:embed="rId3"/>
          <a:stretch>
            <a:fillRect/>
          </a:stretch>
        </p:blipFill>
        <p:spPr>
          <a:xfrm>
            <a:off x="5055650" y="3693350"/>
            <a:ext cx="2552700" cy="2428875"/>
          </a:xfrm>
          <a:prstGeom prst="rect">
            <a:avLst/>
          </a:prstGeom>
        </p:spPr>
      </p:pic>
      <p:pic>
        <p:nvPicPr>
          <p:cNvPr id="9" name="图片 8">
            <a:extLst>
              <a:ext uri="{FF2B5EF4-FFF2-40B4-BE49-F238E27FC236}">
                <a16:creationId xmlns:a16="http://schemas.microsoft.com/office/drawing/2014/main" id="{BBC1ED9C-BBC5-44E9-B637-C8A0CAEF9EB0}"/>
              </a:ext>
            </a:extLst>
          </p:cNvPr>
          <p:cNvPicPr>
            <a:picLocks noChangeAspect="1"/>
          </p:cNvPicPr>
          <p:nvPr/>
        </p:nvPicPr>
        <p:blipFill>
          <a:blip r:embed="rId4"/>
          <a:stretch>
            <a:fillRect/>
          </a:stretch>
        </p:blipFill>
        <p:spPr>
          <a:xfrm>
            <a:off x="582438" y="3780000"/>
            <a:ext cx="1872208" cy="2344451"/>
          </a:xfrm>
          <a:prstGeom prst="rect">
            <a:avLst/>
          </a:prstGeom>
        </p:spPr>
      </p:pic>
      <p:pic>
        <p:nvPicPr>
          <p:cNvPr id="10" name="图片 9">
            <a:extLst>
              <a:ext uri="{FF2B5EF4-FFF2-40B4-BE49-F238E27FC236}">
                <a16:creationId xmlns:a16="http://schemas.microsoft.com/office/drawing/2014/main" id="{FEC98B86-62C8-4404-A5D2-647D4C3D91C6}"/>
              </a:ext>
            </a:extLst>
          </p:cNvPr>
          <p:cNvPicPr>
            <a:picLocks noChangeAspect="1"/>
          </p:cNvPicPr>
          <p:nvPr/>
        </p:nvPicPr>
        <p:blipFill>
          <a:blip r:embed="rId5"/>
          <a:stretch>
            <a:fillRect/>
          </a:stretch>
        </p:blipFill>
        <p:spPr>
          <a:xfrm>
            <a:off x="8328248" y="3614832"/>
            <a:ext cx="3116601" cy="2496235"/>
          </a:xfrm>
          <a:prstGeom prst="rect">
            <a:avLst/>
          </a:prstGeom>
        </p:spPr>
      </p:pic>
    </p:spTree>
    <p:extLst>
      <p:ext uri="{BB962C8B-B14F-4D97-AF65-F5344CB8AC3E}">
        <p14:creationId xmlns:p14="http://schemas.microsoft.com/office/powerpoint/2010/main" val="1337081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任务</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A9AF9305-D4AE-46CB-9FE5-4BDB9EEA6543}"/>
              </a:ext>
            </a:extLst>
          </p:cNvPr>
          <p:cNvSpPr>
            <a:spLocks noGrp="1"/>
          </p:cNvSpPr>
          <p:nvPr>
            <p:ph sz="half" idx="1"/>
          </p:nvPr>
        </p:nvSpPr>
        <p:spPr>
          <a:xfrm>
            <a:off x="481672" y="1440000"/>
            <a:ext cx="11158659" cy="4680000"/>
          </a:xfrm>
        </p:spPr>
        <p:txBody>
          <a:bodyPr/>
          <a:lstStyle/>
          <a:p>
            <a:r>
              <a:rPr lang="zh-CN" altLang="en-US" dirty="0"/>
              <a:t>搭建人脸识别系统</a:t>
            </a:r>
          </a:p>
        </p:txBody>
      </p:sp>
    </p:spTree>
    <p:extLst>
      <p:ext uri="{BB962C8B-B14F-4D97-AF65-F5344CB8AC3E}">
        <p14:creationId xmlns:p14="http://schemas.microsoft.com/office/powerpoint/2010/main" val="347154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任务</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A9AF9305-D4AE-46CB-9FE5-4BDB9EEA6543}"/>
              </a:ext>
            </a:extLst>
          </p:cNvPr>
          <p:cNvSpPr>
            <a:spLocks noGrp="1"/>
          </p:cNvSpPr>
          <p:nvPr>
            <p:ph sz="half" idx="1"/>
          </p:nvPr>
        </p:nvSpPr>
        <p:spPr>
          <a:xfrm>
            <a:off x="481672" y="1440000"/>
            <a:ext cx="11158659" cy="4680000"/>
          </a:xfrm>
        </p:spPr>
        <p:txBody>
          <a:bodyPr/>
          <a:lstStyle/>
          <a:p>
            <a:r>
              <a:rPr lang="zh-CN" altLang="en-US" dirty="0"/>
              <a:t>搭建人脸识别系统</a:t>
            </a:r>
            <a:endParaRPr lang="en-US" altLang="zh-CN" dirty="0"/>
          </a:p>
          <a:p>
            <a:r>
              <a:rPr lang="en-US" sz="2667" dirty="0" err="1"/>
              <a:t>sudo</a:t>
            </a:r>
            <a:r>
              <a:rPr lang="en-US" sz="2667" dirty="0"/>
              <a:t> yum -y install </a:t>
            </a:r>
            <a:r>
              <a:rPr lang="en-US" sz="2667" dirty="0" err="1"/>
              <a:t>mariadb</a:t>
            </a:r>
            <a:r>
              <a:rPr lang="en-US" sz="2667" dirty="0"/>
              <a:t> </a:t>
            </a:r>
            <a:r>
              <a:rPr lang="en-US" sz="2667" dirty="0" err="1"/>
              <a:t>mariadb</a:t>
            </a:r>
            <a:r>
              <a:rPr lang="en-US" sz="2667" dirty="0"/>
              <a:t>-server</a:t>
            </a:r>
          </a:p>
          <a:p>
            <a:r>
              <a:rPr lang="en-US" sz="2667" dirty="0" err="1"/>
              <a:t>sudo</a:t>
            </a:r>
            <a:r>
              <a:rPr lang="en-US" sz="2667" dirty="0"/>
              <a:t> yum -y install </a:t>
            </a:r>
            <a:r>
              <a:rPr lang="en-US" sz="2667" dirty="0" err="1"/>
              <a:t>mysql-devel</a:t>
            </a:r>
            <a:r>
              <a:rPr lang="en-US" sz="2667" dirty="0"/>
              <a:t> </a:t>
            </a:r>
          </a:p>
          <a:p>
            <a:r>
              <a:rPr lang="en-US" sz="2667" dirty="0" err="1"/>
              <a:t>sudo</a:t>
            </a:r>
            <a:r>
              <a:rPr lang="en-US" sz="2667" dirty="0"/>
              <a:t> </a:t>
            </a:r>
            <a:r>
              <a:rPr lang="en-US" sz="2667" dirty="0" err="1"/>
              <a:t>systemctl</a:t>
            </a:r>
            <a:r>
              <a:rPr lang="en-US" sz="2667" dirty="0"/>
              <a:t> start </a:t>
            </a:r>
            <a:r>
              <a:rPr lang="en-US" sz="2667" dirty="0" err="1"/>
              <a:t>mariadb</a:t>
            </a:r>
            <a:endParaRPr lang="en-US" sz="2667" dirty="0"/>
          </a:p>
          <a:p>
            <a:r>
              <a:rPr lang="en-US" sz="2667" dirty="0" err="1"/>
              <a:t>sudo</a:t>
            </a:r>
            <a:r>
              <a:rPr lang="en-US" sz="2667" dirty="0"/>
              <a:t> </a:t>
            </a:r>
            <a:r>
              <a:rPr lang="en-US" sz="2667" dirty="0" err="1"/>
              <a:t>systemctl</a:t>
            </a:r>
            <a:r>
              <a:rPr lang="en-US" sz="2667" dirty="0"/>
              <a:t> enable </a:t>
            </a:r>
            <a:r>
              <a:rPr lang="en-US" sz="2667" dirty="0" err="1"/>
              <a:t>mariadb</a:t>
            </a:r>
            <a:endParaRPr lang="en-US" sz="2667" dirty="0"/>
          </a:p>
          <a:p>
            <a:endParaRPr lang="en-US" dirty="0"/>
          </a:p>
          <a:p>
            <a:endParaRPr lang="zh-CN" altLang="en-US" dirty="0"/>
          </a:p>
        </p:txBody>
      </p:sp>
    </p:spTree>
    <p:extLst>
      <p:ext uri="{BB962C8B-B14F-4D97-AF65-F5344CB8AC3E}">
        <p14:creationId xmlns:p14="http://schemas.microsoft.com/office/powerpoint/2010/main" val="2133954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任务</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A9AF9305-D4AE-46CB-9FE5-4BDB9EEA6543}"/>
              </a:ext>
            </a:extLst>
          </p:cNvPr>
          <p:cNvSpPr>
            <a:spLocks noGrp="1"/>
          </p:cNvSpPr>
          <p:nvPr>
            <p:ph sz="half" idx="1"/>
          </p:nvPr>
        </p:nvSpPr>
        <p:spPr>
          <a:xfrm>
            <a:off x="481672" y="1440000"/>
            <a:ext cx="11158659" cy="4680000"/>
          </a:xfrm>
        </p:spPr>
        <p:txBody>
          <a:bodyPr/>
          <a:lstStyle/>
          <a:p>
            <a:r>
              <a:rPr lang="zh-CN" altLang="en-US" dirty="0"/>
              <a:t>搭建人脸识别系统</a:t>
            </a:r>
            <a:endParaRPr lang="en-US" altLang="zh-CN" dirty="0"/>
          </a:p>
          <a:p>
            <a:r>
              <a:rPr lang="en-US" sz="2667" dirty="0" err="1"/>
              <a:t>mysql_secure_installation</a:t>
            </a:r>
            <a:endParaRPr lang="en-US" sz="2667" dirty="0"/>
          </a:p>
          <a:p>
            <a:r>
              <a:rPr lang="en-US" sz="2667" dirty="0"/>
              <a:t>Enter current password for root (enter for none)</a:t>
            </a:r>
          </a:p>
          <a:p>
            <a:r>
              <a:rPr lang="en-US" sz="2667" dirty="0"/>
              <a:t>Set root password? [Y/n]</a:t>
            </a:r>
          </a:p>
          <a:p>
            <a:r>
              <a:rPr lang="en-US" sz="2667" dirty="0"/>
              <a:t>Remove anonymous users? [Y/n] </a:t>
            </a:r>
          </a:p>
          <a:p>
            <a:r>
              <a:rPr lang="en-US" sz="2667" dirty="0"/>
              <a:t>Disallow root login remotely? [Y/n]</a:t>
            </a:r>
          </a:p>
          <a:p>
            <a:r>
              <a:rPr lang="en-US" sz="2667" dirty="0"/>
              <a:t>Remove test database and access to it? [Y/n]</a:t>
            </a:r>
          </a:p>
          <a:p>
            <a:r>
              <a:rPr lang="en-US" sz="2667" dirty="0"/>
              <a:t>Reload privilege tables now? [Y/n] </a:t>
            </a:r>
            <a:endParaRPr lang="zh-CN" altLang="en-US" sz="2667" dirty="0"/>
          </a:p>
        </p:txBody>
      </p:sp>
    </p:spTree>
    <p:extLst>
      <p:ext uri="{BB962C8B-B14F-4D97-AF65-F5344CB8AC3E}">
        <p14:creationId xmlns:p14="http://schemas.microsoft.com/office/powerpoint/2010/main" val="331079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辨识</a:t>
            </a:r>
            <a:r>
              <a:rPr kumimoji="1" lang="en-US" altLang="zh-CN" dirty="0"/>
              <a:t>1:N</a:t>
            </a:r>
            <a:r>
              <a:rPr kumimoji="1" lang="zh-CN" altLang="en-US" dirty="0"/>
              <a:t>（</a:t>
            </a:r>
            <a:r>
              <a:rPr kumimoji="1" lang="en-US" altLang="zh-CN" dirty="0"/>
              <a:t>Identification</a:t>
            </a:r>
            <a:r>
              <a:rPr kumimoji="1" lang="zh-CN" altLang="en-US" dirty="0"/>
              <a:t>）</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A9AF9305-D4AE-46CB-9FE5-4BDB9EEA6543}"/>
              </a:ext>
            </a:extLst>
          </p:cNvPr>
          <p:cNvSpPr>
            <a:spLocks noGrp="1"/>
          </p:cNvSpPr>
          <p:nvPr>
            <p:ph sz="half" idx="1"/>
          </p:nvPr>
        </p:nvSpPr>
        <p:spPr/>
        <p:txBody>
          <a:bodyPr/>
          <a:lstStyle/>
          <a:p>
            <a:r>
              <a:rPr lang="zh-CN" altLang="en-US" dirty="0"/>
              <a:t>检测到任何一张人脸，并提取特征</a:t>
            </a:r>
          </a:p>
          <a:p>
            <a:r>
              <a:rPr lang="zh-CN" altLang="en-US" dirty="0"/>
              <a:t>与数据库中所有的人脸特征做比对</a:t>
            </a:r>
          </a:p>
          <a:p>
            <a:r>
              <a:rPr lang="zh-CN" altLang="en-US" dirty="0"/>
              <a:t>在阈值超过特定值的人脸中排序得到相似度最大值</a:t>
            </a:r>
          </a:p>
          <a:p>
            <a:r>
              <a:rPr lang="zh-CN" altLang="en-US" dirty="0"/>
              <a:t>相似度最大值对应的人脸身份成为识别结果</a:t>
            </a:r>
          </a:p>
          <a:p>
            <a:endParaRPr lang="zh-CN" altLang="en-US" dirty="0"/>
          </a:p>
        </p:txBody>
      </p:sp>
    </p:spTree>
    <p:extLst>
      <p:ext uri="{BB962C8B-B14F-4D97-AF65-F5344CB8AC3E}">
        <p14:creationId xmlns:p14="http://schemas.microsoft.com/office/powerpoint/2010/main" val="162572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建立人脸库</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   </a:t>
            </a:r>
            <a:r>
              <a:rPr lang="en-US" altLang="zh-CN" dirty="0"/>
              <a:t>LFW</a:t>
            </a:r>
            <a:r>
              <a:rPr lang="zh-CN" altLang="en-US" dirty="0"/>
              <a:t>数据库是为了研究人脸识别而采集的人脸照片数据库。</a:t>
            </a:r>
            <a:r>
              <a:rPr lang="en-US" altLang="zh-CN" dirty="0"/>
              <a:t>LFW</a:t>
            </a:r>
            <a:r>
              <a:rPr lang="zh-CN" altLang="en-US" dirty="0"/>
              <a:t>数据库包含着</a:t>
            </a:r>
            <a:r>
              <a:rPr lang="en-US" altLang="zh-CN" dirty="0"/>
              <a:t>13000</a:t>
            </a:r>
            <a:r>
              <a:rPr lang="zh-CN" altLang="en-US" dirty="0"/>
              <a:t>张图片。为了评测人脸识别的性能，数据里面有着不同的姿势、光照、表情、背影、质量、遮挡、年龄和性别的照片。</a:t>
            </a:r>
            <a:r>
              <a:rPr lang="en-US" altLang="zh-CN" dirty="0"/>
              <a:t>LFW</a:t>
            </a:r>
            <a:r>
              <a:rPr lang="zh-CN" altLang="en-US" dirty="0"/>
              <a:t>数据库中的人脸照片都包含着实际自然环境中遇到的各种各样的变化。</a:t>
            </a:r>
            <a:br>
              <a:rPr lang="zh-CN" altLang="en-US" dirty="0"/>
            </a:br>
            <a:r>
              <a:rPr lang="zh-CN" altLang="en-US" dirty="0"/>
              <a:t>       参加</a:t>
            </a:r>
            <a:r>
              <a:rPr lang="en-US" altLang="zh-CN" dirty="0"/>
              <a:t>LFW</a:t>
            </a:r>
            <a:r>
              <a:rPr lang="zh-CN" altLang="en-US" dirty="0"/>
              <a:t>人脸识别性能评测的有谷歌、百度、腾讯等世界</a:t>
            </a:r>
            <a:r>
              <a:rPr lang="en-US" altLang="zh-CN" dirty="0"/>
              <a:t>IT</a:t>
            </a:r>
            <a:r>
              <a:rPr lang="zh-CN" altLang="en-US" dirty="0"/>
              <a:t>巨头公司、大学及研究所，目前</a:t>
            </a:r>
            <a:r>
              <a:rPr lang="en-US" altLang="zh-CN" dirty="0"/>
              <a:t>LFW</a:t>
            </a:r>
            <a:r>
              <a:rPr lang="zh-CN" altLang="en-US" dirty="0"/>
              <a:t>评测成为最普遍的人脸识别性能评测。</a:t>
            </a:r>
            <a:endParaRPr lang="en-US" altLang="zh-CN" dirty="0"/>
          </a:p>
          <a:p>
            <a:r>
              <a:rPr lang="en-US" dirty="0"/>
              <a:t>        </a:t>
            </a:r>
            <a:r>
              <a:rPr lang="en-US" dirty="0">
                <a:hlinkClick r:id="rId3"/>
              </a:rPr>
              <a:t>http://vis-www.cs.umass.edu/lfw/</a:t>
            </a:r>
            <a:endParaRPr lang="en-US" dirty="0"/>
          </a:p>
        </p:txBody>
      </p:sp>
    </p:spTree>
    <p:extLst>
      <p:ext uri="{BB962C8B-B14F-4D97-AF65-F5344CB8AC3E}">
        <p14:creationId xmlns:p14="http://schemas.microsoft.com/office/powerpoint/2010/main" val="175338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Accuracy</a:t>
            </a:r>
            <a:r>
              <a:rPr kumimoji="1" lang="zh-CN" altLang="en-US" dirty="0"/>
              <a:t>计算方法</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A9AF9305-D4AE-46CB-9FE5-4BDB9EEA6543}"/>
              </a:ext>
            </a:extLst>
          </p:cNvPr>
          <p:cNvSpPr>
            <a:spLocks noGrp="1"/>
          </p:cNvSpPr>
          <p:nvPr>
            <p:ph sz="half" idx="1"/>
          </p:nvPr>
        </p:nvSpPr>
        <p:spPr>
          <a:xfrm>
            <a:off x="481672" y="1440000"/>
            <a:ext cx="11158659" cy="4680000"/>
          </a:xfrm>
        </p:spPr>
        <p:txBody>
          <a:bodyPr/>
          <a:lstStyle/>
          <a:p>
            <a:r>
              <a:rPr lang="en-US" altLang="zh-CN" dirty="0"/>
              <a:t>【</a:t>
            </a:r>
            <a:r>
              <a:rPr lang="zh-CN" altLang="en-US" dirty="0"/>
              <a:t>测试对象</a:t>
            </a:r>
            <a:r>
              <a:rPr lang="en-US" altLang="zh-CN" dirty="0"/>
              <a:t>】</a:t>
            </a:r>
          </a:p>
          <a:p>
            <a:pPr lvl="1"/>
            <a:r>
              <a:rPr lang="en-US" altLang="zh-CN" dirty="0"/>
              <a:t>N</a:t>
            </a:r>
            <a:r>
              <a:rPr lang="zh-CN" altLang="en-US" dirty="0"/>
              <a:t>对人脸，其中</a:t>
            </a:r>
            <a:r>
              <a:rPr lang="en-US" altLang="zh-CN" dirty="0"/>
              <a:t>L</a:t>
            </a:r>
            <a:r>
              <a:rPr lang="zh-CN" altLang="en-US" dirty="0"/>
              <a:t>对为同一人的，</a:t>
            </a:r>
            <a:r>
              <a:rPr lang="en-US" altLang="zh-CN" dirty="0"/>
              <a:t>M</a:t>
            </a:r>
            <a:r>
              <a:rPr lang="zh-CN" altLang="en-US" dirty="0"/>
              <a:t>对为不同人的。</a:t>
            </a:r>
            <a:r>
              <a:rPr lang="en-US" altLang="zh-CN" dirty="0"/>
              <a:t>LFW</a:t>
            </a:r>
            <a:r>
              <a:rPr lang="zh-CN" altLang="en-US" dirty="0"/>
              <a:t>中</a:t>
            </a:r>
            <a:r>
              <a:rPr lang="en-US" altLang="zh-CN" dirty="0"/>
              <a:t>N=6000</a:t>
            </a:r>
            <a:r>
              <a:rPr lang="zh-CN" altLang="en-US" dirty="0"/>
              <a:t>，</a:t>
            </a:r>
            <a:r>
              <a:rPr lang="en-US" altLang="zh-CN" dirty="0"/>
              <a:t>L=3000</a:t>
            </a:r>
            <a:r>
              <a:rPr lang="zh-CN" altLang="en-US" dirty="0"/>
              <a:t>，</a:t>
            </a:r>
            <a:r>
              <a:rPr lang="en-US" altLang="zh-CN" dirty="0"/>
              <a:t>M=3000</a:t>
            </a:r>
            <a:r>
              <a:rPr lang="zh-CN" altLang="en-US" dirty="0"/>
              <a:t>。</a:t>
            </a:r>
            <a:endParaRPr lang="en-US" altLang="zh-CN" dirty="0"/>
          </a:p>
          <a:p>
            <a:r>
              <a:rPr lang="en-US" altLang="zh-CN" dirty="0"/>
              <a:t>【</a:t>
            </a:r>
            <a:r>
              <a:rPr lang="zh-CN" altLang="en-US" dirty="0"/>
              <a:t>测试方法</a:t>
            </a:r>
            <a:r>
              <a:rPr lang="en-US" altLang="zh-CN" dirty="0"/>
              <a:t>】</a:t>
            </a:r>
          </a:p>
          <a:p>
            <a:pPr lvl="1"/>
            <a:r>
              <a:rPr lang="en-US" altLang="zh-CN" dirty="0"/>
              <a:t>1.</a:t>
            </a:r>
            <a:r>
              <a:rPr lang="zh-CN" altLang="en-US" dirty="0"/>
              <a:t>提取所有（</a:t>
            </a:r>
            <a:r>
              <a:rPr lang="en-US" altLang="zh-CN" dirty="0"/>
              <a:t>2N</a:t>
            </a:r>
            <a:r>
              <a:rPr lang="zh-CN" altLang="en-US" dirty="0"/>
              <a:t>）人脸的特征值</a:t>
            </a:r>
            <a:endParaRPr lang="en-US" altLang="zh-CN" dirty="0"/>
          </a:p>
          <a:p>
            <a:pPr lvl="1"/>
            <a:r>
              <a:rPr lang="en-US" altLang="zh-CN" dirty="0"/>
              <a:t>2.</a:t>
            </a:r>
            <a:r>
              <a:rPr lang="zh-CN" altLang="en-US" dirty="0"/>
              <a:t>计算</a:t>
            </a:r>
            <a:r>
              <a:rPr lang="en-US" altLang="zh-CN" dirty="0"/>
              <a:t>N</a:t>
            </a:r>
            <a:r>
              <a:rPr lang="zh-CN" altLang="en-US" dirty="0"/>
              <a:t>对人脸的相似度值</a:t>
            </a:r>
            <a:endParaRPr lang="en-US" altLang="zh-CN" dirty="0"/>
          </a:p>
          <a:p>
            <a:pPr lvl="1"/>
            <a:r>
              <a:rPr lang="en-US" altLang="zh-CN" dirty="0"/>
              <a:t>3.</a:t>
            </a:r>
            <a:r>
              <a:rPr lang="zh-CN" altLang="en-US" dirty="0"/>
              <a:t>计算按不同阈值下的</a:t>
            </a:r>
            <a:r>
              <a:rPr lang="en-US" altLang="zh-CN" dirty="0"/>
              <a:t>accuracy=</a:t>
            </a:r>
            <a:r>
              <a:rPr lang="zh-CN" altLang="en-US" dirty="0"/>
              <a:t>比对结果符合预期对数</a:t>
            </a:r>
            <a:r>
              <a:rPr lang="en-US" altLang="zh-CN" dirty="0"/>
              <a:t>/N</a:t>
            </a:r>
          </a:p>
          <a:p>
            <a:pPr lvl="1"/>
            <a:r>
              <a:rPr lang="en-US" altLang="zh-CN" dirty="0"/>
              <a:t>4.</a:t>
            </a:r>
            <a:r>
              <a:rPr lang="zh-CN" altLang="en-US" dirty="0"/>
              <a:t>取最大</a:t>
            </a:r>
            <a:r>
              <a:rPr lang="en-US" altLang="zh-CN" dirty="0"/>
              <a:t>accuracy</a:t>
            </a:r>
            <a:r>
              <a:rPr lang="zh-CN" altLang="en-US" dirty="0"/>
              <a:t>作为该人脸识别算法的</a:t>
            </a:r>
            <a:r>
              <a:rPr lang="en-US" altLang="zh-CN" dirty="0"/>
              <a:t>Accuracy</a:t>
            </a:r>
            <a:r>
              <a:rPr lang="zh-CN" altLang="en-US" dirty="0"/>
              <a:t>，对应的阈值为参考推荐阈值</a:t>
            </a:r>
          </a:p>
        </p:txBody>
      </p:sp>
    </p:spTree>
    <p:extLst>
      <p:ext uri="{BB962C8B-B14F-4D97-AF65-F5344CB8AC3E}">
        <p14:creationId xmlns:p14="http://schemas.microsoft.com/office/powerpoint/2010/main" val="346530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建立人脸库</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  数据库</a:t>
            </a:r>
            <a:endParaRPr lang="en-US" dirty="0"/>
          </a:p>
          <a:p>
            <a:endParaRPr lang="en-US" altLang="zh-CN" dirty="0"/>
          </a:p>
          <a:p>
            <a:endParaRPr lang="en-US" altLang="zh-CN" dirty="0"/>
          </a:p>
          <a:p>
            <a:endParaRPr lang="en-US" altLang="zh-CN" dirty="0"/>
          </a:p>
          <a:p>
            <a:r>
              <a:rPr lang="zh-CN" altLang="en-US" dirty="0"/>
              <a:t>表头</a:t>
            </a:r>
            <a:endParaRPr lang="en-US" altLang="zh-CN" dirty="0"/>
          </a:p>
          <a:p>
            <a:r>
              <a:rPr lang="zh-CN" altLang="en-US" dirty="0"/>
              <a:t>列</a:t>
            </a:r>
            <a:endParaRPr lang="en-US" dirty="0"/>
          </a:p>
          <a:p>
            <a:r>
              <a:rPr lang="zh-CN" altLang="en-US" dirty="0"/>
              <a:t>行</a:t>
            </a:r>
            <a:endParaRPr lang="en-US" altLang="zh-CN" dirty="0"/>
          </a:p>
          <a:p>
            <a:r>
              <a:rPr lang="zh-CN" altLang="en-US" dirty="0"/>
              <a:t>值</a:t>
            </a:r>
            <a:endParaRPr lang="en-US" altLang="zh-CN" dirty="0"/>
          </a:p>
          <a:p>
            <a:r>
              <a:rPr lang="zh-CN" altLang="en-US" dirty="0"/>
              <a:t>键</a:t>
            </a:r>
            <a:endParaRPr lang="en-US" dirty="0"/>
          </a:p>
        </p:txBody>
      </p:sp>
      <p:pic>
        <p:nvPicPr>
          <p:cNvPr id="2" name="图片 1">
            <a:extLst>
              <a:ext uri="{FF2B5EF4-FFF2-40B4-BE49-F238E27FC236}">
                <a16:creationId xmlns:a16="http://schemas.microsoft.com/office/drawing/2014/main" id="{FB01E314-B124-430A-9E4B-BE0EDD09510C}"/>
              </a:ext>
            </a:extLst>
          </p:cNvPr>
          <p:cNvPicPr>
            <a:picLocks noChangeAspect="1"/>
          </p:cNvPicPr>
          <p:nvPr/>
        </p:nvPicPr>
        <p:blipFill>
          <a:blip r:embed="rId3"/>
          <a:stretch>
            <a:fillRect/>
          </a:stretch>
        </p:blipFill>
        <p:spPr>
          <a:xfrm>
            <a:off x="1919536" y="2204864"/>
            <a:ext cx="8124825" cy="1390650"/>
          </a:xfrm>
          <a:prstGeom prst="rect">
            <a:avLst/>
          </a:prstGeom>
        </p:spPr>
      </p:pic>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226501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建立人脸库</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  </a:t>
            </a:r>
            <a:r>
              <a:rPr lang="en-US" dirty="0"/>
              <a:t>MariaDB</a:t>
            </a:r>
          </a:p>
          <a:p>
            <a:r>
              <a:rPr lang="zh-CN" altLang="en-US" dirty="0"/>
              <a:t>登录</a:t>
            </a:r>
            <a:r>
              <a:rPr lang="en-US" dirty="0" err="1"/>
              <a:t>mysql</a:t>
            </a:r>
            <a:r>
              <a:rPr lang="en-US" dirty="0"/>
              <a:t> -u root -p</a:t>
            </a:r>
            <a:endParaRPr lang="en-US" altLang="zh-CN" dirty="0"/>
          </a:p>
          <a:p>
            <a:r>
              <a:rPr lang="zh-CN" altLang="en-US" dirty="0"/>
              <a:t>退出</a:t>
            </a:r>
            <a:r>
              <a:rPr lang="en-US" dirty="0"/>
              <a:t>exit</a:t>
            </a:r>
            <a:endParaRPr lang="en-US" altLang="zh-CN" dirty="0"/>
          </a:p>
          <a:p>
            <a:endParaRPr lang="en-US" altLang="zh-CN" dirty="0"/>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276845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建立人脸库</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  </a:t>
            </a:r>
            <a:r>
              <a:rPr lang="en-US" dirty="0"/>
              <a:t>MariaDB</a:t>
            </a:r>
          </a:p>
          <a:p>
            <a:pPr marL="0" indent="0" latinLnBrk="1">
              <a:buNone/>
            </a:pPr>
            <a:r>
              <a:rPr lang="en-US" sz="2667" dirty="0"/>
              <a:t>create DATABASE </a:t>
            </a:r>
            <a:r>
              <a:rPr lang="zh-CN" altLang="en-US" sz="2667" dirty="0"/>
              <a:t>数据库名</a:t>
            </a:r>
            <a:r>
              <a:rPr lang="en-US" sz="2667" dirty="0"/>
              <a:t>;</a:t>
            </a:r>
          </a:p>
          <a:p>
            <a:pPr marL="0" indent="0">
              <a:buNone/>
            </a:pPr>
            <a:r>
              <a:rPr lang="en-US" sz="2667" dirty="0"/>
              <a:t>use </a:t>
            </a:r>
            <a:r>
              <a:rPr lang="zh-CN" altLang="en-US" sz="2667" dirty="0"/>
              <a:t>数据库名</a:t>
            </a:r>
            <a:r>
              <a:rPr lang="en-US" sz="2667" dirty="0"/>
              <a:t>;</a:t>
            </a:r>
          </a:p>
          <a:p>
            <a:pPr marL="0" indent="0">
              <a:buNone/>
            </a:pPr>
            <a:r>
              <a:rPr lang="en-US" sz="2667" dirty="0"/>
              <a:t>drop database </a:t>
            </a:r>
            <a:r>
              <a:rPr lang="zh-CN" altLang="en-US" sz="2667" dirty="0"/>
              <a:t>数据库名</a:t>
            </a:r>
            <a:r>
              <a:rPr lang="en-US" altLang="zh-CN" sz="2667" dirty="0"/>
              <a:t>;</a:t>
            </a:r>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394211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建立人脸库</a:t>
            </a:r>
          </a:p>
        </p:txBody>
      </p:sp>
      <p:sp>
        <p:nvSpPr>
          <p:cNvPr id="52" name="矩形 51"/>
          <p:cNvSpPr/>
          <p:nvPr/>
        </p:nvSpPr>
        <p:spPr>
          <a:xfrm>
            <a:off x="1" y="384109"/>
            <a:ext cx="335360" cy="527892"/>
          </a:xfrm>
          <a:prstGeom prst="rect">
            <a:avLst/>
          </a:prstGeom>
          <a:solidFill>
            <a:srgbClr val="2671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prstClr val="white"/>
              </a:solidFill>
              <a:latin typeface="DengXian" charset="-122"/>
              <a:ea typeface="DengXian" charset="-122"/>
              <a:cs typeface="DengXian" charset="-122"/>
            </a:endParaRPr>
          </a:p>
        </p:txBody>
      </p:sp>
      <p:sp>
        <p:nvSpPr>
          <p:cNvPr id="4" name="内容占位符 3">
            <a:extLst>
              <a:ext uri="{FF2B5EF4-FFF2-40B4-BE49-F238E27FC236}">
                <a16:creationId xmlns:a16="http://schemas.microsoft.com/office/drawing/2014/main" id="{6FD68972-A531-418E-BBAC-A674E758F742}"/>
              </a:ext>
            </a:extLst>
          </p:cNvPr>
          <p:cNvSpPr>
            <a:spLocks noGrp="1"/>
          </p:cNvSpPr>
          <p:nvPr>
            <p:ph sz="half" idx="1"/>
          </p:nvPr>
        </p:nvSpPr>
        <p:spPr/>
        <p:txBody>
          <a:bodyPr/>
          <a:lstStyle/>
          <a:p>
            <a:r>
              <a:rPr lang="zh-CN" altLang="en-US" dirty="0"/>
              <a:t>  </a:t>
            </a:r>
            <a:r>
              <a:rPr lang="en-US" dirty="0"/>
              <a:t>MariaDB</a:t>
            </a:r>
          </a:p>
          <a:p>
            <a:pPr marL="0" indent="0">
              <a:buNone/>
            </a:pPr>
            <a:r>
              <a:rPr lang="en-US" sz="2667" dirty="0"/>
              <a:t>CREATE TABLE </a:t>
            </a:r>
            <a:r>
              <a:rPr lang="en-US" sz="2667" dirty="0" err="1"/>
              <a:t>table_name</a:t>
            </a:r>
            <a:r>
              <a:rPr lang="en-US" sz="2667" dirty="0"/>
              <a:t> (</a:t>
            </a:r>
            <a:r>
              <a:rPr lang="en-US" sz="2667" dirty="0" err="1"/>
              <a:t>column_name</a:t>
            </a:r>
            <a:r>
              <a:rPr lang="en-US" sz="2667" dirty="0"/>
              <a:t> </a:t>
            </a:r>
            <a:r>
              <a:rPr lang="en-US" sz="2667" dirty="0" err="1"/>
              <a:t>column_type</a:t>
            </a:r>
            <a:r>
              <a:rPr lang="en-US" sz="2667" dirty="0"/>
              <a:t>);</a:t>
            </a:r>
          </a:p>
          <a:p>
            <a:pPr marL="0" indent="0">
              <a:buNone/>
            </a:pPr>
            <a:r>
              <a:rPr lang="zh-CN" altLang="en-US" sz="2667" dirty="0">
                <a:solidFill>
                  <a:srgbClr val="FF0000"/>
                </a:solidFill>
              </a:rPr>
              <a:t>注意：使用</a:t>
            </a:r>
            <a:r>
              <a:rPr lang="en-US" altLang="zh-CN" sz="2667" dirty="0">
                <a:solidFill>
                  <a:srgbClr val="FF0000"/>
                </a:solidFill>
              </a:rPr>
              <a:t>`</a:t>
            </a:r>
          </a:p>
          <a:p>
            <a:endParaRPr lang="en-US" dirty="0"/>
          </a:p>
          <a:p>
            <a:endParaRPr lang="en-US" dirty="0"/>
          </a:p>
          <a:p>
            <a:endParaRPr lang="en-US" dirty="0"/>
          </a:p>
          <a:p>
            <a:endParaRPr lang="en-US" dirty="0"/>
          </a:p>
          <a:p>
            <a:endParaRPr lang="en-US" dirty="0"/>
          </a:p>
          <a:p>
            <a:pPr marL="0" indent="0">
              <a:buNone/>
            </a:pPr>
            <a:r>
              <a:rPr lang="en-US" sz="2667" dirty="0"/>
              <a:t>DROP TABLE </a:t>
            </a:r>
            <a:r>
              <a:rPr lang="en-US" sz="2667" dirty="0" err="1"/>
              <a:t>table_name</a:t>
            </a:r>
            <a:r>
              <a:rPr lang="en-US" sz="2667" dirty="0"/>
              <a:t> </a:t>
            </a:r>
            <a:endParaRPr lang="en-US" altLang="zh-CN" sz="2667" dirty="0"/>
          </a:p>
        </p:txBody>
      </p:sp>
      <p:sp>
        <p:nvSpPr>
          <p:cNvPr id="6" name="文本框 5">
            <a:extLst>
              <a:ext uri="{FF2B5EF4-FFF2-40B4-BE49-F238E27FC236}">
                <a16:creationId xmlns:a16="http://schemas.microsoft.com/office/drawing/2014/main" id="{09AF5ED3-5E9D-46E6-A722-FAA26C40FE67}"/>
              </a:ext>
            </a:extLst>
          </p:cNvPr>
          <p:cNvSpPr txBox="1"/>
          <p:nvPr/>
        </p:nvSpPr>
        <p:spPr>
          <a:xfrm>
            <a:off x="1415480" y="4077072"/>
            <a:ext cx="7416824" cy="1340928"/>
          </a:xfrm>
          <a:prstGeom prst="rect">
            <a:avLst/>
          </a:prstGeom>
        </p:spPr>
        <p:txBody>
          <a:bodyPr vert="horz" wrap="square" lIns="0" tIns="0" rIns="0" bIns="0" rtlCol="0" anchor="t">
            <a:normAutofit/>
          </a:bodyPr>
          <a:lstStyle/>
          <a:p>
            <a:endParaRPr lang="en-US" dirty="0"/>
          </a:p>
        </p:txBody>
      </p:sp>
      <p:pic>
        <p:nvPicPr>
          <p:cNvPr id="5" name="图片 4">
            <a:extLst>
              <a:ext uri="{FF2B5EF4-FFF2-40B4-BE49-F238E27FC236}">
                <a16:creationId xmlns:a16="http://schemas.microsoft.com/office/drawing/2014/main" id="{B1CF9E40-04EA-496F-AEE9-5F9306DA1D15}"/>
              </a:ext>
            </a:extLst>
          </p:cNvPr>
          <p:cNvPicPr>
            <a:picLocks noChangeAspect="1"/>
          </p:cNvPicPr>
          <p:nvPr/>
        </p:nvPicPr>
        <p:blipFill>
          <a:blip r:embed="rId3"/>
          <a:stretch>
            <a:fillRect/>
          </a:stretch>
        </p:blipFill>
        <p:spPr>
          <a:xfrm>
            <a:off x="2895042" y="2985411"/>
            <a:ext cx="4457700" cy="1762125"/>
          </a:xfrm>
          <a:prstGeom prst="rect">
            <a:avLst/>
          </a:prstGeom>
        </p:spPr>
      </p:pic>
      <p:sp>
        <p:nvSpPr>
          <p:cNvPr id="2" name="文本框 1">
            <a:extLst>
              <a:ext uri="{FF2B5EF4-FFF2-40B4-BE49-F238E27FC236}">
                <a16:creationId xmlns:a16="http://schemas.microsoft.com/office/drawing/2014/main" id="{351E2987-8826-4B67-A6DB-4CCC282EDE55}"/>
              </a:ext>
            </a:extLst>
          </p:cNvPr>
          <p:cNvSpPr txBox="1"/>
          <p:nvPr/>
        </p:nvSpPr>
        <p:spPr>
          <a:xfrm>
            <a:off x="1055440" y="5301208"/>
            <a:ext cx="5472608" cy="818792"/>
          </a:xfrm>
          <a:prstGeom prst="rect">
            <a:avLst/>
          </a:prstGeom>
        </p:spPr>
        <p:txBody>
          <a:bodyPr vert="horz" wrap="square" lIns="0" tIns="0" rIns="0" bIns="0" rtlCol="0" anchor="t">
            <a:normAutofit/>
          </a:bodyPr>
          <a:lstStyle/>
          <a:p>
            <a:endParaRPr lang="en-US" dirty="0"/>
          </a:p>
        </p:txBody>
      </p:sp>
    </p:spTree>
    <p:extLst>
      <p:ext uri="{BB962C8B-B14F-4D97-AF65-F5344CB8AC3E}">
        <p14:creationId xmlns:p14="http://schemas.microsoft.com/office/powerpoint/2010/main" val="2428839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penailab">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OPEN AI LAB">
      <a:majorFont>
        <a:latin typeface="Arial"/>
        <a:ea typeface="微软雅黑"/>
        <a:cs typeface=""/>
      </a:majorFont>
      <a:minorFont>
        <a:latin typeface="Arial"/>
        <a:ea typeface="微软雅黑"/>
        <a:cs typeface=""/>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w="6350" cmpd="sng">
          <a:solidFill>
            <a:srgbClr val="FF0000"/>
          </a:solidFill>
        </a:ln>
        <a:effectLst/>
      </a:spPr>
      <a:bodyPr lIns="68589" tIns="34295" rIns="68589" bIns="34295" rtlCol="0" anchor="t"/>
      <a:lstStyle>
        <a:defPPr algn="ctr">
          <a:defRPr sz="1100" dirty="0" err="1">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9050">
          <a:tailEnd type="arrow"/>
        </a:ln>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openailab" id="{167F3469-3BC5-4179-B691-4EBD8158B2F9}" vid="{AB43645B-9410-4B8E-AC75-17B61A41DC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ECD683-46A6-8A40-A56F-3A6E3F9DFA9F}">
  <we:reference id="wa104380121" version="2.0.0.0" store="zh-CN"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olour_x0020_Status xmlns="fab4047d-50d7-459d-b2d8-04c237d58ee3">Green</Colour_x0020_Status>
    <Security0 xmlns="fab4047d-50d7-459d-b2d8-04c237d58ee3">NDA</Security0>
    <Document_x0020_Owner xmlns="fab4047d-50d7-459d-b2d8-04c237d58ee3">
      <UserInfo>
        <DisplayName>Soshun Arai</DisplayName>
        <AccountId>371</AccountId>
        <AccountType/>
      </UserInfo>
    </Document_x0020_Owner>
    <Document_x0020_Type xmlns="fab4047d-50d7-459d-b2d8-04c237d58ee3">Customer Presentation</Document_x0020_Type>
    <Subgroup xmlns="fab4047d-50d7-459d-b2d8-04c237d58ee3" xsi:nil="true"/>
    <Product xmlns="fab4047d-50d7-459d-b2d8-04c237d58ee3">166</Product>
    <Comply_x0020_with_x0020_safety_x0020_communications_x0020_guidelines_x003f_ xmlns="fab4047d-50d7-459d-b2d8-04c237d58ee3">true</Comply_x0020_with_x0020_safety_x0020_communications_x0020_guidelines_x003f_>
    <Safety_x002d_related_x0020_statements_x0020_in_x0020_presentation_x003f_ xmlns="fab4047d-50d7-459d-b2d8-04c237d58ee3">true</Safety_x002d_related_x0020_statements_x0020_in_x0020_presentation_x003f_>
    <Group xmlns="fab4047d-50d7-459d-b2d8-04c237d58ee3">15</Group>
    <_dlc_ExpireDateSaved xmlns="http://schemas.microsoft.com/sharepoint/v3" xsi:nil="true"/>
    <_dlc_ExpireDate xmlns="http://schemas.microsoft.com/sharepoint/v3">2016-11-24T14:30:38+00:00</_dlc_ExpireDate>
    <_dlc_DocId xmlns="f2ad5090-61a8-4b8c-ab70-68f4ff4d1933">ARM-ECM-0498527</_dlc_DocId>
    <_dlc_DocIdUrl xmlns="f2ad5090-61a8-4b8c-ab70-68f4ff4d1933">
      <Url>http://teamsites.arm.com/sites/salescollateral/_layouts/DocIdRedir.aspx?ID=ARM-ECM-0498527</Url>
      <Description>ARM-ECM-0498527</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p:Policy xmlns:p="office.server.policy" id="" local="true">
  <p:Name>Document</p:Name>
  <p:Description/>
  <p:Statement/>
  <p:PolicyItems>
    <p:PolicyItem featureId="Microsoft.Office.RecordsManagement.PolicyFeatures.Expiration" staticId="0x0101004E4B3E189D714F49A85ED613D6AE4F95|-1756139441" UniqueId="8490c30d-20e0-49c5-9df6-0258341f5e16">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12</number>
                  <property>Modified</property>
                  <propertyId>28cf69c5-fa48-462a-b5cd-27b6f9d2bd5f</propertyId>
                  <period>months</period>
                </formula>
                <action type="workflow" id="1069b4ef-e6f3-4ad7-8c8e-772136578697"/>
              </data>
            </stages>
          </Schedule>
        </Schedules>
      </p:CustomData>
    </p:PolicyItem>
    <p:PolicyItem featureId="Microsoft.Office.RecordsManagement.PolicyFeatures.PolicyAudit" staticId="0x0101004E4B3E189D714F49A85ED613D6AE4F95|937198175" UniqueId="ef28f4cb-5c4a-46ed-a246-9d667b2e240e">
      <p:Name>Auditing</p:Name>
      <p:Description>Audits user actions on documents and list items to the Audit Log.</p:Description>
      <p:CustomData>
        <Audit>
          <View/>
        </Audit>
      </p:CustomData>
    </p:PolicyItem>
  </p:PolicyItems>
</p:Policy>
</file>

<file path=customXml/item4.xml><?xml version="1.0" encoding="utf-8"?>
<ct:contentTypeSchema xmlns:ct="http://schemas.microsoft.com/office/2006/metadata/contentType" xmlns:ma="http://schemas.microsoft.com/office/2006/metadata/properties/metaAttributes" ct:_="" ma:_="" ma:contentTypeName="Document" ma:contentTypeID="0x0101004E4B3E189D714F49A85ED613D6AE4F95" ma:contentTypeVersion="26" ma:contentTypeDescription="Create a new document." ma:contentTypeScope="" ma:versionID="ec8655d02b7424c45c8e51ade375826e">
  <xsd:schema xmlns:xsd="http://www.w3.org/2001/XMLSchema" xmlns:xs="http://www.w3.org/2001/XMLSchema" xmlns:p="http://schemas.microsoft.com/office/2006/metadata/properties" xmlns:ns1="http://schemas.microsoft.com/sharepoint/v3" xmlns:ns2="fab4047d-50d7-459d-b2d8-04c237d58ee3" xmlns:ns3="f2ad5090-61a8-4b8c-ab70-68f4ff4d1933" targetNamespace="http://schemas.microsoft.com/office/2006/metadata/properties" ma:root="true" ma:fieldsID="f342d402e83ea7e63f830916b314a8be" ns1:_="" ns2:_="" ns3:_="">
    <xsd:import namespace="http://schemas.microsoft.com/sharepoint/v3"/>
    <xsd:import namespace="fab4047d-50d7-459d-b2d8-04c237d58ee3"/>
    <xsd:import namespace="f2ad5090-61a8-4b8c-ab70-68f4ff4d1933"/>
    <xsd:element name="properties">
      <xsd:complexType>
        <xsd:sequence>
          <xsd:element name="documentManagement">
            <xsd:complexType>
              <xsd:all>
                <xsd:element ref="ns2:Document_x0020_Owner"/>
                <xsd:element ref="ns2:Security0"/>
                <xsd:element ref="ns2:Document_x0020_Type" minOccurs="0"/>
                <xsd:element ref="ns2:Group"/>
                <xsd:element ref="ns2:Subgroup" minOccurs="0"/>
                <xsd:element ref="ns2:Product"/>
                <xsd:element ref="ns2:Safety_x002d_related_x0020_statements_x0020_in_x0020_presentation_x003f_" minOccurs="0"/>
                <xsd:element ref="ns2:Comply_x0020_with_x0020_safety_x0020_communications_x0020_guidelines_x003f_" minOccurs="0"/>
                <xsd:element ref="ns3:_dlc_DocId" minOccurs="0"/>
                <xsd:element ref="ns3:_dlc_DocIdUrl" minOccurs="0"/>
                <xsd:element ref="ns3:_dlc_DocIdPersistId" minOccurs="0"/>
                <xsd:element ref="ns2:Colour_x0020_Status" minOccurs="0"/>
                <xsd:element ref="ns1:_dlc_Exempt" minOccurs="0"/>
                <xsd:element ref="ns1:_dlc_ExpireDateSaved" minOccurs="0"/>
                <xsd:element ref="ns1:_dlc_Expire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hidden="true" ma:internalName="_dlc_Exempt" ma:readOnly="true">
      <xsd:simpleType>
        <xsd:restriction base="dms:Unknown"/>
      </xsd:simpleType>
    </xsd:element>
    <xsd:element name="_dlc_ExpireDateSaved" ma:index="23" nillable="true" ma:displayName="Original Expiration Date" ma:hidden="true" ma:internalName="_dlc_ExpireDateSaved" ma:readOnly="true">
      <xsd:simpleType>
        <xsd:restriction base="dms:DateTime"/>
      </xsd:simpleType>
    </xsd:element>
    <xsd:element name="_dlc_ExpireDate" ma:index="24"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ab4047d-50d7-459d-b2d8-04c237d58ee3" elementFormDefault="qualified">
    <xsd:import namespace="http://schemas.microsoft.com/office/2006/documentManagement/types"/>
    <xsd:import namespace="http://schemas.microsoft.com/office/infopath/2007/PartnerControls"/>
    <xsd:element name="Document_x0020_Owner" ma:index="8" ma:displayName="Document Owner" ma:list="UserInfo" ma:SharePointGroup="0" ma:internalName="Docum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ecurity0" ma:index="9" ma:displayName="Security" ma:default="NDA" ma:format="Dropdown" ma:internalName="Security0">
      <xsd:simpleType>
        <xsd:restriction base="dms:Choice">
          <xsd:enumeration value="NDA"/>
          <xsd:enumeration value="ARM Only"/>
          <xsd:enumeration value="Public"/>
        </xsd:restriction>
      </xsd:simpleType>
    </xsd:element>
    <xsd:element name="Document_x0020_Type" ma:index="10" nillable="true" ma:displayName="Document Type" ma:default="Benchmark" ma:format="Dropdown" ma:internalName="Document_x0020_Type">
      <xsd:simpleType>
        <xsd:restriction base="dms:Choice">
          <xsd:enumeration value="Benchmark"/>
          <xsd:enumeration value="Brochure"/>
          <xsd:enumeration value="Competitive Info"/>
          <xsd:enumeration value="Customer Presentation"/>
          <xsd:enumeration value="Datasheet"/>
          <xsd:enumeration value="Demo"/>
          <xsd:enumeration value="Elevator Pitch"/>
          <xsd:enumeration value="FAQ"/>
          <xsd:enumeration value="Other Presentation"/>
          <xsd:enumeration value="Other Supporting Material"/>
          <xsd:enumeration value="Product Brief"/>
          <xsd:enumeration value="Roadmap/Schedule"/>
          <xsd:enumeration value="Training"/>
          <xsd:enumeration value="Whitepaper"/>
        </xsd:restriction>
      </xsd:simpleType>
    </xsd:element>
    <xsd:element name="Group" ma:index="12" ma:displayName="Group" ma:indexed="true" ma:list="{1e1db78f-fb33-41b8-b660-c16e2b536886}" ma:internalName="Group" ma:showField="Title" ma:web="5f4ae47c-568b-4555-9a30-847936562c27">
      <xsd:simpleType>
        <xsd:restriction base="dms:Lookup"/>
      </xsd:simpleType>
    </xsd:element>
    <xsd:element name="Subgroup" ma:index="13" nillable="true" ma:displayName="Subgroup" ma:list="{833b5656-e3e2-4bb7-bd1e-4583f10622aa}" ma:internalName="Subgroup" ma:showField="Title" ma:web="5f4ae47c-568b-4555-9a30-847936562c27">
      <xsd:simpleType>
        <xsd:restriction base="dms:Lookup"/>
      </xsd:simpleType>
    </xsd:element>
    <xsd:element name="Product" ma:index="14" ma:displayName="Product" ma:indexed="true" ma:list="{50736085-4758-43b9-981b-11f348bd511e}" ma:internalName="Product" ma:showField="Title" ma:web="5f4ae47c-568b-4555-9a30-847936562c27">
      <xsd:simpleType>
        <xsd:restriction base="dms:Lookup"/>
      </xsd:simpleType>
    </xsd:element>
    <xsd:element name="Safety_x002d_related_x0020_statements_x0020_in_x0020_presentation_x003f_" ma:index="15" nillable="true" ma:displayName="Safety related statements in presentation" ma:default="0" ma:internalName="Safety_x002d_related_x0020_statements_x0020_in_x0020_presentation_x003f_">
      <xsd:simpleType>
        <xsd:restriction base="dms:Boolean"/>
      </xsd:simpleType>
    </xsd:element>
    <xsd:element name="Comply_x0020_with_x0020_safety_x0020_communications_x0020_guidelines_x003f_" ma:index="16" nillable="true" ma:displayName="Comply with safety communications guidelines" ma:default="0" ma:internalName="Comply_x0020_with_x0020_safety_x0020_communications_x0020_guidelines_x003f_">
      <xsd:simpleType>
        <xsd:restriction base="dms:Boolean"/>
      </xsd:simpleType>
    </xsd:element>
    <xsd:element name="Colour_x0020_Status" ma:index="20" nillable="true" ma:displayName="Colour Status" ma:default="Green" ma:format="Dropdown" ma:hidden="true" ma:internalName="Colour_x0020_Status" ma:readOnly="false">
      <xsd:simpleType>
        <xsd:restriction base="dms:Choice">
          <xsd:enumeration value="Green"/>
          <xsd:enumeration value="Amber"/>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17" nillable="true" ma:displayName="Document ID Value" ma:description="The value of the document ID assigned to this item." ma:internalName="_dlc_DocId" ma:readOnly="true">
      <xsd:simpleType>
        <xsd:restriction base="dms:Text"/>
      </xsd:simpleType>
    </xsd:element>
    <xsd:element name="_dlc_DocIdUrl" ma:index="1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295A2A-CB29-4FA9-88D1-66134D63EE25}">
  <ds:schemaRefs>
    <ds:schemaRef ds:uri="http://schemas.openxmlformats.org/package/2006/metadata/core-properties"/>
    <ds:schemaRef ds:uri="http://schemas.microsoft.com/sharepoint/v3"/>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http://www.w3.org/XML/1998/namespace"/>
    <ds:schemaRef ds:uri="http://purl.org/dc/dcmitype/"/>
    <ds:schemaRef ds:uri="f2ad5090-61a8-4b8c-ab70-68f4ff4d1933"/>
    <ds:schemaRef ds:uri="fab4047d-50d7-459d-b2d8-04c237d58ee3"/>
  </ds:schemaRefs>
</ds:datastoreItem>
</file>

<file path=customXml/itemProps2.xml><?xml version="1.0" encoding="utf-8"?>
<ds:datastoreItem xmlns:ds="http://schemas.openxmlformats.org/officeDocument/2006/customXml" ds:itemID="{BDC72D20-5FCA-4D5F-A33F-3F2D155C66D0}">
  <ds:schemaRefs>
    <ds:schemaRef ds:uri="http://schemas.microsoft.com/sharepoint/events"/>
  </ds:schemaRefs>
</ds:datastoreItem>
</file>

<file path=customXml/itemProps3.xml><?xml version="1.0" encoding="utf-8"?>
<ds:datastoreItem xmlns:ds="http://schemas.openxmlformats.org/officeDocument/2006/customXml" ds:itemID="{B650FA43-9E36-4989-A665-0139C660FC54}">
  <ds:schemaRefs>
    <ds:schemaRef ds:uri="office.server.policy"/>
  </ds:schemaRefs>
</ds:datastoreItem>
</file>

<file path=customXml/itemProps4.xml><?xml version="1.0" encoding="utf-8"?>
<ds:datastoreItem xmlns:ds="http://schemas.openxmlformats.org/officeDocument/2006/customXml" ds:itemID="{81907F51-8A80-421B-B512-31B80582F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b4047d-50d7-459d-b2d8-04c237d58ee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312F9071-BD37-44BF-84C9-83C5483497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openailab</Template>
  <TotalTime>57583</TotalTime>
  <Words>985</Words>
  <Application>Microsoft Office PowerPoint</Application>
  <PresentationFormat>宽屏</PresentationFormat>
  <Paragraphs>295</Paragraphs>
  <Slides>23</Slides>
  <Notes>20</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华文新魏</vt:lpstr>
      <vt:lpstr>宋体</vt:lpstr>
      <vt:lpstr>微软雅黑</vt:lpstr>
      <vt:lpstr>DengXian</vt:lpstr>
      <vt:lpstr>Arial</vt:lpstr>
      <vt:lpstr>Calibri</vt:lpstr>
      <vt:lpstr>Verdana</vt:lpstr>
      <vt:lpstr>Wingdings</vt:lpstr>
      <vt:lpstr>Wingdings 2</vt:lpstr>
      <vt:lpstr>openailab</vt:lpstr>
      <vt:lpstr>PowerPoint 演示文稿</vt:lpstr>
      <vt:lpstr>验证1:1（Verification）</vt:lpstr>
      <vt:lpstr>辨识1:N（Identification）</vt:lpstr>
      <vt:lpstr>建立人脸库</vt:lpstr>
      <vt:lpstr>Accuracy计算方法</vt:lpstr>
      <vt:lpstr>建立人脸库</vt:lpstr>
      <vt:lpstr>建立人脸库</vt:lpstr>
      <vt:lpstr>建立人脸库</vt:lpstr>
      <vt:lpstr>建立人脸库</vt:lpstr>
      <vt:lpstr>建立人脸库</vt:lpstr>
      <vt:lpstr>建立人脸库</vt:lpstr>
      <vt:lpstr>建立人脸库</vt:lpstr>
      <vt:lpstr>人脸采集</vt:lpstr>
      <vt:lpstr>人脸预处理</vt:lpstr>
      <vt:lpstr>人脸检测</vt:lpstr>
      <vt:lpstr>人脸特征提取</vt:lpstr>
      <vt:lpstr>LightCNN</vt:lpstr>
      <vt:lpstr>Lightcnn-9 </vt:lpstr>
      <vt:lpstr>人脸识别系统</vt:lpstr>
      <vt:lpstr>人脸识别影响因素</vt:lpstr>
      <vt:lpstr>任务</vt:lpstr>
      <vt:lpstr>任务</vt:lpstr>
      <vt:lpstr>任务</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update</dc:title>
  <dc:creator>OPEN AI LAB</dc:creator>
  <cp:lastModifiedBy>Lenovo</cp:lastModifiedBy>
  <cp:revision>2962</cp:revision>
  <cp:lastPrinted>2018-07-27T05:20:43Z</cp:lastPrinted>
  <dcterms:created xsi:type="dcterms:W3CDTF">2015-02-12T13:29:59Z</dcterms:created>
  <dcterms:modified xsi:type="dcterms:W3CDTF">2019-06-28T07:00:59Z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0x0101004E4B3E189D714F49A85ED613D6AE4F95</vt:lpwstr>
  </property>
  <property fmtid="{D5CDD505-2E9C-101B-9397-08002B2CF9AE}" pid="3" name="_dlc_policyId">
    <vt:lpwstr>0x0101004E4B3E189D714F49A85ED613D6AE4F95|-1756139441</vt:lpwstr>
  </property>
  <property fmtid="{D5CDD505-2E9C-101B-9397-08002B2CF9AE}" pid="4" name="ItemRetentionFormula">
    <vt:lpwstr>&lt;formula id="Microsoft.Office.RecordsManagement.PolicyFeatures.Expiration.Formula.BuiltIn"&gt;&lt;number&gt;12&lt;/number&gt;&lt;property&gt;Modified&lt;/property&gt;&lt;propertyId&gt;28cf69c5-fa48-462a-b5cd-27b6f9d2bd5f&lt;/propertyId&gt;&lt;period&gt;months&lt;/period&gt;&lt;/formula&gt;</vt:lpwstr>
  </property>
  <property fmtid="{D5CDD505-2E9C-101B-9397-08002B2CF9AE}" pid="5" name="_dlc_DocIdItemGuid">
    <vt:lpwstr>7332c214-2925-43b8-a9aa-e27c99e0c1ea</vt:lpwstr>
  </property>
</Properties>
</file>