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6"/>
  </p:sldMasterIdLst>
  <p:notesMasterIdLst>
    <p:notesMasterId r:id="rId25"/>
  </p:notesMasterIdLst>
  <p:handoutMasterIdLst>
    <p:handoutMasterId r:id="rId26"/>
  </p:handoutMasterIdLst>
  <p:sldIdLst>
    <p:sldId id="618" r:id="rId7"/>
    <p:sldId id="330" r:id="rId8"/>
    <p:sldId id="621" r:id="rId9"/>
    <p:sldId id="604" r:id="rId10"/>
    <p:sldId id="606" r:id="rId11"/>
    <p:sldId id="626" r:id="rId12"/>
    <p:sldId id="629" r:id="rId13"/>
    <p:sldId id="635" r:id="rId14"/>
    <p:sldId id="630" r:id="rId15"/>
    <p:sldId id="631" r:id="rId16"/>
    <p:sldId id="632" r:id="rId17"/>
    <p:sldId id="633" r:id="rId18"/>
    <p:sldId id="637" r:id="rId19"/>
    <p:sldId id="634" r:id="rId20"/>
    <p:sldId id="636" r:id="rId21"/>
    <p:sldId id="603" r:id="rId22"/>
    <p:sldId id="574" r:id="rId23"/>
    <p:sldId id="607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CAB"/>
    <a:srgbClr val="11AFDC"/>
    <a:srgbClr val="14CCFF"/>
    <a:srgbClr val="2671B6"/>
    <a:srgbClr val="29779D"/>
    <a:srgbClr val="0070C0"/>
    <a:srgbClr val="78E6D1"/>
    <a:srgbClr val="339DFF"/>
    <a:srgbClr val="0D0D0D"/>
    <a:srgbClr val="08A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5768" autoAdjust="0"/>
  </p:normalViewPr>
  <p:slideViewPr>
    <p:cSldViewPr>
      <p:cViewPr varScale="1">
        <p:scale>
          <a:sx n="114" d="100"/>
          <a:sy n="114" d="100"/>
        </p:scale>
        <p:origin x="1013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10" d="100"/>
        <a:sy n="110" d="100"/>
      </p:scale>
      <p:origin x="0" y="102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81676-12AF-4D2C-84B6-F71A86A8FD5D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87A46-545E-4B54-9814-BE8AD37D55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2DBBD-45A0-406D-B529-0C6A3DFC05BB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E679-53C4-49BB-B2FA-B22C23CDA4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8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66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31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97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458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319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192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51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11" algn="l" defTabSz="9137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通过图灵测试的技术涉及以下课题</a:t>
            </a:r>
          </a:p>
          <a:p>
            <a:r>
              <a:rPr lang="zh-CN" altLang="en-US" sz="2800" dirty="0"/>
              <a:t>自然语言处理</a:t>
            </a:r>
          </a:p>
          <a:p>
            <a:r>
              <a:rPr lang="zh-CN" altLang="en-US" sz="2800" dirty="0"/>
              <a:t>知识表示</a:t>
            </a:r>
          </a:p>
          <a:p>
            <a:r>
              <a:rPr lang="zh-CN" altLang="en-US" sz="2800" dirty="0"/>
              <a:t>自动推理</a:t>
            </a:r>
          </a:p>
          <a:p>
            <a:r>
              <a:rPr lang="zh-CN" altLang="en-US" sz="2800" dirty="0"/>
              <a:t>机器学习</a:t>
            </a:r>
          </a:p>
          <a:p>
            <a:r>
              <a:rPr lang="zh-CN" altLang="en-US" sz="2800" dirty="0"/>
              <a:t>完全图灵测试，</a:t>
            </a:r>
          </a:p>
          <a:p>
            <a:r>
              <a:rPr lang="zh-CN" altLang="en-US" sz="2800" dirty="0"/>
              <a:t>计算机视觉</a:t>
            </a:r>
          </a:p>
          <a:p>
            <a:r>
              <a:rPr lang="zh-CN" altLang="en-US" sz="2800" dirty="0"/>
              <a:t>机器人学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E679-53C4-49BB-B2FA-B22C23CDA4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3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通过图灵测试的技术涉及以下课题</a:t>
            </a:r>
          </a:p>
          <a:p>
            <a:r>
              <a:rPr lang="zh-CN" altLang="en-US" sz="2800" dirty="0"/>
              <a:t>自然语言处理</a:t>
            </a:r>
          </a:p>
          <a:p>
            <a:r>
              <a:rPr lang="zh-CN" altLang="en-US" sz="2800" dirty="0"/>
              <a:t>知识表示</a:t>
            </a:r>
          </a:p>
          <a:p>
            <a:r>
              <a:rPr lang="zh-CN" altLang="en-US" sz="2800" dirty="0"/>
              <a:t>自动推理</a:t>
            </a:r>
          </a:p>
          <a:p>
            <a:r>
              <a:rPr lang="zh-CN" altLang="en-US" sz="2800" dirty="0"/>
              <a:t>机器学习</a:t>
            </a:r>
          </a:p>
          <a:p>
            <a:r>
              <a:rPr lang="zh-CN" altLang="en-US" sz="2800" dirty="0"/>
              <a:t>完全图灵测试，</a:t>
            </a:r>
          </a:p>
          <a:p>
            <a:r>
              <a:rPr lang="zh-CN" altLang="en-US" sz="2800" dirty="0"/>
              <a:t>计算机视觉</a:t>
            </a:r>
          </a:p>
          <a:p>
            <a:r>
              <a:rPr lang="zh-CN" altLang="en-US" sz="2800" dirty="0"/>
              <a:t>机器人学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E679-53C4-49BB-B2FA-B22C23CDA4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2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通过图灵测试的技术涉及以下课题</a:t>
            </a:r>
          </a:p>
          <a:p>
            <a:r>
              <a:rPr lang="zh-CN" altLang="en-US" sz="2800" dirty="0"/>
              <a:t>自然语言处理</a:t>
            </a:r>
          </a:p>
          <a:p>
            <a:r>
              <a:rPr lang="zh-CN" altLang="en-US" sz="2800" dirty="0"/>
              <a:t>知识表示</a:t>
            </a:r>
          </a:p>
          <a:p>
            <a:r>
              <a:rPr lang="zh-CN" altLang="en-US" sz="2800" dirty="0"/>
              <a:t>自动推理</a:t>
            </a:r>
          </a:p>
          <a:p>
            <a:r>
              <a:rPr lang="zh-CN" altLang="en-US" sz="2800" dirty="0"/>
              <a:t>机器学习</a:t>
            </a:r>
          </a:p>
          <a:p>
            <a:r>
              <a:rPr lang="zh-CN" altLang="en-US" sz="2800" dirty="0"/>
              <a:t>完全图灵测试，</a:t>
            </a:r>
          </a:p>
          <a:p>
            <a:r>
              <a:rPr lang="zh-CN" altLang="en-US" sz="2800" dirty="0"/>
              <a:t>计算机视觉</a:t>
            </a:r>
          </a:p>
          <a:p>
            <a:r>
              <a:rPr lang="zh-CN" altLang="en-US" sz="2800" dirty="0"/>
              <a:t>机器人学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E679-53C4-49BB-B2FA-B22C23CDA4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通过图灵测试的技术涉及以下课题</a:t>
            </a:r>
          </a:p>
          <a:p>
            <a:r>
              <a:rPr lang="zh-CN" altLang="en-US" sz="2800" dirty="0"/>
              <a:t>自然语言处理</a:t>
            </a:r>
          </a:p>
          <a:p>
            <a:r>
              <a:rPr lang="zh-CN" altLang="en-US" sz="2800" dirty="0"/>
              <a:t>知识表示</a:t>
            </a:r>
          </a:p>
          <a:p>
            <a:r>
              <a:rPr lang="zh-CN" altLang="en-US" sz="2800" dirty="0"/>
              <a:t>自动推理</a:t>
            </a:r>
          </a:p>
          <a:p>
            <a:r>
              <a:rPr lang="zh-CN" altLang="en-US" sz="2800" dirty="0"/>
              <a:t>机器学习</a:t>
            </a:r>
          </a:p>
          <a:p>
            <a:r>
              <a:rPr lang="zh-CN" altLang="en-US" sz="2800" dirty="0"/>
              <a:t>完全图灵测试，</a:t>
            </a:r>
          </a:p>
          <a:p>
            <a:r>
              <a:rPr lang="zh-CN" altLang="en-US" sz="2800" dirty="0"/>
              <a:t>计算机视觉</a:t>
            </a:r>
          </a:p>
          <a:p>
            <a:r>
              <a:rPr lang="zh-CN" altLang="en-US" sz="2800" dirty="0"/>
              <a:t>机器人学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E679-53C4-49BB-B2FA-B22C23CDA4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通过图灵测试的技术涉及以下课题</a:t>
            </a:r>
          </a:p>
          <a:p>
            <a:r>
              <a:rPr lang="zh-CN" altLang="en-US" sz="2800" dirty="0"/>
              <a:t>自然语言处理</a:t>
            </a:r>
          </a:p>
          <a:p>
            <a:r>
              <a:rPr lang="zh-CN" altLang="en-US" sz="2800" dirty="0"/>
              <a:t>知识表示</a:t>
            </a:r>
          </a:p>
          <a:p>
            <a:r>
              <a:rPr lang="zh-CN" altLang="en-US" sz="2800" dirty="0"/>
              <a:t>自动推理</a:t>
            </a:r>
          </a:p>
          <a:p>
            <a:r>
              <a:rPr lang="zh-CN" altLang="en-US" sz="2800" dirty="0"/>
              <a:t>机器学习</a:t>
            </a:r>
          </a:p>
          <a:p>
            <a:r>
              <a:rPr lang="zh-CN" altLang="en-US" sz="2800" dirty="0"/>
              <a:t>完全图灵测试，</a:t>
            </a:r>
          </a:p>
          <a:p>
            <a:r>
              <a:rPr lang="zh-CN" altLang="en-US" sz="2800" dirty="0"/>
              <a:t>计算机视觉</a:t>
            </a:r>
          </a:p>
          <a:p>
            <a:r>
              <a:rPr lang="zh-CN" altLang="en-US" sz="2800" dirty="0"/>
              <a:t>机器人学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E679-53C4-49BB-B2FA-B22C23CDA4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2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75176" y="1080000"/>
            <a:ext cx="8280000" cy="144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rgbClr val="00B0F0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675176" y="2700000"/>
            <a:ext cx="8280000" cy="720000"/>
          </a:xfrm>
        </p:spPr>
        <p:txBody>
          <a:bodyPr lIns="0" tIns="0" rIns="0"/>
          <a:lstStyle>
            <a:lvl1pPr marL="36548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6854" indent="0" algn="ctr">
              <a:buNone/>
            </a:lvl2pPr>
            <a:lvl3pPr marL="913709" indent="0" algn="ctr">
              <a:buNone/>
            </a:lvl3pPr>
            <a:lvl4pPr marL="1370563" indent="0" algn="ctr">
              <a:buNone/>
            </a:lvl4pPr>
            <a:lvl5pPr marL="1827413" indent="0" algn="ctr">
              <a:buNone/>
            </a:lvl5pPr>
            <a:lvl6pPr marL="2284262" indent="0" algn="ctr">
              <a:buNone/>
            </a:lvl6pPr>
            <a:lvl7pPr marL="2741123" indent="0" algn="ctr">
              <a:buNone/>
            </a:lvl7pPr>
            <a:lvl8pPr marL="3197971" indent="0" algn="ctr">
              <a:buNone/>
            </a:lvl8pPr>
            <a:lvl9pPr marL="365482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kumimoji="0" lang="en-US" sz="2000" b="0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Gill Sans MT"/>
              </a:defRPr>
            </a:lvl4pPr>
            <a:lvl5pPr marL="802674" indent="-264914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</p:spPr>
        <p:txBody>
          <a:bodyPr/>
          <a:lstStyle/>
          <a:p>
            <a:fld id="{093B2A86-45ED-C24E-A6EF-CE2E29A7B2D6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7"/>
            <a:ext cx="2057400" cy="273844"/>
          </a:xfrm>
          <a:prstGeom prst="rect">
            <a:avLst/>
          </a:prstGeom>
        </p:spPr>
        <p:txBody>
          <a:bodyPr/>
          <a:lstStyle/>
          <a:p>
            <a:fld id="{4B177189-E7CB-4A4F-A05A-B7FCD8F5EC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0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1255" y="1080000"/>
            <a:ext cx="8368994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6852" y="898072"/>
            <a:ext cx="685979" cy="6858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17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1" y="1080000"/>
            <a:ext cx="3956784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58343" y="1080000"/>
            <a:ext cx="4171913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2554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1254" y="1080000"/>
            <a:ext cx="3956784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58343" y="1080000"/>
            <a:ext cx="4171913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4056" y="690332"/>
            <a:ext cx="8372180" cy="29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6852" y="898072"/>
            <a:ext cx="685979" cy="6858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59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1255" y="1080000"/>
            <a:ext cx="8368994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4056" y="690332"/>
            <a:ext cx="8372180" cy="29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6852" y="898072"/>
            <a:ext cx="685979" cy="6858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22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5" y="1080000"/>
            <a:ext cx="8370249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143004"/>
            <a:ext cx="9144000" cy="3436055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91994" y="767478"/>
            <a:ext cx="3062784" cy="3697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91994" y="4579080"/>
            <a:ext cx="3062784" cy="5644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70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991994" y="626364"/>
            <a:ext cx="3062784" cy="3697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91994" y="4615317"/>
            <a:ext cx="3062784" cy="52820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70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  <p:extLst>
      <p:ext uri="{BB962C8B-B14F-4D97-AF65-F5344CB8AC3E}">
        <p14:creationId xmlns:p14="http://schemas.microsoft.com/office/powerpoint/2010/main" val="17208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143004"/>
            <a:ext cx="9144000" cy="3436055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91994" y="767478"/>
            <a:ext cx="3062784" cy="3697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91994" y="4579080"/>
            <a:ext cx="3062784" cy="5644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70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50475" y="987414"/>
            <a:ext cx="0" cy="3818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1" y="1080000"/>
            <a:ext cx="3956784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58790" y="1080000"/>
            <a:ext cx="4171461" cy="351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991994" y="626364"/>
            <a:ext cx="3062784" cy="3697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37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91994" y="4615317"/>
            <a:ext cx="3062784" cy="52820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372" tIns="45686" rIns="91372" bIns="45686" numCol="1" rtlCol="0" anchor="ctr" anchorCtr="0" compatLnSpc="1">
            <a:prstTxWarp prst="textNoShape">
              <a:avLst/>
            </a:prstTxWarp>
          </a:bodyPr>
          <a:lstStyle/>
          <a:p>
            <a:pPr algn="ctr" defTabSz="91370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589" y="1004889"/>
            <a:ext cx="0" cy="38009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50475" y="987414"/>
            <a:ext cx="0" cy="3818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75176" y="2097183"/>
            <a:ext cx="8280000" cy="760219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156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151542" y="1905025"/>
            <a:ext cx="6958968" cy="1109747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9570" y="3386667"/>
            <a:ext cx="685979" cy="6858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sz="1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636843" y="3393441"/>
            <a:ext cx="3534164" cy="40953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7754" indent="0">
              <a:buNone/>
              <a:defRPr sz="1200">
                <a:solidFill>
                  <a:srgbClr val="7F7F7F"/>
                </a:solidFill>
              </a:defRPr>
            </a:lvl2pPr>
            <a:lvl3pPr marL="537754" indent="0">
              <a:buNone/>
              <a:defRPr sz="1200">
                <a:solidFill>
                  <a:srgbClr val="7F7F7F"/>
                </a:solidFill>
              </a:defRPr>
            </a:lvl3pPr>
            <a:lvl4pPr marL="537754" indent="0">
              <a:buNone/>
              <a:defRPr sz="1200">
                <a:solidFill>
                  <a:srgbClr val="7F7F7F"/>
                </a:solidFill>
              </a:defRPr>
            </a:lvl4pPr>
            <a:lvl5pPr marL="537754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5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360001" y="252000"/>
            <a:ext cx="8372180" cy="432000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0006" y="882001"/>
            <a:ext cx="8372176" cy="368585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2" eaLnBrk="1" latinLnBrk="0" hangingPunct="1"/>
            <a:r>
              <a:rPr kumimoji="0" lang="en-GB" dirty="0"/>
              <a:t>Second level</a:t>
            </a:r>
          </a:p>
          <a:p>
            <a:pPr lvl="1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2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272430" y="4765858"/>
            <a:ext cx="547322" cy="221729"/>
          </a:xfrm>
          <a:prstGeom prst="rect">
            <a:avLst/>
          </a:prstGeom>
        </p:spPr>
        <p:txBody>
          <a:bodyPr vert="horz" lIns="0" tIns="0" rIns="91372" bIns="0" anchor="ctr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6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marL="0" marR="0" indent="0" algn="ctr" defTabSz="4568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8062F-EE8D-49EB-A317-22916E181206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772" y="4727365"/>
            <a:ext cx="1155408" cy="3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5" r:id="rId10"/>
  </p:sldLayoutIdLst>
  <p:txStyles>
    <p:titleStyle>
      <a:lvl1pPr algn="l" rtl="0" eaLnBrk="1" latinLnBrk="0" hangingPunct="1">
        <a:spcBef>
          <a:spcPct val="0"/>
        </a:spcBef>
        <a:buNone/>
        <a:tabLst>
          <a:tab pos="2154188" algn="l"/>
        </a:tabLst>
        <a:defRPr kumimoji="0" sz="3000" b="1" i="0" kern="1200" baseline="0">
          <a:solidFill>
            <a:srgbClr val="0070C0"/>
          </a:solidFill>
          <a:effectLst/>
          <a:latin typeface="Arial" panose="020B0604020202020204" pitchFamily="34" charset="0"/>
          <a:ea typeface="微软雅黑" panose="020B0503020204020204" pitchFamily="34" charset="-122"/>
          <a:cs typeface="Gill Sans MT"/>
        </a:defRPr>
      </a:lvl1pPr>
    </p:titleStyle>
    <p:bodyStyle>
      <a:lvl1pPr marL="264914" indent="-264914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 baseline="0">
          <a:solidFill>
            <a:schemeClr val="tx1">
              <a:lumMod val="75000"/>
              <a:lumOff val="25000"/>
            </a:schemeClr>
          </a:solidFill>
          <a:effectLst/>
          <a:latin typeface="Arial" panose="020B0604020202020204" pitchFamily="34" charset="0"/>
          <a:ea typeface="微软雅黑" panose="020B0503020204020204" pitchFamily="34" charset="-122"/>
          <a:cs typeface="Gill Sans MT"/>
        </a:defRPr>
      </a:lvl1pPr>
      <a:lvl2pPr marL="802674" indent="-264914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100" b="0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2pPr>
      <a:lvl3pPr marL="802674" indent="-264914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3pPr>
      <a:lvl4pPr marL="802674" indent="-264914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4pPr>
      <a:lvl5pPr marL="802674" indent="-264914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panose="05000000000000000000" pitchFamily="2" charset="2"/>
        <a:buChar char="Ø"/>
        <a:defRPr kumimoji="0" sz="2000" b="0" i="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Gill Sans MT"/>
        </a:defRPr>
      </a:lvl5pPr>
      <a:lvl6pPr marL="1563770" indent="-257168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" panose="05000000000000000000" pitchFamily="2" charset="2"/>
        <a:buChar char="Ø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99493" indent="-182743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18784" indent="-182743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7204" indent="-182743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7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B736B-BA57-4BFF-8DF6-45408115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1347614"/>
            <a:ext cx="8280000" cy="1440000"/>
          </a:xfrm>
        </p:spPr>
        <p:txBody>
          <a:bodyPr/>
          <a:lstStyle/>
          <a:p>
            <a:pPr algn="ctr"/>
            <a:r>
              <a:rPr lang="zh-CN" altLang="en-US" dirty="0"/>
              <a:t>目标检测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0302E5-E026-4D47-B550-9E77249C5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李根</a:t>
            </a:r>
          </a:p>
        </p:txBody>
      </p:sp>
    </p:spTree>
    <p:extLst>
      <p:ext uri="{BB962C8B-B14F-4D97-AF65-F5344CB8AC3E}">
        <p14:creationId xmlns:p14="http://schemas.microsoft.com/office/powerpoint/2010/main" val="39585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ABA3EC-3AAD-4DE9-9DBA-18134EEB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算法</a:t>
            </a:r>
          </a:p>
        </p:txBody>
      </p:sp>
      <p:pic>
        <p:nvPicPr>
          <p:cNvPr id="5122" name="Picture 2" descr="https://img-my.csdn.net/uploads/201105/24/0_1306220187O4YU.gif">
            <a:extLst>
              <a:ext uri="{FF2B5EF4-FFF2-40B4-BE49-F238E27FC236}">
                <a16:creationId xmlns:a16="http://schemas.microsoft.com/office/drawing/2014/main" id="{7E6C0F84-4D3A-410D-A454-441CAE97640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30" y="1079500"/>
            <a:ext cx="3791352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ABA3EC-3AAD-4DE9-9DBA-18134EEB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算法</a:t>
            </a:r>
          </a:p>
        </p:txBody>
      </p:sp>
      <p:pic>
        <p:nvPicPr>
          <p:cNvPr id="6146" name="Picture 2" descr="https://img-blog.csdn.net/20180502194510785">
            <a:extLst>
              <a:ext uri="{FF2B5EF4-FFF2-40B4-BE49-F238E27FC236}">
                <a16:creationId xmlns:a16="http://schemas.microsoft.com/office/drawing/2014/main" id="{EEC36121-3843-4100-B10F-C13156151D8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9582"/>
            <a:ext cx="3162741" cy="276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1F530E-37A2-4445-9592-85E141D85A7D}"/>
              </a:ext>
            </a:extLst>
          </p:cNvPr>
          <p:cNvSpPr txBox="1"/>
          <p:nvPr/>
        </p:nvSpPr>
        <p:spPr>
          <a:xfrm>
            <a:off x="6156176" y="3219822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A36E74-17BC-4B97-ADE0-9CB2EF29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426" y="1635646"/>
            <a:ext cx="3009900" cy="1352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ACD86C-8807-44FC-A56C-F6CC536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935" y="3219822"/>
            <a:ext cx="26860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3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E5D059-E632-421A-B84D-836CEB6DDE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7704" y="1833562"/>
            <a:ext cx="5705475" cy="147637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CABA3EC-3AAD-4DE9-9DBA-18134EEB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算法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FEB147-F994-4817-85C3-D8CE1306C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41" y="3219822"/>
            <a:ext cx="5143500" cy="1476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2B3B9E-D584-45A8-B1D1-CF161CEDB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161" y="1170261"/>
            <a:ext cx="31718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5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ABA3EC-3AAD-4DE9-9DBA-18134EEB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算法对偶问题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B83832AD-9ED6-4144-A8E8-6C58055FC0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3728" y="987574"/>
            <a:ext cx="3724275" cy="12477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DBDA820-506D-4632-886E-97E3C5C7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00" y="2283718"/>
            <a:ext cx="4438650" cy="857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4EBED5-88F7-403D-AD63-4BB873E58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859782"/>
            <a:ext cx="19431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8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162062-D71E-42A8-813A-5A3832BFBB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7704" y="1059582"/>
            <a:ext cx="4381500" cy="84772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CABA3EC-3AAD-4DE9-9DBA-18134EEB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EAF05E-1477-4D5F-B432-2CF68A04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7694"/>
            <a:ext cx="3057525" cy="13620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65C0A6E-1D79-4142-A7B4-1E172E2D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563616"/>
            <a:ext cx="21145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1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ABA3EC-3AAD-4DE9-9DBA-18134EEB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算法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60AF8FA-5CEF-479D-89CD-34A162B5FB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9752" y="592019"/>
            <a:ext cx="3438525" cy="1066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65D0E9-BDA9-427A-9A72-772AA636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66838"/>
            <a:ext cx="64008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轻量级网络</a:t>
            </a:r>
            <a:r>
              <a:rPr kumimoji="1" lang="en-US" altLang="zh-CN" dirty="0" err="1"/>
              <a:t>MobileNet</a:t>
            </a:r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" y="288082"/>
            <a:ext cx="251520" cy="395919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8B1AB-94BA-4AA1-81DF-82665C2025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AutoShape 2" descr="Image result for single shot detection">
            <a:extLst>
              <a:ext uri="{FF2B5EF4-FFF2-40B4-BE49-F238E27FC236}">
                <a16:creationId xmlns:a16="http://schemas.microsoft.com/office/drawing/2014/main" id="{76E62179-8231-40A5-8B27-8BF9B6D7E6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4978D6-A80F-4823-AA3E-D3A71DFF57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9722" y="571500"/>
            <a:ext cx="373253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4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MobileNet</a:t>
            </a:r>
            <a:r>
              <a:rPr kumimoji="1" lang="en-US" altLang="zh-CN" dirty="0"/>
              <a:t> SSD</a:t>
            </a:r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" y="288082"/>
            <a:ext cx="251520" cy="395919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90A4D-E925-4A66-B849-DEDD23371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7503" y="1059582"/>
            <a:ext cx="8368994" cy="3510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Mobilenet</a:t>
            </a:r>
            <a:r>
              <a:rPr lang="zh-CN" altLang="en-US" dirty="0"/>
              <a:t>替换</a:t>
            </a:r>
            <a:r>
              <a:rPr lang="en-US" altLang="zh-CN" dirty="0"/>
              <a:t>SSD</a:t>
            </a:r>
            <a:r>
              <a:rPr lang="zh-CN" altLang="en-US" dirty="0"/>
              <a:t>中的</a:t>
            </a:r>
            <a:r>
              <a:rPr lang="en-US" altLang="zh-CN" dirty="0"/>
              <a:t>VGG16</a:t>
            </a:r>
            <a:r>
              <a:rPr lang="zh-CN" altLang="en-US" dirty="0"/>
              <a:t>部分</a:t>
            </a:r>
          </a:p>
        </p:txBody>
      </p:sp>
      <p:pic>
        <p:nvPicPr>
          <p:cNvPr id="5122" name="Picture 2" descr="Image result for mobilenet ssd architecture">
            <a:extLst>
              <a:ext uri="{FF2B5EF4-FFF2-40B4-BE49-F238E27FC236}">
                <a16:creationId xmlns:a16="http://schemas.microsoft.com/office/drawing/2014/main" id="{BFCE9101-2E82-42DF-80F2-3D354C4C6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99643"/>
            <a:ext cx="7614846" cy="27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62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</a:t>
            </a:r>
          </a:p>
        </p:txBody>
      </p:sp>
      <p:sp>
        <p:nvSpPr>
          <p:cNvPr id="52" name="矩形 51"/>
          <p:cNvSpPr/>
          <p:nvPr/>
        </p:nvSpPr>
        <p:spPr>
          <a:xfrm>
            <a:off x="1" y="288082"/>
            <a:ext cx="251520" cy="395919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8B1AB-94BA-4AA1-81DF-82665C2025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 err="1"/>
              <a:t>Tengine</a:t>
            </a:r>
            <a:r>
              <a:rPr lang="zh-CN" altLang="en-US" dirty="0"/>
              <a:t>项目下的</a:t>
            </a:r>
            <a:r>
              <a:rPr lang="en-US" altLang="zh-CN" dirty="0" err="1"/>
              <a:t>MobileNet</a:t>
            </a:r>
            <a:r>
              <a:rPr lang="en-US" altLang="zh-CN" dirty="0"/>
              <a:t> SSD</a:t>
            </a:r>
            <a:r>
              <a:rPr lang="zh-CN" altLang="en-US" dirty="0"/>
              <a:t>与</a:t>
            </a:r>
            <a:r>
              <a:rPr lang="en-US" altLang="zh-CN" dirty="0" err="1"/>
              <a:t>mipi</a:t>
            </a:r>
            <a:r>
              <a:rPr lang="en-US" altLang="zh-CN" dirty="0"/>
              <a:t>-demo</a:t>
            </a:r>
            <a:r>
              <a:rPr lang="zh-CN" altLang="en-US" dirty="0"/>
              <a:t>程序相结合，做一个实时目标检测程序</a:t>
            </a:r>
            <a:endParaRPr lang="en-US" altLang="zh-CN" dirty="0"/>
          </a:p>
          <a:p>
            <a:r>
              <a:rPr lang="zh-CN" altLang="en-US" dirty="0"/>
              <a:t>参考链接</a:t>
            </a:r>
            <a:endParaRPr lang="en-US" altLang="zh-CN" dirty="0"/>
          </a:p>
          <a:p>
            <a:r>
              <a:rPr lang="en-US" altLang="zh-CN" dirty="0"/>
              <a:t>https://github.com/OAID/Tengine/tree/master/examples/mobilenet_ssd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AutoShape 2" descr="Image result for single shot detection">
            <a:extLst>
              <a:ext uri="{FF2B5EF4-FFF2-40B4-BE49-F238E27FC236}">
                <a16:creationId xmlns:a16="http://schemas.microsoft.com/office/drawing/2014/main" id="{76E62179-8231-40A5-8B27-8BF9B6D7E6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221549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3C4C-0CCC-4328-8D4F-BA710CFE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目标检测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7ED50-24B2-41BA-A1E8-51A0800B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6" y="882001"/>
            <a:ext cx="8372176" cy="3685858"/>
          </a:xfrm>
        </p:spPr>
        <p:txBody>
          <a:bodyPr>
            <a:normAutofit/>
          </a:bodyPr>
          <a:lstStyle/>
          <a:p>
            <a:endParaRPr lang="en-US" altLang="zh-CN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人脸检测的目的是在目标图中将目标用一个框框出来，并且识别出这个框中的是什么。</a:t>
            </a:r>
            <a:endParaRPr lang="en-US" altLang="zh-CN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516D0E-6905-485D-8BCC-4623E9FE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671637"/>
            <a:ext cx="3381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3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0837-1630-4830-BD1F-4F257B33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目标检测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56475B-0666-4FEA-8A7F-06EF9D15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应用：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无人车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机器人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感应门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5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重要概念（</a:t>
            </a:r>
            <a:r>
              <a:rPr kumimoji="1" lang="en-US" altLang="zh-CN" dirty="0" err="1"/>
              <a:t>IoU</a:t>
            </a:r>
            <a:r>
              <a:rPr kumimoji="1" lang="zh-CN" altLang="en-US" dirty="0"/>
              <a:t>）</a:t>
            </a:r>
          </a:p>
        </p:txBody>
      </p:sp>
      <p:sp>
        <p:nvSpPr>
          <p:cNvPr id="52" name="矩形 51"/>
          <p:cNvSpPr/>
          <p:nvPr/>
        </p:nvSpPr>
        <p:spPr>
          <a:xfrm>
            <a:off x="1" y="288082"/>
            <a:ext cx="251520" cy="395919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8B1AB-94BA-4AA1-81DF-82665C2025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Intersection over Union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AutoShape 2" descr="Image result for single shot detection">
            <a:extLst>
              <a:ext uri="{FF2B5EF4-FFF2-40B4-BE49-F238E27FC236}">
                <a16:creationId xmlns:a16="http://schemas.microsoft.com/office/drawing/2014/main" id="{76E62179-8231-40A5-8B27-8BF9B6D7E6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pic>
        <p:nvPicPr>
          <p:cNvPr id="8194" name="Picture 2" descr="Image result for iou object detection">
            <a:extLst>
              <a:ext uri="{FF2B5EF4-FFF2-40B4-BE49-F238E27FC236}">
                <a16:creationId xmlns:a16="http://schemas.microsoft.com/office/drawing/2014/main" id="{23951A0B-3550-4801-AD80-D8B07DAF2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6" y="1545637"/>
            <a:ext cx="3609193" cy="281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6EB6A10C-F2BA-45BB-ADF6-8E4F58C44A3C}"/>
              </a:ext>
            </a:extLst>
          </p:cNvPr>
          <p:cNvSpPr txBox="1">
            <a:spLocks/>
          </p:cNvSpPr>
          <p:nvPr/>
        </p:nvSpPr>
        <p:spPr>
          <a:xfrm>
            <a:off x="387503" y="1059582"/>
            <a:ext cx="8368994" cy="351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353226" indent="-353226" algn="l" rtl="0" eaLnBrk="1" latinLnBrk="0" hangingPunct="1">
              <a:spcBef>
                <a:spcPts val="533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32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Gill Sans MT"/>
              </a:defRPr>
            </a:lvl1pPr>
            <a:lvl2pPr marL="1070259" indent="-353226" algn="l" rtl="0" eaLnBrk="1" latinLnBrk="0" hangingPunct="1">
              <a:spcBef>
                <a:spcPts val="533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667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Gill Sans MT"/>
              </a:defRPr>
            </a:lvl2pPr>
            <a:lvl3pPr marL="1070259" indent="-353226" algn="l" rtl="0" eaLnBrk="1" latinLnBrk="0" hangingPunct="1">
              <a:spcBef>
                <a:spcPts val="533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667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Gill Sans MT"/>
              </a:defRPr>
            </a:lvl3pPr>
            <a:lvl4pPr marL="1070259" indent="-353226" algn="l" rtl="0" eaLnBrk="1" latinLnBrk="0" hangingPunct="1">
              <a:spcBef>
                <a:spcPts val="533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667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Gill Sans MT"/>
              </a:defRPr>
            </a:lvl4pPr>
            <a:lvl5pPr marL="1070259" indent="-353226" algn="l" rtl="0" eaLnBrk="1" latinLnBrk="0" hangingPunct="1">
              <a:spcBef>
                <a:spcPts val="533"/>
              </a:spcBef>
              <a:buClr>
                <a:schemeClr val="accent5"/>
              </a:buClr>
              <a:buSzPct val="95000"/>
              <a:buFont typeface="Wingdings" panose="05000000000000000000" pitchFamily="2" charset="2"/>
              <a:buChar char="Ø"/>
              <a:defRPr kumimoji="0" sz="2667" b="0" i="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Gill Sans MT"/>
              </a:defRPr>
            </a:lvl5pPr>
            <a:lvl6pPr marL="2085078" indent="-342900" algn="l" rtl="0" eaLnBrk="1" latinLnBrk="0" hangingPunct="1">
              <a:spcBef>
                <a:spcPts val="333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" panose="05000000000000000000" pitchFamily="2" charset="2"/>
              <a:buChar char="Ø"/>
              <a:defRPr kumimoji="0" sz="22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6046" indent="-243663" algn="l" rtl="0" eaLnBrk="1" latinLnBrk="0" hangingPunct="1">
              <a:spcBef>
                <a:spcPts val="34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58443" indent="-243663" algn="l" rtl="0" eaLnBrk="1" latinLnBrk="0" hangingPunct="1">
              <a:spcBef>
                <a:spcPts val="343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63010" indent="-243663" algn="l" rtl="0" eaLnBrk="1" latinLnBrk="0" hangingPunct="1">
              <a:spcBef>
                <a:spcPts val="34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9" name="AutoShape 4" descr="Figure 1: An example of detecting a stop sign in an image. The predicted bounding box is drawn in redÂ while the ground-truth bounding boxÂ is drawn in green. Our goal is to compute the Intersection of Union between these bounding box.">
            <a:extLst>
              <a:ext uri="{FF2B5EF4-FFF2-40B4-BE49-F238E27FC236}">
                <a16:creationId xmlns:a16="http://schemas.microsoft.com/office/drawing/2014/main" id="{1E54B588-FC56-4215-A69E-B45615FED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pic>
        <p:nvPicPr>
          <p:cNvPr id="8198" name="Picture 6" descr="Figure 1: An example of detecting a stop sign in an image. The predicted bounding box is drawn in redÂ while the ground-truth bounding boxÂ is drawn in green. Our goal is to compute the Intersection of Union between these bounding box.">
            <a:extLst>
              <a:ext uri="{FF2B5EF4-FFF2-40B4-BE49-F238E27FC236}">
                <a16:creationId xmlns:a16="http://schemas.microsoft.com/office/drawing/2014/main" id="{FB495C83-71E7-4968-82D0-F6E1AA3F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67" y="1144414"/>
            <a:ext cx="4286250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8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重要概念（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accuracy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precision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recall </a:t>
            </a:r>
            <a:r>
              <a:rPr kumimoji="1" lang="zh-CN" altLang="en-US" dirty="0"/>
              <a:t>）</a:t>
            </a:r>
          </a:p>
        </p:txBody>
      </p:sp>
      <p:sp>
        <p:nvSpPr>
          <p:cNvPr id="52" name="矩形 51"/>
          <p:cNvSpPr/>
          <p:nvPr/>
        </p:nvSpPr>
        <p:spPr>
          <a:xfrm>
            <a:off x="1" y="288082"/>
            <a:ext cx="251520" cy="395919"/>
          </a:xfrm>
          <a:prstGeom prst="rect">
            <a:avLst/>
          </a:prstGeom>
          <a:solidFill>
            <a:srgbClr val="2671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8B1AB-94BA-4AA1-81DF-82665C2025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mean Average Precision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：样本为正，预测结果为正；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：样本为负，预测结果为正；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：样本为负，预测结果为负；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：样本为正，预测结果为负。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准确率（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accuracy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）：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(TP + TN )/( TP + FP + TN + FN)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精准率（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precision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TP / (TP + FP)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，正确预测为正占全部预测为正的比例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召回率（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recall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）：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TP / (TP + FN)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，正确预测为正占全部正样本的比例</a:t>
            </a:r>
          </a:p>
        </p:txBody>
      </p:sp>
      <p:sp>
        <p:nvSpPr>
          <p:cNvPr id="6" name="AutoShape 2" descr="Image result for single shot detection">
            <a:extLst>
              <a:ext uri="{FF2B5EF4-FFF2-40B4-BE49-F238E27FC236}">
                <a16:creationId xmlns:a16="http://schemas.microsoft.com/office/drawing/2014/main" id="{76E62179-8231-40A5-8B27-8BF9B6D7E6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  <p:sp>
        <p:nvSpPr>
          <p:cNvPr id="5" name="AutoShape 2" descr="https://cdn-images-1.medium.com/max/1200/1*KDBbl6fT1pBLjUzlKCCBQA.png">
            <a:extLst>
              <a:ext uri="{FF2B5EF4-FFF2-40B4-BE49-F238E27FC236}">
                <a16:creationId xmlns:a16="http://schemas.microsoft.com/office/drawing/2014/main" id="{52F2B863-05DA-4580-B425-810F003FA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13"/>
          </a:p>
        </p:txBody>
      </p:sp>
    </p:spTree>
    <p:extLst>
      <p:ext uri="{BB962C8B-B14F-4D97-AF65-F5344CB8AC3E}">
        <p14:creationId xmlns:p14="http://schemas.microsoft.com/office/powerpoint/2010/main" val="282692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29513-FDCC-4D76-9F3D-22EA7029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0F47C-4B71-40AA-A630-4F259DCE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算法：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传统算法：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hog+svm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深度学习框架：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mssd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06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ABA3EC-3AAD-4DE9-9DBA-18134EEB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HOG</a:t>
            </a:r>
            <a:r>
              <a:rPr lang="zh-CN" altLang="en-US" dirty="0"/>
              <a:t>特征值</a:t>
            </a:r>
          </a:p>
        </p:txBody>
      </p:sp>
      <p:pic>
        <p:nvPicPr>
          <p:cNvPr id="3074" name="Picture 2" descr="https://img-my.csdn.net/uploads/201208/31/1346396938_1310.jpg">
            <a:extLst>
              <a:ext uri="{FF2B5EF4-FFF2-40B4-BE49-F238E27FC236}">
                <a16:creationId xmlns:a16="http://schemas.microsoft.com/office/drawing/2014/main" id="{26A80AB1-3F20-41C9-A4BD-749CE12BD72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771550"/>
            <a:ext cx="2095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g-my.csdn.net/uploads/201208/31/1346396961_6062.jpg">
            <a:extLst>
              <a:ext uri="{FF2B5EF4-FFF2-40B4-BE49-F238E27FC236}">
                <a16:creationId xmlns:a16="http://schemas.microsoft.com/office/drawing/2014/main" id="{8D8AEDFF-E002-4B9A-A9D6-80C5711C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7654"/>
            <a:ext cx="77343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0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015598-547A-48AF-91F8-2DB6BB57F8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为每个细胞单元构建梯度方向直方图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把细胞单元组合成大的块（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），块内归一化梯度直方图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收集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HOG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ABA3EC-3AAD-4DE9-9DBA-18134EEB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HOG</a:t>
            </a:r>
            <a:r>
              <a:rPr lang="zh-CN" altLang="en-US" dirty="0"/>
              <a:t>特征值</a:t>
            </a:r>
          </a:p>
        </p:txBody>
      </p:sp>
    </p:spTree>
    <p:extLst>
      <p:ext uri="{BB962C8B-B14F-4D97-AF65-F5344CB8AC3E}">
        <p14:creationId xmlns:p14="http://schemas.microsoft.com/office/powerpoint/2010/main" val="9022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ABA3EC-3AAD-4DE9-9DBA-18134EEB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算法</a:t>
            </a:r>
          </a:p>
        </p:txBody>
      </p:sp>
      <p:pic>
        <p:nvPicPr>
          <p:cNvPr id="4098" name="Picture 2" descr="https://img-my.csdn.net/uploads/201105/24/0_1306220179lBJX.gif">
            <a:extLst>
              <a:ext uri="{FF2B5EF4-FFF2-40B4-BE49-F238E27FC236}">
                <a16:creationId xmlns:a16="http://schemas.microsoft.com/office/drawing/2014/main" id="{61E943EB-6DE1-4A31-8645-1E0346A900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78" y="1079500"/>
            <a:ext cx="3650657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9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penailab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OPEN AI LAB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 w="6350" cmpd="sng">
          <a:solidFill>
            <a:srgbClr val="FF0000"/>
          </a:solidFill>
        </a:ln>
        <a:effectLst/>
      </a:spPr>
      <a:bodyPr lIns="68589" tIns="34295" rIns="68589" bIns="34295" rtlCol="0" anchor="t"/>
      <a:lstStyle>
        <a:defPPr algn="ctr">
          <a:defRPr sz="1100" dirty="0" err="1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penailab" id="{167F3469-3BC5-4179-B691-4EBD8158B2F9}" vid="{AB43645B-9410-4B8E-AC75-17B61A41DC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ECD683-46A6-8A40-A56F-3A6E3F9DFA9F}">
  <we:reference id="wa104380121" version="2.0.0.0" store="zh-CN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Expiration" staticId="0x0101004E4B3E189D714F49A85ED613D6AE4F95|-1756139441" UniqueId="8490c30d-20e0-49c5-9df6-0258341f5e16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12</number>
                  <property>Modified</property>
                  <propertyId>28cf69c5-fa48-462a-b5cd-27b6f9d2bd5f</propertyId>
                  <period>months</period>
                </formula>
                <action type="workflow" id="1069b4ef-e6f3-4ad7-8c8e-772136578697"/>
              </data>
            </stages>
          </Schedule>
        </Schedules>
      </p:CustomData>
    </p:PolicyItem>
    <p:PolicyItem featureId="Microsoft.Office.RecordsManagement.PolicyFeatures.PolicyAudit" staticId="0x0101004E4B3E189D714F49A85ED613D6AE4F95|937198175" UniqueId="ef28f4cb-5c4a-46ed-a246-9d667b2e240e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lour_x0020_Status xmlns="fab4047d-50d7-459d-b2d8-04c237d58ee3">Green</Colour_x0020_Status>
    <Security0 xmlns="fab4047d-50d7-459d-b2d8-04c237d58ee3">NDA</Security0>
    <Document_x0020_Owner xmlns="fab4047d-50d7-459d-b2d8-04c237d58ee3">
      <UserInfo>
        <DisplayName>Soshun Arai</DisplayName>
        <AccountId>371</AccountId>
        <AccountType/>
      </UserInfo>
    </Document_x0020_Owner>
    <Document_x0020_Type xmlns="fab4047d-50d7-459d-b2d8-04c237d58ee3">Customer Presentation</Document_x0020_Type>
    <Subgroup xmlns="fab4047d-50d7-459d-b2d8-04c237d58ee3" xsi:nil="true"/>
    <Product xmlns="fab4047d-50d7-459d-b2d8-04c237d58ee3">166</Product>
    <Comply_x0020_with_x0020_safety_x0020_communications_x0020_guidelines_x003f_ xmlns="fab4047d-50d7-459d-b2d8-04c237d58ee3">true</Comply_x0020_with_x0020_safety_x0020_communications_x0020_guidelines_x003f_>
    <Safety_x002d_related_x0020_statements_x0020_in_x0020_presentation_x003f_ xmlns="fab4047d-50d7-459d-b2d8-04c237d58ee3">true</Safety_x002d_related_x0020_statements_x0020_in_x0020_presentation_x003f_>
    <Group xmlns="fab4047d-50d7-459d-b2d8-04c237d58ee3">15</Group>
    <_dlc_ExpireDateSaved xmlns="http://schemas.microsoft.com/sharepoint/v3" xsi:nil="true"/>
    <_dlc_ExpireDate xmlns="http://schemas.microsoft.com/sharepoint/v3">2016-11-24T14:30:38+00:00</_dlc_ExpireDate>
    <_dlc_DocId xmlns="f2ad5090-61a8-4b8c-ab70-68f4ff4d1933">ARM-ECM-0498527</_dlc_DocId>
    <_dlc_DocIdUrl xmlns="f2ad5090-61a8-4b8c-ab70-68f4ff4d1933">
      <Url>http://teamsites.arm.com/sites/salescollateral/_layouts/DocIdRedir.aspx?ID=ARM-ECM-0498527</Url>
      <Description>ARM-ECM-0498527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4B3E189D714F49A85ED613D6AE4F95" ma:contentTypeVersion="26" ma:contentTypeDescription="Create a new document." ma:contentTypeScope="" ma:versionID="ec8655d02b7424c45c8e51ade375826e">
  <xsd:schema xmlns:xsd="http://www.w3.org/2001/XMLSchema" xmlns:xs="http://www.w3.org/2001/XMLSchema" xmlns:p="http://schemas.microsoft.com/office/2006/metadata/properties" xmlns:ns1="http://schemas.microsoft.com/sharepoint/v3" xmlns:ns2="fab4047d-50d7-459d-b2d8-04c237d58ee3" xmlns:ns3="f2ad5090-61a8-4b8c-ab70-68f4ff4d1933" targetNamespace="http://schemas.microsoft.com/office/2006/metadata/properties" ma:root="true" ma:fieldsID="f342d402e83ea7e63f830916b314a8be" ns1:_="" ns2:_="" ns3:_="">
    <xsd:import namespace="http://schemas.microsoft.com/sharepoint/v3"/>
    <xsd:import namespace="fab4047d-50d7-459d-b2d8-04c237d58ee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Document_x0020_Owner"/>
                <xsd:element ref="ns2:Security0"/>
                <xsd:element ref="ns2:Document_x0020_Type" minOccurs="0"/>
                <xsd:element ref="ns2:Group"/>
                <xsd:element ref="ns2:Subgroup" minOccurs="0"/>
                <xsd:element ref="ns2:Product"/>
                <xsd:element ref="ns2:Safety_x002d_related_x0020_statements_x0020_in_x0020_presentation_x003f_" minOccurs="0"/>
                <xsd:element ref="ns2:Comply_x0020_with_x0020_safety_x0020_communications_x0020_guidelines_x003f_" minOccurs="0"/>
                <xsd:element ref="ns3:_dlc_DocId" minOccurs="0"/>
                <xsd:element ref="ns3:_dlc_DocIdUrl" minOccurs="0"/>
                <xsd:element ref="ns3:_dlc_DocIdPersistId" minOccurs="0"/>
                <xsd:element ref="ns2:Colour_x0020_Status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22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23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4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4047d-50d7-459d-b2d8-04c237d58ee3" elementFormDefault="qualified">
    <xsd:import namespace="http://schemas.microsoft.com/office/2006/documentManagement/types"/>
    <xsd:import namespace="http://schemas.microsoft.com/office/infopath/2007/PartnerControls"/>
    <xsd:element name="Document_x0020_Owner" ma:index="8" ma:displayName="Document Owner" ma:list="UserInfo" ma:SharePointGroup="0" ma:internalName="Docum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0" ma:index="9" ma:displayName="Security" ma:default="NDA" ma:format="Dropdown" ma:internalName="Security0">
      <xsd:simpleType>
        <xsd:restriction base="dms:Choice">
          <xsd:enumeration value="NDA"/>
          <xsd:enumeration value="ARM Only"/>
          <xsd:enumeration value="Public"/>
        </xsd:restriction>
      </xsd:simpleType>
    </xsd:element>
    <xsd:element name="Document_x0020_Type" ma:index="10" nillable="true" ma:displayName="Document Type" ma:default="Benchmark" ma:format="Dropdown" ma:internalName="Document_x0020_Type">
      <xsd:simpleType>
        <xsd:restriction base="dms:Choice">
          <xsd:enumeration value="Benchmark"/>
          <xsd:enumeration value="Brochure"/>
          <xsd:enumeration value="Competitive Info"/>
          <xsd:enumeration value="Customer Presentation"/>
          <xsd:enumeration value="Datasheet"/>
          <xsd:enumeration value="Demo"/>
          <xsd:enumeration value="Elevator Pitch"/>
          <xsd:enumeration value="FAQ"/>
          <xsd:enumeration value="Other Presentation"/>
          <xsd:enumeration value="Other Supporting Material"/>
          <xsd:enumeration value="Product Brief"/>
          <xsd:enumeration value="Roadmap/Schedule"/>
          <xsd:enumeration value="Training"/>
          <xsd:enumeration value="Whitepaper"/>
        </xsd:restriction>
      </xsd:simpleType>
    </xsd:element>
    <xsd:element name="Group" ma:index="12" ma:displayName="Group" ma:indexed="true" ma:list="{1e1db78f-fb33-41b8-b660-c16e2b536886}" ma:internalName="Group" ma:showField="Title" ma:web="5f4ae47c-568b-4555-9a30-847936562c27">
      <xsd:simpleType>
        <xsd:restriction base="dms:Lookup"/>
      </xsd:simpleType>
    </xsd:element>
    <xsd:element name="Subgroup" ma:index="13" nillable="true" ma:displayName="Subgroup" ma:list="{833b5656-e3e2-4bb7-bd1e-4583f10622aa}" ma:internalName="Subgroup" ma:showField="Title" ma:web="5f4ae47c-568b-4555-9a30-847936562c27">
      <xsd:simpleType>
        <xsd:restriction base="dms:Lookup"/>
      </xsd:simpleType>
    </xsd:element>
    <xsd:element name="Product" ma:index="14" ma:displayName="Product" ma:indexed="true" ma:list="{50736085-4758-43b9-981b-11f348bd511e}" ma:internalName="Product" ma:showField="Title" ma:web="5f4ae47c-568b-4555-9a30-847936562c27">
      <xsd:simpleType>
        <xsd:restriction base="dms:Lookup"/>
      </xsd:simpleType>
    </xsd:element>
    <xsd:element name="Safety_x002d_related_x0020_statements_x0020_in_x0020_presentation_x003f_" ma:index="15" nillable="true" ma:displayName="Safety related statements in presentation" ma:default="0" ma:internalName="Safety_x002d_related_x0020_statements_x0020_in_x0020_presentation_x003f_">
      <xsd:simpleType>
        <xsd:restriction base="dms:Boolean"/>
      </xsd:simpleType>
    </xsd:element>
    <xsd:element name="Comply_x0020_with_x0020_safety_x0020_communications_x0020_guidelines_x003f_" ma:index="16" nillable="true" ma:displayName="Comply with safety communications guidelines" ma:default="0" ma:internalName="Comply_x0020_with_x0020_safety_x0020_communications_x0020_guidelines_x003f_">
      <xsd:simpleType>
        <xsd:restriction base="dms:Boolean"/>
      </xsd:simpleType>
    </xsd:element>
    <xsd:element name="Colour_x0020_Status" ma:index="20" nillable="true" ma:displayName="Colour Status" ma:default="Green" ma:format="Dropdown" ma:hidden="true" ma:internalName="Colour_x0020_Status" ma:readOnly="false">
      <xsd:simpleType>
        <xsd:restriction base="dms:Choice">
          <xsd:enumeration value="Green"/>
          <xsd:enumeration value="Amb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50FA43-9E36-4989-A665-0139C660FC54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BDC72D20-5FCA-4D5F-A33F-3F2D155C66D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12F9071-BD37-44BF-84C9-83C54834971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2295A2A-CB29-4FA9-88D1-66134D63EE25}">
  <ds:schemaRefs>
    <ds:schemaRef ds:uri="fab4047d-50d7-459d-b2d8-04c237d58ee3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f2ad5090-61a8-4b8c-ab70-68f4ff4d1933"/>
    <ds:schemaRef ds:uri="http://schemas.microsoft.com/sharepoint/v3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81907F51-8A80-421B-B512-31B80582F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ab4047d-50d7-459d-b2d8-04c237d58ee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openailab</Template>
  <TotalTime>59577</TotalTime>
  <Words>376</Words>
  <Application>Microsoft Office PowerPoint</Application>
  <PresentationFormat>全屏显示(16:9)</PresentationFormat>
  <Paragraphs>97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DengXian</vt:lpstr>
      <vt:lpstr>Arial</vt:lpstr>
      <vt:lpstr>Calibri</vt:lpstr>
      <vt:lpstr>Verdana</vt:lpstr>
      <vt:lpstr>Wingdings</vt:lpstr>
      <vt:lpstr>Wingdings 2</vt:lpstr>
      <vt:lpstr>openailab</vt:lpstr>
      <vt:lpstr>目标检测</vt:lpstr>
      <vt:lpstr>目标检测</vt:lpstr>
      <vt:lpstr>目标检测</vt:lpstr>
      <vt:lpstr>重要概念（IoU）</vt:lpstr>
      <vt:lpstr>重要概念（ accuracy， precision， recall ）</vt:lpstr>
      <vt:lpstr>目标检测</vt:lpstr>
      <vt:lpstr>HOG特征值</vt:lpstr>
      <vt:lpstr>HOG特征值</vt:lpstr>
      <vt:lpstr>SVM算法</vt:lpstr>
      <vt:lpstr>SVM算法</vt:lpstr>
      <vt:lpstr>SVM算法</vt:lpstr>
      <vt:lpstr>SVM算法</vt:lpstr>
      <vt:lpstr>SVM算法对偶问题</vt:lpstr>
      <vt:lpstr>SVM算法</vt:lpstr>
      <vt:lpstr>SVM算法</vt:lpstr>
      <vt:lpstr>轻量级网络MobileNet</vt:lpstr>
      <vt:lpstr>MobileNet SSD</vt:lpstr>
      <vt:lpstr>任务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update</dc:title>
  <dc:creator>Ming Lu</dc:creator>
  <cp:lastModifiedBy>Lenovo</cp:lastModifiedBy>
  <cp:revision>2985</cp:revision>
  <cp:lastPrinted>2017-11-22T06:01:25Z</cp:lastPrinted>
  <dcterms:created xsi:type="dcterms:W3CDTF">2015-02-12T13:29:59Z</dcterms:created>
  <dcterms:modified xsi:type="dcterms:W3CDTF">2019-06-29T10:00:07Z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0x0101004E4B3E189D714F49A85ED613D6AE4F95</vt:lpwstr>
  </property>
  <property fmtid="{D5CDD505-2E9C-101B-9397-08002B2CF9AE}" pid="3" name="_dlc_policyId">
    <vt:lpwstr>0x0101004E4B3E189D714F49A85ED613D6AE4F95|-1756139441</vt:lpwstr>
  </property>
  <property fmtid="{D5CDD505-2E9C-101B-9397-08002B2CF9AE}" pid="4" name="ItemRetentionFormula">
    <vt:lpwstr>&lt;formula id="Microsoft.Office.RecordsManagement.PolicyFeatures.Expiration.Formula.BuiltIn"&gt;&lt;number&gt;12&lt;/number&gt;&lt;property&gt;Modified&lt;/property&gt;&lt;propertyId&gt;28cf69c5-fa48-462a-b5cd-27b6f9d2bd5f&lt;/propertyId&gt;&lt;period&gt;months&lt;/period&gt;&lt;/formula&gt;</vt:lpwstr>
  </property>
  <property fmtid="{D5CDD505-2E9C-101B-9397-08002B2CF9AE}" pid="5" name="_dlc_DocIdItemGuid">
    <vt:lpwstr>7332c214-2925-43b8-a9aa-e27c99e0c1ea</vt:lpwstr>
  </property>
</Properties>
</file>