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Libre Franklin"/>
      <p:regular r:id="rId19"/>
      <p:bold r:id="rId20"/>
      <p:italic r:id="rId21"/>
      <p:boldItalic r:id="rId22"/>
    </p:embeddedFont>
    <p:embeddedFont>
      <p:font typeface="Franklin Gothic"/>
      <p:bold r:id="rId23"/>
    </p:embeddedFon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fntdata"/><Relationship Id="rId22" Type="http://schemas.openxmlformats.org/officeDocument/2006/relationships/font" Target="fonts/LibreFranklin-boldItalic.fntdata"/><Relationship Id="rId21" Type="http://schemas.openxmlformats.org/officeDocument/2006/relationships/font" Target="fonts/LibreFranklin-italic.fntdata"/><Relationship Id="rId24" Type="http://schemas.openxmlformats.org/officeDocument/2006/relationships/font" Target="fonts/RobotoMono-regular.fntdata"/><Relationship Id="rId23" Type="http://schemas.openxmlformats.org/officeDocument/2006/relationships/font" Target="fonts/FranklinGothi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italic.fntdata"/><Relationship Id="rId25" Type="http://schemas.openxmlformats.org/officeDocument/2006/relationships/font" Target="fonts/RobotoMono-bold.fntdata"/><Relationship Id="rId27"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ibreFranklin-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12fc16ea2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3312fc16ea2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312fc16ea2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3312fc16ea2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SECURE DATA HIDING IN IMAGES USING STEGANOGRAPHY</a:t>
            </a:r>
            <a:endParaRPr/>
          </a:p>
        </p:txBody>
      </p:sp>
      <p:sp>
        <p:nvSpPr>
          <p:cNvPr id="97" name="Google Shape;97;p13"/>
          <p:cNvSpPr txBox="1"/>
          <p:nvPr/>
        </p:nvSpPr>
        <p:spPr>
          <a:xfrm>
            <a:off x="-329782" y="1034321"/>
            <a:ext cx="127266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1482AB"/>
                </a:solidFill>
              </a:rPr>
              <a:t>CAPSTONE PROJECT</a:t>
            </a:r>
            <a:endParaRPr b="1" i="0" sz="3200" u="none" cap="none" strike="noStrike">
              <a:solidFill>
                <a:srgbClr val="1482AB"/>
              </a:solidFill>
              <a:latin typeface="Arial"/>
              <a:ea typeface="Arial"/>
              <a:cs typeface="Arial"/>
              <a:sym typeface="Arial"/>
            </a:endParaRPr>
          </a:p>
        </p:txBody>
      </p:sp>
      <p:sp>
        <p:nvSpPr>
          <p:cNvPr id="98" name="Google Shape;98;p13"/>
          <p:cNvSpPr txBox="1"/>
          <p:nvPr/>
        </p:nvSpPr>
        <p:spPr>
          <a:xfrm>
            <a:off x="3117529" y="4586365"/>
            <a:ext cx="7980300" cy="163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b="1" sz="2000">
              <a:solidFill>
                <a:srgbClr val="1482AB"/>
              </a:solidFil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 </a:t>
            </a:r>
            <a:r>
              <a:rPr b="1" lang="en-US" sz="2000">
                <a:solidFill>
                  <a:srgbClr val="1482AB"/>
                </a:solidFill>
              </a:rPr>
              <a:t> D Mrityunjaya Pradhan</a:t>
            </a:r>
            <a:endParaRPr b="1" sz="2000">
              <a:solidFill>
                <a:srgbClr val="1482AB"/>
              </a:solidFil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&amp; Department :</a:t>
            </a:r>
            <a:r>
              <a:rPr b="1" lang="en-US" sz="2000">
                <a:solidFill>
                  <a:srgbClr val="1482AB"/>
                </a:solidFill>
              </a:rPr>
              <a:t> Gandhi Institute For Education And Technology, Computer Science Engineering</a:t>
            </a:r>
            <a:endParaRPr b="1" sz="2000">
              <a:solidFill>
                <a:srgbClr val="1482AB"/>
              </a:solidFill>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67" name="Google Shape;167;p22"/>
          <p:cNvSpPr txBox="1"/>
          <p:nvPr>
            <p:ph idx="1" type="body"/>
          </p:nvPr>
        </p:nvSpPr>
        <p:spPr>
          <a:xfrm>
            <a:off x="581200" y="1302025"/>
            <a:ext cx="11029500" cy="2556900"/>
          </a:xfrm>
          <a:prstGeom prst="rect">
            <a:avLst/>
          </a:prstGeom>
          <a:noFill/>
          <a:ln>
            <a:noFill/>
          </a:ln>
        </p:spPr>
        <p:txBody>
          <a:bodyPr anchorCtr="0" anchor="ctr" bIns="45700" lIns="91425" spcFirstLastPara="1" rIns="91425" wrap="square" tIns="45700">
            <a:noAutofit/>
          </a:bodyPr>
          <a:lstStyle/>
          <a:p>
            <a:pPr indent="0" lvl="0" marL="0" rtl="0" algn="l">
              <a:lnSpc>
                <a:spcPct val="95000"/>
              </a:lnSpc>
              <a:spcBef>
                <a:spcPts val="1400"/>
              </a:spcBef>
              <a:spcAft>
                <a:spcPts val="0"/>
              </a:spcAft>
              <a:buSzPts val="1018"/>
              <a:buNone/>
            </a:pPr>
            <a:r>
              <a:t/>
            </a:r>
            <a:endParaRPr b="1">
              <a:solidFill>
                <a:schemeClr val="dk1"/>
              </a:solidFill>
              <a:latin typeface="Arial"/>
              <a:ea typeface="Arial"/>
              <a:cs typeface="Arial"/>
              <a:sym typeface="Arial"/>
            </a:endParaRPr>
          </a:p>
          <a:p>
            <a:pPr indent="0" lvl="0" marL="0" rtl="0" algn="l">
              <a:lnSpc>
                <a:spcPct val="95000"/>
              </a:lnSpc>
              <a:spcBef>
                <a:spcPts val="1200"/>
              </a:spcBef>
              <a:spcAft>
                <a:spcPts val="0"/>
              </a:spcAft>
              <a:buSzPts val="1018"/>
              <a:buNone/>
            </a:pPr>
            <a:r>
              <a:rPr lang="en-US">
                <a:solidFill>
                  <a:schemeClr val="dk1"/>
                </a:solidFill>
                <a:latin typeface="Arial"/>
                <a:ea typeface="Arial"/>
                <a:cs typeface="Arial"/>
                <a:sym typeface="Arial"/>
              </a:rPr>
              <a:t>The </a:t>
            </a:r>
            <a:r>
              <a:rPr b="1" lang="en-US">
                <a:solidFill>
                  <a:schemeClr val="dk1"/>
                </a:solidFill>
                <a:latin typeface="Arial"/>
                <a:ea typeface="Arial"/>
                <a:cs typeface="Arial"/>
                <a:sym typeface="Arial"/>
              </a:rPr>
              <a:t>"Secure Data Hiding in Images Using Steganography"</a:t>
            </a:r>
            <a:r>
              <a:rPr lang="en-US">
                <a:solidFill>
                  <a:schemeClr val="dk1"/>
                </a:solidFill>
                <a:latin typeface="Arial"/>
                <a:ea typeface="Arial"/>
                <a:cs typeface="Arial"/>
                <a:sym typeface="Arial"/>
              </a:rPr>
              <a:t> project provides an effective and reliable method for concealing sensitive information within digital images. By integrating encryption with steganographic techniques, the system ensures secure data transmission while minimizing the risk of detection. This approach is valuable for cybersecurity, secure communication, and digital watermarking, making it applicable across industries such as defense, corporate security, and personal privacy protection. With advancements in AI, blockchain, and quantum cryptography, the future of steganography promises even stronger and more resilient security solutions. Overall, this project highlights the importance of hidden data transmission in today's evolving digital landscape.</a:t>
            </a:r>
            <a:endParaRPr>
              <a:solidFill>
                <a:schemeClr val="dk1"/>
              </a:solidFill>
              <a:latin typeface="Arial"/>
              <a:ea typeface="Arial"/>
              <a:cs typeface="Arial"/>
              <a:sym typeface="Arial"/>
            </a:endParaRPr>
          </a:p>
          <a:p>
            <a:pPr indent="0" lvl="0" marL="306000" rtl="0" algn="l">
              <a:lnSpc>
                <a:spcPct val="90000"/>
              </a:lnSpc>
              <a:spcBef>
                <a:spcPts val="1200"/>
              </a:spcBef>
              <a:spcAft>
                <a:spcPts val="0"/>
              </a:spcAft>
              <a:buSzPts val="1018"/>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73" name="Google Shape;173;p2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Github Link : https://github.com/D-Mrutyunjay-Pradhan/Image-steganography-using-python.git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t/>
            </a:r>
            <a:endParaRPr b="1">
              <a:solidFill>
                <a:schemeClr val="dk1"/>
              </a:solidFill>
              <a:latin typeface="Arial"/>
              <a:ea typeface="Arial"/>
              <a:cs typeface="Arial"/>
              <a:sym typeface="Arial"/>
            </a:endParaRPr>
          </a:p>
          <a:p>
            <a:pPr indent="-336550" lvl="0" marL="457200" rtl="0" algn="l">
              <a:lnSpc>
                <a:spcPct val="115000"/>
              </a:lnSpc>
              <a:spcBef>
                <a:spcPts val="120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Enhanced AI-Powered Steganography</a:t>
            </a:r>
            <a:r>
              <a:rPr lang="en-US">
                <a:solidFill>
                  <a:schemeClr val="dk1"/>
                </a:solidFill>
                <a:latin typeface="Arial"/>
                <a:ea typeface="Arial"/>
                <a:cs typeface="Arial"/>
                <a:sym typeface="Arial"/>
              </a:rPr>
              <a:t> – The integration of AI and machine learning can improve adaptive steganographic techniques, making hidden data more secure and undetectable.</a:t>
            </a:r>
            <a:endParaRPr>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Quantum-Resistant Steganography</a:t>
            </a:r>
            <a:r>
              <a:rPr lang="en-US">
                <a:solidFill>
                  <a:schemeClr val="dk1"/>
                </a:solidFill>
                <a:latin typeface="Arial"/>
                <a:ea typeface="Arial"/>
                <a:cs typeface="Arial"/>
                <a:sym typeface="Arial"/>
              </a:rPr>
              <a:t> – As quantum computing advances, new cryptographic methods can be combined with steganography to ensure long-term security.</a:t>
            </a:r>
            <a:endParaRPr>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Integration with Blockchain</a:t>
            </a:r>
            <a:r>
              <a:rPr lang="en-US">
                <a:solidFill>
                  <a:schemeClr val="dk1"/>
                </a:solidFill>
                <a:latin typeface="Arial"/>
                <a:ea typeface="Arial"/>
                <a:cs typeface="Arial"/>
                <a:sym typeface="Arial"/>
              </a:rPr>
              <a:t> – Steganography can be used alongside blockchain technology for secure, tamper-proof data transmission and authentication.</a:t>
            </a:r>
            <a:endParaRPr>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Advanced Cybersecurity Applications</a:t>
            </a:r>
            <a:r>
              <a:rPr lang="en-US">
                <a:solidFill>
                  <a:schemeClr val="dk1"/>
                </a:solidFill>
                <a:latin typeface="Arial"/>
                <a:ea typeface="Arial"/>
                <a:cs typeface="Arial"/>
                <a:sym typeface="Arial"/>
              </a:rPr>
              <a:t> – Future cybersecurity solutions can integrate steganography for secure communication in industries like banking, healthcare, and government.</a:t>
            </a:r>
            <a:endParaRPr>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Steganography in IoT &amp; Cloud Security</a:t>
            </a:r>
            <a:r>
              <a:rPr lang="en-US">
                <a:solidFill>
                  <a:schemeClr val="dk1"/>
                </a:solidFill>
                <a:latin typeface="Arial"/>
                <a:ea typeface="Arial"/>
                <a:cs typeface="Arial"/>
                <a:sym typeface="Arial"/>
              </a:rPr>
              <a:t> – With the rise of IoT and cloud computing, steganographic techniques can be applied to secure data transmission and prevent cyber threats.</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06121" lvl="0" marL="305435" rtl="0" algn="l">
              <a:lnSpc>
                <a:spcPct val="110000"/>
              </a:lnSpc>
              <a:spcBef>
                <a:spcPts val="1200"/>
              </a:spcBef>
              <a:spcAft>
                <a:spcPts val="0"/>
              </a:spcAft>
              <a:buSzPts val="1564"/>
              <a:buNone/>
            </a:pPr>
            <a:r>
              <a:t/>
            </a:r>
            <a:endParaRPr/>
          </a:p>
        </p:txBody>
      </p:sp>
      <p:sp>
        <p:nvSpPr>
          <p:cNvPr id="179" name="Google Shape;179;p24"/>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SCOPE(OPTIONAL)</a:t>
            </a:r>
            <a:endParaRPr b="1" sz="4400" cap="none">
              <a:solidFill>
                <a:schemeClr val="accen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0" lvl="0" marL="0" rtl="0" algn="l">
              <a:lnSpc>
                <a:spcPct val="110000"/>
              </a:lnSpc>
              <a:spcBef>
                <a:spcPts val="1000"/>
              </a:spcBef>
              <a:spcAft>
                <a:spcPts val="0"/>
              </a:spcAft>
              <a:buSzPts val="1840"/>
              <a:buNone/>
            </a:pPr>
            <a:r>
              <a:t/>
            </a:r>
            <a:endParaRPr b="1" sz="2000">
              <a:latin typeface="Arial"/>
              <a:ea typeface="Arial"/>
              <a:cs typeface="Arial"/>
              <a:sym typeface="Arial"/>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Autofit/>
          </a:bodyPr>
          <a:lstStyle/>
          <a:p>
            <a:pPr indent="-336550" lvl="0" marL="457200" rtl="0" algn="l">
              <a:lnSpc>
                <a:spcPct val="115000"/>
              </a:lnSpc>
              <a:spcBef>
                <a:spcPts val="120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Data Security Risks</a:t>
            </a:r>
            <a:r>
              <a:rPr lang="en-US">
                <a:solidFill>
                  <a:schemeClr val="dk1"/>
                </a:solidFill>
                <a:latin typeface="Arial"/>
                <a:ea typeface="Arial"/>
                <a:cs typeface="Arial"/>
                <a:sym typeface="Arial"/>
              </a:rPr>
              <a:t> – Sensitive information is vulnerable to cyber threats, interception, and unauthorized access during transmission.</a:t>
            </a:r>
            <a:endParaRPr>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Traditional Encryption Limitations</a:t>
            </a:r>
            <a:r>
              <a:rPr lang="en-US">
                <a:solidFill>
                  <a:schemeClr val="dk1"/>
                </a:solidFill>
                <a:latin typeface="Arial"/>
                <a:ea typeface="Arial"/>
                <a:cs typeface="Arial"/>
                <a:sym typeface="Arial"/>
              </a:rPr>
              <a:t> – Encrypted data can attract attackers, making it a target for decryption attempts.</a:t>
            </a:r>
            <a:endParaRPr>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Need for Covert Communication</a:t>
            </a:r>
            <a:r>
              <a:rPr lang="en-US">
                <a:solidFill>
                  <a:schemeClr val="dk1"/>
                </a:solidFill>
                <a:latin typeface="Arial"/>
                <a:ea typeface="Arial"/>
                <a:cs typeface="Arial"/>
                <a:sym typeface="Arial"/>
              </a:rPr>
              <a:t> – Existing security methods lack an effective way to hide data without detection.</a:t>
            </a:r>
            <a:endParaRPr>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Steganalysis Threats</a:t>
            </a:r>
            <a:r>
              <a:rPr lang="en-US">
                <a:solidFill>
                  <a:schemeClr val="dk1"/>
                </a:solidFill>
                <a:latin typeface="Arial"/>
                <a:ea typeface="Arial"/>
                <a:cs typeface="Arial"/>
                <a:sym typeface="Arial"/>
              </a:rPr>
              <a:t> – Modern detection techniques can expose hidden data, compromising confidentiality.</a:t>
            </a:r>
            <a:endParaRPr>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Maintaining Image Quality</a:t>
            </a:r>
            <a:r>
              <a:rPr lang="en-US">
                <a:solidFill>
                  <a:schemeClr val="dk1"/>
                </a:solidFill>
                <a:latin typeface="Arial"/>
                <a:ea typeface="Arial"/>
                <a:cs typeface="Arial"/>
                <a:sym typeface="Arial"/>
              </a:rPr>
              <a:t> – Embedding data in images without noticeable distortion remains a technical challenge.</a:t>
            </a:r>
            <a:endParaRPr>
              <a:solidFill>
                <a:srgbClr val="0F0F0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6" name="Google Shape;116;p16"/>
          <p:cNvSpPr txBox="1"/>
          <p:nvPr>
            <p:ph idx="1" type="body"/>
          </p:nvPr>
        </p:nvSpPr>
        <p:spPr>
          <a:xfrm>
            <a:off x="441675" y="1087375"/>
            <a:ext cx="11613600" cy="4493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latin typeface="Arial"/>
                <a:ea typeface="Arial"/>
                <a:cs typeface="Arial"/>
                <a:sym typeface="Arial"/>
              </a:rPr>
              <a:t>Libraries Used</a:t>
            </a:r>
            <a:endParaRPr b="1">
              <a:solidFill>
                <a:schemeClr val="dk1"/>
              </a:solidFill>
              <a:latin typeface="Arial"/>
              <a:ea typeface="Arial"/>
              <a:cs typeface="Arial"/>
              <a:sym typeface="Arial"/>
            </a:endParaRPr>
          </a:p>
          <a:p>
            <a:pPr indent="-336550" lvl="0" marL="457200" rtl="0" algn="l">
              <a:lnSpc>
                <a:spcPct val="115000"/>
              </a:lnSpc>
              <a:spcBef>
                <a:spcPts val="120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OpenCV (cv2)</a:t>
            </a:r>
            <a:r>
              <a:rPr lang="en-US">
                <a:solidFill>
                  <a:schemeClr val="dk1"/>
                </a:solidFill>
                <a:latin typeface="Arial"/>
                <a:ea typeface="Arial"/>
                <a:cs typeface="Arial"/>
                <a:sym typeface="Arial"/>
              </a:rPr>
              <a:t> – For reading, modifying, and saving images.</a:t>
            </a:r>
            <a:endParaRPr>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OS Module</a:t>
            </a:r>
            <a:r>
              <a:rPr lang="en-US">
                <a:solidFill>
                  <a:schemeClr val="dk1"/>
                </a:solidFill>
                <a:latin typeface="Arial"/>
                <a:ea typeface="Arial"/>
                <a:cs typeface="Arial"/>
                <a:sym typeface="Arial"/>
              </a:rPr>
              <a:t> – For executing system commands (e.g., opening the encrypted image).</a:t>
            </a:r>
            <a:endParaRPr>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String Module</a:t>
            </a:r>
            <a:r>
              <a:rPr lang="en-US">
                <a:solidFill>
                  <a:schemeClr val="dk1"/>
                </a:solidFill>
                <a:latin typeface="Arial"/>
                <a:ea typeface="Arial"/>
                <a:cs typeface="Arial"/>
                <a:sym typeface="Arial"/>
              </a:rPr>
              <a:t> – Can be used for character encoding.</a:t>
            </a:r>
            <a:endParaRPr>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latin typeface="Arial"/>
                <a:ea typeface="Arial"/>
                <a:cs typeface="Arial"/>
                <a:sym typeface="Arial"/>
              </a:rPr>
              <a:t>Programming Language</a:t>
            </a:r>
            <a:endParaRPr b="1">
              <a:solidFill>
                <a:schemeClr val="dk1"/>
              </a:solidFill>
              <a:latin typeface="Arial"/>
              <a:ea typeface="Arial"/>
              <a:cs typeface="Arial"/>
              <a:sym typeface="Arial"/>
            </a:endParaRPr>
          </a:p>
          <a:p>
            <a:pPr indent="0" lvl="0" marL="457200" rtl="0" algn="l">
              <a:lnSpc>
                <a:spcPct val="115000"/>
              </a:lnSpc>
              <a:spcBef>
                <a:spcPts val="1200"/>
              </a:spcBef>
              <a:spcAft>
                <a:spcPts val="0"/>
              </a:spcAft>
              <a:buNone/>
            </a:pPr>
            <a:r>
              <a:rPr b="1" lang="en-US">
                <a:solidFill>
                  <a:schemeClr val="dk1"/>
                </a:solidFill>
                <a:latin typeface="Arial"/>
                <a:ea typeface="Arial"/>
                <a:cs typeface="Arial"/>
                <a:sym typeface="Arial"/>
              </a:rPr>
              <a:t>Python</a:t>
            </a:r>
            <a:r>
              <a:rPr lang="en-US">
                <a:solidFill>
                  <a:schemeClr val="dk1"/>
                </a:solidFill>
                <a:latin typeface="Arial"/>
                <a:ea typeface="Arial"/>
                <a:cs typeface="Arial"/>
                <a:sym typeface="Arial"/>
              </a:rPr>
              <a:t> – The project is implemented using Python due to its simplicity and powerful libraries for image processing.</a:t>
            </a:r>
            <a:endParaRPr>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latin typeface="Arial"/>
                <a:ea typeface="Arial"/>
                <a:cs typeface="Arial"/>
                <a:sym typeface="Arial"/>
              </a:rPr>
              <a:t>Platforms Supported</a:t>
            </a:r>
            <a:endParaRPr b="1">
              <a:solidFill>
                <a:schemeClr val="dk1"/>
              </a:solidFill>
              <a:latin typeface="Arial"/>
              <a:ea typeface="Arial"/>
              <a:cs typeface="Arial"/>
              <a:sym typeface="Arial"/>
            </a:endParaRPr>
          </a:p>
          <a:p>
            <a:pPr indent="0" lvl="0" marL="457200" rtl="0" algn="l">
              <a:lnSpc>
                <a:spcPct val="115000"/>
              </a:lnSpc>
              <a:spcBef>
                <a:spcPts val="1200"/>
              </a:spcBef>
              <a:spcAft>
                <a:spcPts val="1200"/>
              </a:spcAft>
              <a:buNone/>
            </a:pPr>
            <a:r>
              <a:rPr b="1" lang="en-US">
                <a:solidFill>
                  <a:schemeClr val="dk1"/>
                </a:solidFill>
                <a:latin typeface="Arial"/>
                <a:ea typeface="Arial"/>
                <a:cs typeface="Arial"/>
                <a:sym typeface="Arial"/>
              </a:rPr>
              <a:t>Windows</a:t>
            </a:r>
            <a:r>
              <a:rPr lang="en-US">
                <a:solidFill>
                  <a:schemeClr val="dk1"/>
                </a:solidFill>
                <a:latin typeface="Arial"/>
                <a:ea typeface="Arial"/>
                <a:cs typeface="Arial"/>
                <a:sym typeface="Arial"/>
              </a:rPr>
              <a:t> – Uses </a:t>
            </a:r>
            <a:r>
              <a:rPr lang="en-US">
                <a:solidFill>
                  <a:srgbClr val="188038"/>
                </a:solidFill>
                <a:latin typeface="Roboto Mono"/>
                <a:ea typeface="Roboto Mono"/>
                <a:cs typeface="Roboto Mono"/>
                <a:sym typeface="Roboto Mono"/>
              </a:rPr>
              <a:t>os.system("start encryptedImage.jpg")</a:t>
            </a:r>
            <a:r>
              <a:rPr lang="en-US">
                <a:solidFill>
                  <a:schemeClr val="dk1"/>
                </a:solidFill>
                <a:latin typeface="Arial"/>
                <a:ea typeface="Arial"/>
                <a:cs typeface="Arial"/>
                <a:sym typeface="Arial"/>
              </a:rPr>
              <a:t> to open the image.</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200" y="1302025"/>
            <a:ext cx="11029500" cy="3994200"/>
          </a:xfrm>
          <a:prstGeom prst="rect">
            <a:avLst/>
          </a:prstGeom>
          <a:noFill/>
          <a:ln>
            <a:noFill/>
          </a:ln>
        </p:spPr>
        <p:txBody>
          <a:bodyPr anchorCtr="0" anchor="ctr" bIns="45700" lIns="91425" spcFirstLastPara="1" rIns="91425" wrap="square" tIns="45700">
            <a:normAutofit/>
          </a:bodyPr>
          <a:lstStyle/>
          <a:p>
            <a:pPr indent="-336550" lvl="0" marL="457200" rtl="0" algn="l">
              <a:lnSpc>
                <a:spcPct val="115000"/>
              </a:lnSpc>
              <a:spcBef>
                <a:spcPts val="120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Enhanced Security</a:t>
            </a:r>
            <a:r>
              <a:rPr lang="en-US">
                <a:solidFill>
                  <a:schemeClr val="dk1"/>
                </a:solidFill>
                <a:latin typeface="Arial"/>
                <a:ea typeface="Arial"/>
                <a:cs typeface="Arial"/>
                <a:sym typeface="Arial"/>
              </a:rPr>
              <a:t> – Uses advanced steganographic techniques to hide data securely within images.</a:t>
            </a:r>
            <a:endParaRPr>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Encryption Integration</a:t>
            </a:r>
            <a:r>
              <a:rPr lang="en-US">
                <a:solidFill>
                  <a:schemeClr val="dk1"/>
                </a:solidFill>
                <a:latin typeface="Arial"/>
                <a:ea typeface="Arial"/>
                <a:cs typeface="Arial"/>
                <a:sym typeface="Arial"/>
              </a:rPr>
              <a:t> – Combines encryption with steganography, making hidden data unreadable without the key.</a:t>
            </a:r>
            <a:endParaRPr>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Multi-Layered Embedding</a:t>
            </a:r>
            <a:r>
              <a:rPr lang="en-US">
                <a:solidFill>
                  <a:schemeClr val="dk1"/>
                </a:solidFill>
                <a:latin typeface="Arial"/>
                <a:ea typeface="Arial"/>
                <a:cs typeface="Arial"/>
                <a:sym typeface="Arial"/>
              </a:rPr>
              <a:t> – Supports multiple hidden messages with varying encryption levels in a single image.</a:t>
            </a:r>
            <a:endParaRPr>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Detection Resistance</a:t>
            </a:r>
            <a:r>
              <a:rPr lang="en-US">
                <a:solidFill>
                  <a:schemeClr val="dk1"/>
                </a:solidFill>
                <a:latin typeface="Arial"/>
                <a:ea typeface="Arial"/>
                <a:cs typeface="Arial"/>
                <a:sym typeface="Arial"/>
              </a:rPr>
              <a:t> – Modifies image patterns to avoid detection by steganalysis tools and AI systems.</a:t>
            </a:r>
            <a:endParaRPr>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High Image Quality</a:t>
            </a:r>
            <a:r>
              <a:rPr lang="en-US">
                <a:solidFill>
                  <a:schemeClr val="dk1"/>
                </a:solidFill>
                <a:latin typeface="Arial"/>
                <a:ea typeface="Arial"/>
                <a:cs typeface="Arial"/>
                <a:sym typeface="Arial"/>
              </a:rPr>
              <a:t> – Maintains image integrity with minimal distortion across various formats and resolutions.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28" name="Google Shape;128;p18"/>
          <p:cNvSpPr txBox="1"/>
          <p:nvPr>
            <p:ph idx="1" type="body"/>
          </p:nvPr>
        </p:nvSpPr>
        <p:spPr>
          <a:xfrm>
            <a:off x="581200" y="1302025"/>
            <a:ext cx="11029500" cy="26556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None/>
            </a:pPr>
            <a:r>
              <a:t/>
            </a:r>
            <a:endParaRPr>
              <a:solidFill>
                <a:schemeClr val="dk1"/>
              </a:solidFill>
              <a:latin typeface="Arial"/>
              <a:ea typeface="Arial"/>
              <a:cs typeface="Arial"/>
              <a:sym typeface="Arial"/>
            </a:endParaRPr>
          </a:p>
          <a:p>
            <a:pPr indent="-336550" lvl="0" marL="457200" rtl="0" algn="l">
              <a:lnSpc>
                <a:spcPct val="115000"/>
              </a:lnSpc>
              <a:spcBef>
                <a:spcPts val="120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Cybersecurity Professionals</a:t>
            </a:r>
            <a:r>
              <a:rPr lang="en-US">
                <a:solidFill>
                  <a:schemeClr val="dk1"/>
                </a:solidFill>
                <a:latin typeface="Arial"/>
                <a:ea typeface="Arial"/>
                <a:cs typeface="Arial"/>
                <a:sym typeface="Arial"/>
              </a:rPr>
              <a:t> – To securely transmit sensitive information without detection.</a:t>
            </a:r>
            <a:endParaRPr>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Journalists &amp; Whistleblowers</a:t>
            </a:r>
            <a:r>
              <a:rPr lang="en-US">
                <a:solidFill>
                  <a:schemeClr val="dk1"/>
                </a:solidFill>
                <a:latin typeface="Arial"/>
                <a:ea typeface="Arial"/>
                <a:cs typeface="Arial"/>
                <a:sym typeface="Arial"/>
              </a:rPr>
              <a:t> – To protect confidential sources and securely share information.</a:t>
            </a:r>
            <a:endParaRPr>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Government &amp; Military Agencies</a:t>
            </a:r>
            <a:r>
              <a:rPr lang="en-US">
                <a:solidFill>
                  <a:schemeClr val="dk1"/>
                </a:solidFill>
                <a:latin typeface="Arial"/>
                <a:ea typeface="Arial"/>
                <a:cs typeface="Arial"/>
                <a:sym typeface="Arial"/>
              </a:rPr>
              <a:t> – For covert communication and secure data exchange.</a:t>
            </a:r>
            <a:endParaRPr>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Corporate Organizations</a:t>
            </a:r>
            <a:r>
              <a:rPr lang="en-US">
                <a:solidFill>
                  <a:schemeClr val="dk1"/>
                </a:solidFill>
                <a:latin typeface="Arial"/>
                <a:ea typeface="Arial"/>
                <a:cs typeface="Arial"/>
                <a:sym typeface="Arial"/>
              </a:rPr>
              <a:t> – To safeguard intellectual property and confidential business data.</a:t>
            </a:r>
            <a:endParaRPr>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b="1" lang="en-US">
                <a:solidFill>
                  <a:schemeClr val="dk1"/>
                </a:solidFill>
                <a:latin typeface="Arial"/>
                <a:ea typeface="Arial"/>
                <a:cs typeface="Arial"/>
                <a:sym typeface="Arial"/>
              </a:rPr>
              <a:t>Individuals &amp; Privacy Enthusiasts</a:t>
            </a:r>
            <a:r>
              <a:rPr lang="en-US">
                <a:solidFill>
                  <a:schemeClr val="dk1"/>
                </a:solidFill>
                <a:latin typeface="Arial"/>
                <a:ea typeface="Arial"/>
                <a:cs typeface="Arial"/>
                <a:sym typeface="Arial"/>
              </a:rPr>
              <a:t> – To protect personal data from unauthorized access and cyber threats.</a:t>
            </a:r>
            <a:br>
              <a:rPr lang="en-US">
                <a:solidFill>
                  <a:schemeClr val="dk1"/>
                </a:solidFill>
                <a:latin typeface="Arial"/>
                <a:ea typeface="Arial"/>
                <a:cs typeface="Arial"/>
                <a:sym typeface="Arial"/>
              </a:rPr>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grpSp>
        <p:nvGrpSpPr>
          <p:cNvPr id="134" name="Google Shape;134;p19"/>
          <p:cNvGrpSpPr/>
          <p:nvPr/>
        </p:nvGrpSpPr>
        <p:grpSpPr>
          <a:xfrm>
            <a:off x="246525" y="1287225"/>
            <a:ext cx="6371952" cy="5186550"/>
            <a:chOff x="246525" y="1287225"/>
            <a:chExt cx="6371952" cy="5186550"/>
          </a:xfrm>
        </p:grpSpPr>
        <p:pic>
          <p:nvPicPr>
            <p:cNvPr id="135" name="Google Shape;135;p19"/>
            <p:cNvPicPr preferRelativeResize="0"/>
            <p:nvPr/>
          </p:nvPicPr>
          <p:blipFill rotWithShape="1">
            <a:blip r:embed="rId3">
              <a:alphaModFix/>
            </a:blip>
            <a:srcRect b="42402" l="0" r="52952" t="4982"/>
            <a:stretch/>
          </p:blipFill>
          <p:spPr>
            <a:xfrm>
              <a:off x="246525" y="1287225"/>
              <a:ext cx="6371952" cy="4525799"/>
            </a:xfrm>
            <a:prstGeom prst="rect">
              <a:avLst/>
            </a:prstGeom>
            <a:noFill/>
            <a:ln>
              <a:noFill/>
            </a:ln>
          </p:spPr>
        </p:pic>
        <p:sp>
          <p:nvSpPr>
            <p:cNvPr id="136" name="Google Shape;136;p19"/>
            <p:cNvSpPr txBox="1"/>
            <p:nvPr/>
          </p:nvSpPr>
          <p:spPr>
            <a:xfrm>
              <a:off x="352975" y="6027375"/>
              <a:ext cx="5597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rgbClr val="3F3F3F"/>
                  </a:solidFill>
                  <a:latin typeface="Libre Franklin"/>
                  <a:ea typeface="Libre Franklin"/>
                  <a:cs typeface="Libre Franklin"/>
                  <a:sym typeface="Libre Franklin"/>
                </a:rPr>
                <a:t>Encryption Code</a:t>
              </a:r>
              <a:endParaRPr sz="1700">
                <a:solidFill>
                  <a:srgbClr val="3F3F3F"/>
                </a:solidFill>
                <a:latin typeface="Libre Franklin"/>
                <a:ea typeface="Libre Franklin"/>
                <a:cs typeface="Libre Franklin"/>
                <a:sym typeface="Libre Franklin"/>
              </a:endParaRPr>
            </a:p>
          </p:txBody>
        </p:sp>
      </p:grpSp>
      <p:grpSp>
        <p:nvGrpSpPr>
          <p:cNvPr id="137" name="Google Shape;137;p19"/>
          <p:cNvGrpSpPr/>
          <p:nvPr/>
        </p:nvGrpSpPr>
        <p:grpSpPr>
          <a:xfrm>
            <a:off x="6604263" y="1752813"/>
            <a:ext cx="5183375" cy="4844413"/>
            <a:chOff x="6604263" y="1752813"/>
            <a:chExt cx="5183375" cy="4844413"/>
          </a:xfrm>
        </p:grpSpPr>
        <p:pic>
          <p:nvPicPr>
            <p:cNvPr id="138" name="Google Shape;138;p19"/>
            <p:cNvPicPr preferRelativeResize="0"/>
            <p:nvPr/>
          </p:nvPicPr>
          <p:blipFill>
            <a:blip r:embed="rId4">
              <a:alphaModFix/>
            </a:blip>
            <a:stretch>
              <a:fillRect/>
            </a:stretch>
          </p:blipFill>
          <p:spPr>
            <a:xfrm>
              <a:off x="6604263" y="1752813"/>
              <a:ext cx="5183375" cy="3630750"/>
            </a:xfrm>
            <a:prstGeom prst="rect">
              <a:avLst/>
            </a:prstGeom>
            <a:noFill/>
            <a:ln>
              <a:noFill/>
            </a:ln>
          </p:spPr>
        </p:pic>
        <p:sp>
          <p:nvSpPr>
            <p:cNvPr id="139" name="Google Shape;139;p19"/>
            <p:cNvSpPr txBox="1"/>
            <p:nvPr/>
          </p:nvSpPr>
          <p:spPr>
            <a:xfrm>
              <a:off x="6681500" y="5903925"/>
              <a:ext cx="5028900" cy="6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700">
                  <a:solidFill>
                    <a:srgbClr val="3F3F3F"/>
                  </a:solidFill>
                  <a:latin typeface="Libre Franklin"/>
                  <a:ea typeface="Libre Franklin"/>
                  <a:cs typeface="Libre Franklin"/>
                  <a:sym typeface="Libre Franklin"/>
                </a:rPr>
                <a:t>1.jpg</a:t>
              </a:r>
              <a:endParaRPr sz="1700">
                <a:solidFill>
                  <a:srgbClr val="3F3F3F"/>
                </a:solidFill>
                <a:latin typeface="Libre Franklin"/>
                <a:ea typeface="Libre Franklin"/>
                <a:cs typeface="Libre Franklin"/>
                <a:sym typeface="Libre Frankli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grpSp>
        <p:nvGrpSpPr>
          <p:cNvPr id="145" name="Google Shape;145;p20"/>
          <p:cNvGrpSpPr/>
          <p:nvPr/>
        </p:nvGrpSpPr>
        <p:grpSpPr>
          <a:xfrm>
            <a:off x="6604263" y="1752813"/>
            <a:ext cx="5183375" cy="4453613"/>
            <a:chOff x="6604263" y="1752813"/>
            <a:chExt cx="5183375" cy="4453613"/>
          </a:xfrm>
        </p:grpSpPr>
        <p:pic>
          <p:nvPicPr>
            <p:cNvPr id="146" name="Google Shape;146;p20"/>
            <p:cNvPicPr preferRelativeResize="0"/>
            <p:nvPr/>
          </p:nvPicPr>
          <p:blipFill rotWithShape="1">
            <a:blip r:embed="rId3">
              <a:alphaModFix/>
            </a:blip>
            <a:srcRect b="0" l="2426" r="2416" t="0"/>
            <a:stretch/>
          </p:blipFill>
          <p:spPr>
            <a:xfrm>
              <a:off x="6604263" y="1752813"/>
              <a:ext cx="5183375" cy="3630750"/>
            </a:xfrm>
            <a:prstGeom prst="rect">
              <a:avLst/>
            </a:prstGeom>
            <a:noFill/>
            <a:ln>
              <a:noFill/>
            </a:ln>
          </p:spPr>
        </p:pic>
        <p:sp>
          <p:nvSpPr>
            <p:cNvPr id="147" name="Google Shape;147;p20"/>
            <p:cNvSpPr txBox="1"/>
            <p:nvPr/>
          </p:nvSpPr>
          <p:spPr>
            <a:xfrm>
              <a:off x="6681513" y="5513125"/>
              <a:ext cx="5028900" cy="6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700">
                  <a:solidFill>
                    <a:srgbClr val="3F3F3F"/>
                  </a:solidFill>
                  <a:latin typeface="Libre Franklin"/>
                  <a:ea typeface="Libre Franklin"/>
                  <a:cs typeface="Libre Franklin"/>
                  <a:sym typeface="Libre Franklin"/>
                </a:rPr>
                <a:t>encryptedImage.jpg</a:t>
              </a:r>
              <a:endParaRPr sz="1700">
                <a:solidFill>
                  <a:srgbClr val="3F3F3F"/>
                </a:solidFill>
                <a:latin typeface="Libre Franklin"/>
                <a:ea typeface="Libre Franklin"/>
                <a:cs typeface="Libre Franklin"/>
                <a:sym typeface="Libre Franklin"/>
              </a:endParaRPr>
            </a:p>
          </p:txBody>
        </p:sp>
      </p:grpSp>
      <p:grpSp>
        <p:nvGrpSpPr>
          <p:cNvPr id="148" name="Google Shape;148;p20"/>
          <p:cNvGrpSpPr/>
          <p:nvPr/>
        </p:nvGrpSpPr>
        <p:grpSpPr>
          <a:xfrm>
            <a:off x="277325" y="1752825"/>
            <a:ext cx="6326949" cy="4153650"/>
            <a:chOff x="277325" y="1752825"/>
            <a:chExt cx="6326949" cy="4153650"/>
          </a:xfrm>
        </p:grpSpPr>
        <p:sp>
          <p:nvSpPr>
            <p:cNvPr id="149" name="Google Shape;149;p20"/>
            <p:cNvSpPr txBox="1"/>
            <p:nvPr/>
          </p:nvSpPr>
          <p:spPr>
            <a:xfrm>
              <a:off x="277325" y="5460075"/>
              <a:ext cx="5597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rgbClr val="3F3F3F"/>
                  </a:solidFill>
                  <a:latin typeface="Libre Franklin"/>
                  <a:ea typeface="Libre Franklin"/>
                  <a:cs typeface="Libre Franklin"/>
                  <a:sym typeface="Libre Franklin"/>
                </a:rPr>
                <a:t>Encryption code excution</a:t>
              </a:r>
              <a:endParaRPr sz="1700">
                <a:solidFill>
                  <a:srgbClr val="3F3F3F"/>
                </a:solidFill>
                <a:latin typeface="Libre Franklin"/>
                <a:ea typeface="Libre Franklin"/>
                <a:cs typeface="Libre Franklin"/>
                <a:sym typeface="Libre Franklin"/>
              </a:endParaRPr>
            </a:p>
          </p:txBody>
        </p:sp>
        <p:pic>
          <p:nvPicPr>
            <p:cNvPr id="150" name="Google Shape;150;p20"/>
            <p:cNvPicPr preferRelativeResize="0"/>
            <p:nvPr/>
          </p:nvPicPr>
          <p:blipFill rotWithShape="1">
            <a:blip r:embed="rId4">
              <a:alphaModFix/>
            </a:blip>
            <a:srcRect b="76426" l="1692" r="45584" t="4735"/>
            <a:stretch/>
          </p:blipFill>
          <p:spPr>
            <a:xfrm>
              <a:off x="352975" y="1752825"/>
              <a:ext cx="6251299" cy="2319624"/>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grpSp>
        <p:nvGrpSpPr>
          <p:cNvPr id="156" name="Google Shape;156;p21"/>
          <p:cNvGrpSpPr/>
          <p:nvPr/>
        </p:nvGrpSpPr>
        <p:grpSpPr>
          <a:xfrm>
            <a:off x="133075" y="1362925"/>
            <a:ext cx="5244350" cy="4480525"/>
            <a:chOff x="133075" y="1362925"/>
            <a:chExt cx="5244350" cy="4480525"/>
          </a:xfrm>
        </p:grpSpPr>
        <p:pic>
          <p:nvPicPr>
            <p:cNvPr id="157" name="Google Shape;157;p21"/>
            <p:cNvPicPr preferRelativeResize="0"/>
            <p:nvPr/>
          </p:nvPicPr>
          <p:blipFill rotWithShape="1">
            <a:blip r:embed="rId3">
              <a:alphaModFix/>
            </a:blip>
            <a:srcRect b="9126" l="0" r="55217" t="58859"/>
            <a:stretch/>
          </p:blipFill>
          <p:spPr>
            <a:xfrm>
              <a:off x="133075" y="1362925"/>
              <a:ext cx="5244350" cy="3492026"/>
            </a:xfrm>
            <a:prstGeom prst="rect">
              <a:avLst/>
            </a:prstGeom>
            <a:noFill/>
            <a:ln>
              <a:noFill/>
            </a:ln>
          </p:spPr>
        </p:pic>
        <p:sp>
          <p:nvSpPr>
            <p:cNvPr id="158" name="Google Shape;158;p21"/>
            <p:cNvSpPr txBox="1"/>
            <p:nvPr/>
          </p:nvSpPr>
          <p:spPr>
            <a:xfrm>
              <a:off x="410450" y="5397050"/>
              <a:ext cx="4689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rgbClr val="3F3F3F"/>
                  </a:solidFill>
                  <a:latin typeface="Libre Franklin"/>
                  <a:ea typeface="Libre Franklin"/>
                  <a:cs typeface="Libre Franklin"/>
                  <a:sym typeface="Libre Franklin"/>
                </a:rPr>
                <a:t>De</a:t>
              </a:r>
              <a:r>
                <a:rPr lang="en-US" sz="1700">
                  <a:solidFill>
                    <a:srgbClr val="3F3F3F"/>
                  </a:solidFill>
                  <a:latin typeface="Libre Franklin"/>
                  <a:ea typeface="Libre Franklin"/>
                  <a:cs typeface="Libre Franklin"/>
                  <a:sym typeface="Libre Franklin"/>
                </a:rPr>
                <a:t>cryption Code</a:t>
              </a:r>
              <a:endParaRPr sz="1700">
                <a:solidFill>
                  <a:srgbClr val="3F3F3F"/>
                </a:solidFill>
                <a:latin typeface="Libre Franklin"/>
                <a:ea typeface="Libre Franklin"/>
                <a:cs typeface="Libre Franklin"/>
                <a:sym typeface="Libre Franklin"/>
              </a:endParaRPr>
            </a:p>
          </p:txBody>
        </p:sp>
      </p:grpSp>
      <p:grpSp>
        <p:nvGrpSpPr>
          <p:cNvPr id="159" name="Google Shape;159;p21"/>
          <p:cNvGrpSpPr/>
          <p:nvPr/>
        </p:nvGrpSpPr>
        <p:grpSpPr>
          <a:xfrm>
            <a:off x="5377425" y="1362925"/>
            <a:ext cx="6233275" cy="4689600"/>
            <a:chOff x="5377425" y="1362925"/>
            <a:chExt cx="6233275" cy="4689600"/>
          </a:xfrm>
        </p:grpSpPr>
        <p:sp>
          <p:nvSpPr>
            <p:cNvPr id="160" name="Google Shape;160;p21"/>
            <p:cNvSpPr txBox="1"/>
            <p:nvPr/>
          </p:nvSpPr>
          <p:spPr>
            <a:xfrm>
              <a:off x="5979613" y="5359225"/>
              <a:ext cx="5028900" cy="6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700">
                  <a:solidFill>
                    <a:srgbClr val="3F3F3F"/>
                  </a:solidFill>
                  <a:latin typeface="Libre Franklin"/>
                  <a:ea typeface="Libre Franklin"/>
                  <a:cs typeface="Libre Franklin"/>
                  <a:sym typeface="Libre Franklin"/>
                </a:rPr>
                <a:t>Decrypted Text</a:t>
              </a:r>
              <a:endParaRPr sz="1700">
                <a:solidFill>
                  <a:srgbClr val="3F3F3F"/>
                </a:solidFill>
                <a:latin typeface="Libre Franklin"/>
                <a:ea typeface="Libre Franklin"/>
                <a:cs typeface="Libre Franklin"/>
                <a:sym typeface="Libre Franklin"/>
              </a:endParaRPr>
            </a:p>
          </p:txBody>
        </p:sp>
        <p:pic>
          <p:nvPicPr>
            <p:cNvPr id="161" name="Google Shape;161;p21"/>
            <p:cNvPicPr preferRelativeResize="0"/>
            <p:nvPr/>
          </p:nvPicPr>
          <p:blipFill rotWithShape="1">
            <a:blip r:embed="rId4">
              <a:alphaModFix/>
            </a:blip>
            <a:srcRect b="77563" l="1622" r="46358" t="4697"/>
            <a:stretch/>
          </p:blipFill>
          <p:spPr>
            <a:xfrm>
              <a:off x="5377425" y="1362925"/>
              <a:ext cx="6233275" cy="2175374"/>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