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68" r:id="rId5"/>
    <p:sldId id="269" r:id="rId6"/>
    <p:sldId id="273" r:id="rId7"/>
    <p:sldId id="274" r:id="rId8"/>
    <p:sldId id="276" r:id="rId9"/>
    <p:sldId id="270" r:id="rId10"/>
    <p:sldId id="258" r:id="rId11"/>
    <p:sldId id="259" r:id="rId12"/>
    <p:sldId id="260" r:id="rId13"/>
    <p:sldId id="261" r:id="rId14"/>
    <p:sldId id="272" r:id="rId15"/>
    <p:sldId id="275" r:id="rId16"/>
    <p:sldId id="262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B797-D581-32C6-349B-061482178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0FBC-39BD-C567-18E7-5E8C668A2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96411-2A74-6A18-F824-EE788A23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31-Jul-2024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EBFA-78DF-B62F-2CBC-8FE29BC9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FAAA3-B680-77A4-5B6A-8736DE8B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5DE1-A6A4-9EAE-6100-B15C6F35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A43C2-73C9-CAB4-6B54-BB78B2CA6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C17C5-8B2D-FA13-3CB5-15D52138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31-Jul-2024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67F3-3714-C4B4-8A53-0D5057AB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74B8-13C5-2AF8-3437-5284477A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45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DBA63-9CA1-4A13-4D7F-7A25865A0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BB96E-0E4D-1367-6C6F-2BDC9A1C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D405C-2B97-7D5B-C742-DB163082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31-Jul-2024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681C0-62F5-313A-42BC-A757F7D7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6862-0EE4-6E47-8271-DB2E9C6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01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52C1-B3A5-594A-2B1B-0ED9E9AC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C9AF-E34D-51B5-D923-1E6765A6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5830-8A28-0176-EF98-26693424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31-Jul-2024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491B-376C-1207-31BC-2F1D0608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7D91-AA18-3EB7-50CF-D38C7981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02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826E-3F78-6425-920A-05EB97D1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10BFE-C755-3BFA-AE8E-0EF87AFA5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EC5E-B8B2-977A-3DD7-3D57FC74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31-Jul-2024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D13AD-56C6-6E6D-DC42-6CFA5772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148CD-A69E-D593-CF7A-A570903E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2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9CCA-E11A-9335-B44B-6CC54EBD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B4B0-E551-14B4-DE92-AB058147D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D1806-8865-B41E-2A3B-40239FE6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06555-6FB0-C6A8-2141-BFFC5AA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31-Jul-2024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648B5-2F5F-DB9C-0A8A-BCBBC9D8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86F45-70A9-AEB5-2A58-9C730BB9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3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FB7-6661-E372-EA5E-6DCDD9C8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C0E1-3ACA-56EC-CC90-94FEF0FF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F3BEA-893D-816C-6E56-471D4680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BF575-F6F5-E694-FEBE-E4E631069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03DD7-69F4-9403-F0E4-46A777EEE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8FB95-04EC-9696-8CF9-1F5F95AF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31-Jul-2024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F70BA-5315-04D6-A022-178964FB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FC7D1-64A5-18B1-1CEE-E1FFD9B1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89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43AC-B582-3E97-7802-C49AF2EA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F1C40-E374-9EF6-C575-535B9645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31-Jul-2024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6ABF0-A8FC-E469-93AA-80B71C57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7802C-E983-3C89-0CD2-1EB771C0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4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59F58-54D1-DB7B-785B-80F5F125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31-Jul-2024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D20E0-05D5-9DB1-F294-04995C2A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620C8-3F5B-29DC-7E0A-C9448F17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3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974F-E675-13D9-BAEE-655344A6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D3EC-B916-4357-DFED-8772F756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F1191-DBE6-2E11-798E-787E230AE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8A5CE-396D-2E95-768F-7AE482EC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31-Jul-2024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95919-E9FD-1DAF-74B1-1178AEED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DBF0F-6EB9-A6A0-7E35-4C59E8AA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7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02BC-4AD4-208C-1A1A-0B5BF137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92794-851D-8EB9-9E01-60828401B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09341-C426-8D4A-EB28-01BF4114F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89F5F-CB09-D567-714D-676A124D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31-Jul-2024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2A84-CB30-1E60-BE24-2D1E263F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FD9C6-A08E-F00B-CDF5-CF4BE881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AA9B6-CB5E-1B9A-8D77-8054AFBA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3C115-6768-5F8E-9203-9428E803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7DE9-B4A5-AF51-12E7-A42F406DE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155D7-88C7-4669-B9E5-51609BD121AC}" type="datetimeFigureOut">
              <a:rPr lang="en-IN" smtClean="0"/>
              <a:t>31-Jul-2024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D6B12-76E0-D782-1DCA-40D77284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F309D-ED68-8654-BD63-0B7C8E5A4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2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AA433C7-5CE8-5ADE-9E46-DF3827DF5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1319213"/>
            <a:ext cx="48101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60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CAC820-8452-5A5F-C415-23AD4A06892F}"/>
              </a:ext>
            </a:extLst>
          </p:cNvPr>
          <p:cNvSpPr txBox="1"/>
          <p:nvPr/>
        </p:nvSpPr>
        <p:spPr>
          <a:xfrm>
            <a:off x="3047246" y="52150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dirty="0">
                <a:solidFill>
                  <a:srgbClr val="000000"/>
                </a:solidFill>
                <a:effectLst/>
                <a:latin typeface="var(--ff-lato)"/>
              </a:rPr>
              <a:t>Splitting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46FF9-9514-31D4-1835-30CBACCA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2" y="1457325"/>
            <a:ext cx="4524375" cy="3943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CBA0C-89B2-8F77-E55D-593B0395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4" y="5669647"/>
            <a:ext cx="7810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6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1DA228-7A70-6D3E-7502-CD88C0FD223E}"/>
              </a:ext>
            </a:extLst>
          </p:cNvPr>
          <p:cNvSpPr txBox="1"/>
          <p:nvPr/>
        </p:nvSpPr>
        <p:spPr>
          <a:xfrm>
            <a:off x="3047246" y="421915"/>
            <a:ext cx="6097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000000"/>
                </a:solidFill>
                <a:effectLst/>
                <a:latin typeface="var(--ff-lato)"/>
              </a:rPr>
              <a:t>Train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92446-58BD-3285-06AD-3368AF86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047750"/>
            <a:ext cx="8391525" cy="476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05EE0-3F8C-CF06-EBD6-38B181283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11" y="6174147"/>
            <a:ext cx="30003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298B21-5399-BBE6-7E4C-E90009CD6BBD}"/>
              </a:ext>
            </a:extLst>
          </p:cNvPr>
          <p:cNvSpPr txBox="1"/>
          <p:nvPr/>
        </p:nvSpPr>
        <p:spPr>
          <a:xfrm>
            <a:off x="3047246" y="39475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dirty="0">
                <a:solidFill>
                  <a:srgbClr val="000000"/>
                </a:solidFill>
                <a:effectLst/>
                <a:latin typeface="var(--ff-lato)"/>
              </a:rPr>
              <a:t>Model Persistence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3DC86-5F8B-DBF7-C0D2-82677BC3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7" y="1041086"/>
            <a:ext cx="4048125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F1659D-C72E-DA76-3E03-30136401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36" y="1805176"/>
            <a:ext cx="2828925" cy="314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D92DA7-D192-0856-51AC-6FFB4CA6DEEE}"/>
              </a:ext>
            </a:extLst>
          </p:cNvPr>
          <p:cNvSpPr txBox="1"/>
          <p:nvPr/>
        </p:nvSpPr>
        <p:spPr>
          <a:xfrm>
            <a:off x="875923" y="2354333"/>
            <a:ext cx="609750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from </a:t>
            </a:r>
            <a:r>
              <a:rPr lang="en-IN" sz="1200" dirty="0" err="1"/>
              <a:t>sklearn.datasets</a:t>
            </a:r>
            <a:r>
              <a:rPr lang="en-IN" sz="1200" dirty="0"/>
              <a:t> import </a:t>
            </a:r>
            <a:r>
              <a:rPr lang="en-IN" sz="1200" dirty="0" err="1"/>
              <a:t>load_iris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sklearn.neighbors</a:t>
            </a:r>
            <a:r>
              <a:rPr lang="en-IN" sz="1200" dirty="0"/>
              <a:t> import </a:t>
            </a:r>
            <a:r>
              <a:rPr lang="en-IN" sz="1200" dirty="0" err="1"/>
              <a:t>KNeighborsClassifier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sklearn.externals</a:t>
            </a:r>
            <a:r>
              <a:rPr lang="en-IN" sz="1200" dirty="0"/>
              <a:t> import </a:t>
            </a:r>
            <a:r>
              <a:rPr lang="en-IN" sz="1200" dirty="0" err="1"/>
              <a:t>joblib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# Load the Iris dataset</a:t>
            </a:r>
          </a:p>
          <a:p>
            <a:r>
              <a:rPr lang="en-IN" sz="1200" dirty="0"/>
              <a:t>iris = </a:t>
            </a:r>
            <a:r>
              <a:rPr lang="en-IN" sz="1200" dirty="0" err="1"/>
              <a:t>load_iris</a:t>
            </a:r>
            <a:r>
              <a:rPr lang="en-IN" sz="1200" dirty="0"/>
              <a:t>()</a:t>
            </a:r>
          </a:p>
          <a:p>
            <a:r>
              <a:rPr lang="en-IN" sz="1200" dirty="0"/>
              <a:t>X, y = </a:t>
            </a:r>
            <a:r>
              <a:rPr lang="en-IN" sz="1200" dirty="0" err="1"/>
              <a:t>iris.data</a:t>
            </a:r>
            <a:r>
              <a:rPr lang="en-IN" sz="1200" dirty="0"/>
              <a:t>, </a:t>
            </a:r>
            <a:r>
              <a:rPr lang="en-IN" sz="1200" dirty="0" err="1"/>
              <a:t>iris.target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# Train a KNN classifier</a:t>
            </a:r>
          </a:p>
          <a:p>
            <a:r>
              <a:rPr lang="en-IN" sz="1200" dirty="0" err="1"/>
              <a:t>classifier_knn</a:t>
            </a:r>
            <a:r>
              <a:rPr lang="en-IN" sz="1200" dirty="0"/>
              <a:t> = </a:t>
            </a:r>
            <a:r>
              <a:rPr lang="en-IN" sz="1200" dirty="0" err="1"/>
              <a:t>KNeighborsClassifier</a:t>
            </a:r>
            <a:r>
              <a:rPr lang="en-IN" sz="1200" dirty="0"/>
              <a:t>()</a:t>
            </a:r>
          </a:p>
          <a:p>
            <a:r>
              <a:rPr lang="en-IN" sz="1200" dirty="0" err="1"/>
              <a:t>classifier_knn.fit</a:t>
            </a:r>
            <a:r>
              <a:rPr lang="en-IN" sz="1200" dirty="0"/>
              <a:t>(X, y)</a:t>
            </a:r>
          </a:p>
          <a:p>
            <a:endParaRPr lang="en-IN" sz="1200" dirty="0"/>
          </a:p>
          <a:p>
            <a:r>
              <a:rPr lang="en-IN" sz="1200" dirty="0"/>
              <a:t># Save the trained classifier to a file</a:t>
            </a:r>
          </a:p>
          <a:p>
            <a:r>
              <a:rPr lang="en-IN" sz="1200" dirty="0" err="1"/>
              <a:t>joblib.dump</a:t>
            </a:r>
            <a:r>
              <a:rPr lang="en-IN" sz="1200" dirty="0"/>
              <a:t>(</a:t>
            </a:r>
            <a:r>
              <a:rPr lang="en-IN" sz="1200" dirty="0" err="1"/>
              <a:t>classifier_knn</a:t>
            </a:r>
            <a:r>
              <a:rPr lang="en-IN" sz="1200" dirty="0"/>
              <a:t>, '</a:t>
            </a:r>
            <a:r>
              <a:rPr lang="en-IN" sz="1200" dirty="0" err="1"/>
              <a:t>iris_classifier_knn.joblib</a:t>
            </a:r>
            <a:r>
              <a:rPr lang="en-IN" sz="1200" dirty="0"/>
              <a:t>')</a:t>
            </a:r>
          </a:p>
          <a:p>
            <a:endParaRPr lang="en-IN" sz="1200" dirty="0"/>
          </a:p>
          <a:p>
            <a:r>
              <a:rPr lang="en-IN" sz="1200" dirty="0"/>
              <a:t># Later, load the classifier from the file</a:t>
            </a:r>
          </a:p>
          <a:p>
            <a:r>
              <a:rPr lang="en-IN" sz="1200" dirty="0" err="1"/>
              <a:t>loaded_classifier</a:t>
            </a:r>
            <a:r>
              <a:rPr lang="en-IN" sz="1200" dirty="0"/>
              <a:t> = </a:t>
            </a:r>
            <a:r>
              <a:rPr lang="en-IN" sz="1200" dirty="0" err="1"/>
              <a:t>joblib.load</a:t>
            </a:r>
            <a:r>
              <a:rPr lang="en-IN" sz="1200" dirty="0"/>
              <a:t>('</a:t>
            </a:r>
            <a:r>
              <a:rPr lang="en-IN" sz="1200" dirty="0" err="1"/>
              <a:t>iris_classifier_knn.joblib</a:t>
            </a:r>
            <a:r>
              <a:rPr lang="en-IN" sz="1200" dirty="0"/>
              <a:t>')</a:t>
            </a:r>
          </a:p>
          <a:p>
            <a:endParaRPr lang="en-IN" sz="1200" dirty="0"/>
          </a:p>
          <a:p>
            <a:r>
              <a:rPr lang="en-IN" sz="1200" dirty="0"/>
              <a:t># Use the loaded classifier to make predictions</a:t>
            </a:r>
          </a:p>
          <a:p>
            <a:r>
              <a:rPr lang="en-IN" sz="1200" dirty="0" err="1"/>
              <a:t>new_data</a:t>
            </a:r>
            <a:r>
              <a:rPr lang="en-IN" sz="1200" dirty="0"/>
              <a:t> = [[5.1, 3.5, 1.4, 0.2], [6.2, 2.9, 4.3, 1.3]]</a:t>
            </a:r>
          </a:p>
          <a:p>
            <a:r>
              <a:rPr lang="en-IN" sz="1200" dirty="0"/>
              <a:t>predictions = </a:t>
            </a:r>
            <a:r>
              <a:rPr lang="en-IN" sz="1200" dirty="0" err="1"/>
              <a:t>loaded_classifier.predict</a:t>
            </a:r>
            <a:r>
              <a:rPr lang="en-IN" sz="1200" dirty="0"/>
              <a:t>(</a:t>
            </a:r>
            <a:r>
              <a:rPr lang="en-IN" sz="1200" dirty="0" err="1"/>
              <a:t>new_data</a:t>
            </a:r>
            <a:r>
              <a:rPr lang="en-IN" sz="1200" dirty="0"/>
              <a:t>)</a:t>
            </a:r>
          </a:p>
          <a:p>
            <a:endParaRPr lang="en-IN" sz="1200" dirty="0"/>
          </a:p>
          <a:p>
            <a:r>
              <a:rPr lang="en-IN" sz="1200" dirty="0"/>
              <a:t>print(predictions)</a:t>
            </a:r>
          </a:p>
        </p:txBody>
      </p:sp>
    </p:spTree>
    <p:extLst>
      <p:ext uri="{BB962C8B-B14F-4D97-AF65-F5344CB8AC3E}">
        <p14:creationId xmlns:p14="http://schemas.microsoft.com/office/powerpoint/2010/main" val="112827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B23ED9-0FBA-C7CD-A65B-B6759B9AB081}"/>
              </a:ext>
            </a:extLst>
          </p:cNvPr>
          <p:cNvSpPr txBox="1"/>
          <p:nvPr/>
        </p:nvSpPr>
        <p:spPr>
          <a:xfrm>
            <a:off x="4434615" y="135801"/>
            <a:ext cx="3322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Time calculation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B1A4C-DC9B-4544-7C2A-BE0D52759618}"/>
              </a:ext>
            </a:extLst>
          </p:cNvPr>
          <p:cNvSpPr txBox="1"/>
          <p:nvPr/>
        </p:nvSpPr>
        <p:spPr>
          <a:xfrm>
            <a:off x="3047245" y="1016592"/>
            <a:ext cx="609750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from </a:t>
            </a:r>
            <a:r>
              <a:rPr lang="en-IN" sz="1400" dirty="0" err="1"/>
              <a:t>sklearn.model_selection</a:t>
            </a:r>
            <a:r>
              <a:rPr lang="en-IN" sz="1400" dirty="0"/>
              <a:t> import </a:t>
            </a:r>
            <a:r>
              <a:rPr lang="en-IN" sz="1400" dirty="0" err="1"/>
              <a:t>train_test_split</a:t>
            </a:r>
            <a:endParaRPr lang="en-IN" sz="1400" dirty="0"/>
          </a:p>
          <a:p>
            <a:r>
              <a:rPr lang="en-IN" sz="1400" dirty="0"/>
              <a:t>from </a:t>
            </a:r>
            <a:r>
              <a:rPr lang="en-IN" sz="1400" dirty="0" err="1"/>
              <a:t>sklearn.svm</a:t>
            </a:r>
            <a:r>
              <a:rPr lang="en-IN" sz="1400" dirty="0"/>
              <a:t> import SVC</a:t>
            </a:r>
          </a:p>
          <a:p>
            <a:r>
              <a:rPr lang="en-IN" sz="1400" dirty="0"/>
              <a:t>import time</a:t>
            </a:r>
          </a:p>
          <a:p>
            <a:endParaRPr lang="en-IN" sz="1400" dirty="0"/>
          </a:p>
          <a:p>
            <a:r>
              <a:rPr lang="en-IN" sz="1400" dirty="0"/>
              <a:t># Assuming you have your data X and y</a:t>
            </a:r>
          </a:p>
          <a:p>
            <a:r>
              <a:rPr lang="en-IN" sz="1400" dirty="0" err="1"/>
              <a:t>X_train</a:t>
            </a:r>
            <a:r>
              <a:rPr lang="en-IN" sz="1400" dirty="0"/>
              <a:t>, </a:t>
            </a:r>
            <a:r>
              <a:rPr lang="en-IN" sz="1400" dirty="0" err="1"/>
              <a:t>X_test</a:t>
            </a:r>
            <a:r>
              <a:rPr lang="en-IN" sz="1400" dirty="0"/>
              <a:t>, </a:t>
            </a:r>
            <a:r>
              <a:rPr lang="en-IN" sz="1400" dirty="0" err="1"/>
              <a:t>y_train</a:t>
            </a:r>
            <a:r>
              <a:rPr lang="en-IN" sz="1400" dirty="0"/>
              <a:t>, </a:t>
            </a:r>
            <a:r>
              <a:rPr lang="en-IN" sz="1400" dirty="0" err="1"/>
              <a:t>y_test</a:t>
            </a:r>
            <a:r>
              <a:rPr lang="en-IN" sz="1400" dirty="0"/>
              <a:t> = </a:t>
            </a:r>
            <a:r>
              <a:rPr lang="en-IN" sz="1400" dirty="0" err="1"/>
              <a:t>train_test_split</a:t>
            </a:r>
            <a:r>
              <a:rPr lang="en-IN" sz="1400" dirty="0"/>
              <a:t>(X, y, </a:t>
            </a:r>
            <a:r>
              <a:rPr lang="en-IN" sz="1400" dirty="0" err="1"/>
              <a:t>test_size</a:t>
            </a:r>
            <a:r>
              <a:rPr lang="en-IN" sz="1400" dirty="0"/>
              <a:t>=0.2, </a:t>
            </a:r>
            <a:r>
              <a:rPr lang="en-IN" sz="1400" dirty="0" err="1"/>
              <a:t>random_state</a:t>
            </a:r>
            <a:r>
              <a:rPr lang="en-IN" sz="1400" dirty="0"/>
              <a:t>=42)</a:t>
            </a:r>
          </a:p>
          <a:p>
            <a:endParaRPr lang="en-IN" sz="1400" dirty="0"/>
          </a:p>
          <a:p>
            <a:r>
              <a:rPr lang="en-IN" sz="1400" dirty="0"/>
              <a:t># Initialize the classifier</a:t>
            </a:r>
          </a:p>
          <a:p>
            <a:r>
              <a:rPr lang="en-IN" sz="1400" dirty="0" err="1"/>
              <a:t>clf</a:t>
            </a:r>
            <a:r>
              <a:rPr lang="en-IN" sz="1400" dirty="0"/>
              <a:t> = SVC()</a:t>
            </a:r>
          </a:p>
          <a:p>
            <a:endParaRPr lang="en-IN" sz="1400" dirty="0"/>
          </a:p>
          <a:p>
            <a:r>
              <a:rPr lang="en-IN" sz="1400" dirty="0"/>
              <a:t># Measure the start time</a:t>
            </a:r>
          </a:p>
          <a:p>
            <a:r>
              <a:rPr lang="en-IN" sz="1400" dirty="0" err="1"/>
              <a:t>start_time</a:t>
            </a:r>
            <a:r>
              <a:rPr lang="en-IN" sz="1400" dirty="0"/>
              <a:t> = </a:t>
            </a:r>
            <a:r>
              <a:rPr lang="en-IN" sz="1400" dirty="0" err="1"/>
              <a:t>time.time</a:t>
            </a:r>
            <a:r>
              <a:rPr lang="en-IN" sz="1400" dirty="0"/>
              <a:t>()</a:t>
            </a:r>
          </a:p>
          <a:p>
            <a:endParaRPr lang="en-IN" sz="1400" dirty="0"/>
          </a:p>
          <a:p>
            <a:r>
              <a:rPr lang="en-IN" sz="1400" dirty="0"/>
              <a:t># Train the model</a:t>
            </a:r>
          </a:p>
          <a:p>
            <a:r>
              <a:rPr lang="en-IN" sz="1400" dirty="0" err="1"/>
              <a:t>clf.fit</a:t>
            </a:r>
            <a:r>
              <a:rPr lang="en-IN" sz="1400" dirty="0"/>
              <a:t>(</a:t>
            </a:r>
            <a:r>
              <a:rPr lang="en-IN" sz="1400" dirty="0" err="1"/>
              <a:t>X_train</a:t>
            </a:r>
            <a:r>
              <a:rPr lang="en-IN" sz="1400" dirty="0"/>
              <a:t>, </a:t>
            </a:r>
            <a:r>
              <a:rPr lang="en-IN" sz="1400" dirty="0" err="1"/>
              <a:t>y_train</a:t>
            </a:r>
            <a:r>
              <a:rPr lang="en-IN" sz="1400" dirty="0"/>
              <a:t>)</a:t>
            </a:r>
          </a:p>
          <a:p>
            <a:endParaRPr lang="en-IN" sz="1400" dirty="0"/>
          </a:p>
          <a:p>
            <a:r>
              <a:rPr lang="en-IN" sz="1400" dirty="0"/>
              <a:t># Measure the end time</a:t>
            </a:r>
          </a:p>
          <a:p>
            <a:r>
              <a:rPr lang="en-IN" sz="1400" dirty="0" err="1"/>
              <a:t>end_time</a:t>
            </a:r>
            <a:r>
              <a:rPr lang="en-IN" sz="1400" dirty="0"/>
              <a:t> = </a:t>
            </a:r>
            <a:r>
              <a:rPr lang="en-IN" sz="1400" dirty="0" err="1"/>
              <a:t>time.time</a:t>
            </a:r>
            <a:r>
              <a:rPr lang="en-IN" sz="1400" dirty="0"/>
              <a:t>()</a:t>
            </a:r>
          </a:p>
          <a:p>
            <a:endParaRPr lang="en-IN" sz="1400" dirty="0"/>
          </a:p>
          <a:p>
            <a:r>
              <a:rPr lang="en-IN" sz="1400" dirty="0"/>
              <a:t># Calculate the training time</a:t>
            </a:r>
          </a:p>
          <a:p>
            <a:r>
              <a:rPr lang="en-IN" sz="1400" dirty="0" err="1"/>
              <a:t>training_time</a:t>
            </a:r>
            <a:r>
              <a:rPr lang="en-IN" sz="1400" dirty="0"/>
              <a:t> = </a:t>
            </a:r>
            <a:r>
              <a:rPr lang="en-IN" sz="1400" dirty="0" err="1"/>
              <a:t>end_time</a:t>
            </a:r>
            <a:r>
              <a:rPr lang="en-IN" sz="1400" dirty="0"/>
              <a:t> - </a:t>
            </a:r>
            <a:r>
              <a:rPr lang="en-IN" sz="1400" dirty="0" err="1"/>
              <a:t>start_time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# Print the training time</a:t>
            </a:r>
          </a:p>
          <a:p>
            <a:r>
              <a:rPr lang="en-IN" sz="1400" dirty="0"/>
              <a:t>print("Training time: {:.2f} </a:t>
            </a:r>
            <a:r>
              <a:rPr lang="en-IN" sz="1400" dirty="0" err="1"/>
              <a:t>seconds".format</a:t>
            </a:r>
            <a:r>
              <a:rPr lang="en-IN" sz="1400" dirty="0"/>
              <a:t>(</a:t>
            </a:r>
            <a:r>
              <a:rPr lang="en-IN" sz="1400" dirty="0" err="1"/>
              <a:t>training_time</a:t>
            </a:r>
            <a:r>
              <a:rPr lang="en-IN" sz="1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7735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3499E1-B964-8C6E-5185-564411DE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962025"/>
            <a:ext cx="54768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9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CD601-B66F-9D08-2929-5ADD24AE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04775"/>
            <a:ext cx="101155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9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62C006-1C4B-8D6F-1F7F-70DDC861B5EA}"/>
              </a:ext>
            </a:extLst>
          </p:cNvPr>
          <p:cNvSpPr txBox="1"/>
          <p:nvPr/>
        </p:nvSpPr>
        <p:spPr>
          <a:xfrm>
            <a:off x="2704723" y="539611"/>
            <a:ext cx="6097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000000"/>
                </a:solidFill>
                <a:effectLst/>
                <a:latin typeface="var(--ff-lato)"/>
              </a:rPr>
              <a:t>Preprocessing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7E9E4-F00F-4491-72CE-7AB8B58ADA91}"/>
              </a:ext>
            </a:extLst>
          </p:cNvPr>
          <p:cNvSpPr txBox="1"/>
          <p:nvPr/>
        </p:nvSpPr>
        <p:spPr>
          <a:xfrm>
            <a:off x="751438" y="1195119"/>
            <a:ext cx="114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efore inputting that data to machine learning algorithms, we need to convert it into meaningful data.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493A9-2AEA-9840-C073-215FDF0BC8EC}"/>
              </a:ext>
            </a:extLst>
          </p:cNvPr>
          <p:cNvSpPr txBox="1"/>
          <p:nvPr/>
        </p:nvSpPr>
        <p:spPr>
          <a:xfrm>
            <a:off x="364402" y="1502896"/>
            <a:ext cx="1355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 err="1">
                <a:solidFill>
                  <a:srgbClr val="000000"/>
                </a:solidFill>
                <a:effectLst/>
                <a:latin typeface="var(--ff-lato)"/>
              </a:rPr>
              <a:t>Binarisation</a:t>
            </a:r>
            <a:endParaRPr lang="en-IN" b="1" i="0" dirty="0">
              <a:solidFill>
                <a:srgbClr val="000000"/>
              </a:solidFill>
              <a:effectLst/>
              <a:latin typeface="var(--ff-lato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67C75D-5863-7A6D-AB70-286872A8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38" y="2035154"/>
            <a:ext cx="6773878" cy="442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9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A2C40E-22FA-E571-B236-EB6B087F470A}"/>
              </a:ext>
            </a:extLst>
          </p:cNvPr>
          <p:cNvSpPr txBox="1"/>
          <p:nvPr/>
        </p:nvSpPr>
        <p:spPr>
          <a:xfrm>
            <a:off x="396089" y="37664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var(--ff-lato)"/>
              </a:rPr>
              <a:t>Mean Removal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E117F-B0EA-1CAF-CD99-FC59D6B6E6A8}"/>
              </a:ext>
            </a:extLst>
          </p:cNvPr>
          <p:cNvSpPr txBox="1"/>
          <p:nvPr/>
        </p:nvSpPr>
        <p:spPr>
          <a:xfrm>
            <a:off x="623935" y="745980"/>
            <a:ext cx="11171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To eliminate the mean from feature vector so that every feature centered on zero.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A5AE7-1A71-B853-42DA-15E077D5A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640" y="1294885"/>
            <a:ext cx="4976719" cy="504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3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35FDEC-C910-82DA-5044-CB0BE77C3E77}"/>
              </a:ext>
            </a:extLst>
          </p:cNvPr>
          <p:cNvSpPr txBox="1"/>
          <p:nvPr/>
        </p:nvSpPr>
        <p:spPr>
          <a:xfrm>
            <a:off x="224074" y="18652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var(--ff-lato)"/>
              </a:rPr>
              <a:t>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9A18A-58AC-7B66-41A3-F616B8AFA86D}"/>
              </a:ext>
            </a:extLst>
          </p:cNvPr>
          <p:cNvSpPr txBox="1"/>
          <p:nvPr/>
        </p:nvSpPr>
        <p:spPr>
          <a:xfrm>
            <a:off x="425513" y="555858"/>
            <a:ext cx="8431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We use this preprocessing technique for scaling the feature vectors.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3B6C5-4BEB-2065-CDA3-AC3380D49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3" y="981409"/>
            <a:ext cx="5475602" cy="55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2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B7AE1A-FFB9-57EF-AC8D-987DB1741ED6}"/>
              </a:ext>
            </a:extLst>
          </p:cNvPr>
          <p:cNvSpPr txBox="1"/>
          <p:nvPr/>
        </p:nvSpPr>
        <p:spPr>
          <a:xfrm>
            <a:off x="124486" y="10504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var(--ff-lato)"/>
              </a:rPr>
              <a:t>Normalisation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7A2B3-E898-B501-B513-3E338CFFD844}"/>
              </a:ext>
            </a:extLst>
          </p:cNvPr>
          <p:cNvSpPr txBox="1"/>
          <p:nvPr/>
        </p:nvSpPr>
        <p:spPr>
          <a:xfrm>
            <a:off x="405143" y="474377"/>
            <a:ext cx="6097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preprocessing technique for modifying the feature vectors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B655A-4C56-C138-C1B3-D2FB0FD5B357}"/>
              </a:ext>
            </a:extLst>
          </p:cNvPr>
          <p:cNvSpPr txBox="1"/>
          <p:nvPr/>
        </p:nvSpPr>
        <p:spPr>
          <a:xfrm>
            <a:off x="124486" y="982209"/>
            <a:ext cx="60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b="1" i="0" dirty="0">
                <a:effectLst/>
                <a:latin typeface="Verdana" panose="020B0604030504040204" pitchFamily="34" charset="0"/>
              </a:rPr>
              <a:t>L1 Normalisation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A061F-F03F-D42B-D65C-CDDFF25F7A5A}"/>
              </a:ext>
            </a:extLst>
          </p:cNvPr>
          <p:cNvSpPr txBox="1"/>
          <p:nvPr/>
        </p:nvSpPr>
        <p:spPr>
          <a:xfrm>
            <a:off x="405143" y="1520818"/>
            <a:ext cx="8919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It modifies the value in such a manner that the sum of the absolute values remains always up to 1 in each row.</a:t>
            </a:r>
            <a:endParaRPr lang="en-I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A0919D-EA52-3BD3-FF17-755B414D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240" y="1931091"/>
            <a:ext cx="5047260" cy="48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4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9E975-7EEA-AB22-FC1C-A4536ACC4C24}"/>
              </a:ext>
            </a:extLst>
          </p:cNvPr>
          <p:cNvSpPr txBox="1"/>
          <p:nvPr/>
        </p:nvSpPr>
        <p:spPr>
          <a:xfrm>
            <a:off x="5142054" y="841973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Modelling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248BB-35EF-EF5F-3C41-98781C635AA5}"/>
              </a:ext>
            </a:extLst>
          </p:cNvPr>
          <p:cNvSpPr txBox="1"/>
          <p:nvPr/>
        </p:nvSpPr>
        <p:spPr>
          <a:xfrm>
            <a:off x="432304" y="1589813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000000"/>
                </a:solidFill>
                <a:effectLst/>
                <a:latin typeface="var(--ff-lato)"/>
              </a:rPr>
              <a:t>Dataset Loading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3E082-E51C-B2FB-B39C-173CC56360C9}"/>
              </a:ext>
            </a:extLst>
          </p:cNvPr>
          <p:cNvSpPr txBox="1"/>
          <p:nvPr/>
        </p:nvSpPr>
        <p:spPr>
          <a:xfrm>
            <a:off x="660903" y="2116732"/>
            <a:ext cx="11350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Features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variables of data are called its features. They are also known as predictors, inputs or attributes.</a:t>
            </a:r>
            <a:endParaRPr lang="en-IN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B211ED-9F8F-D96D-65A6-4C070FBB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2701507"/>
            <a:ext cx="6829425" cy="847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730270-D3C0-4965-2D6C-0C6BB6BD8BA2}"/>
              </a:ext>
            </a:extLst>
          </p:cNvPr>
          <p:cNvSpPr txBox="1"/>
          <p:nvPr/>
        </p:nvSpPr>
        <p:spPr>
          <a:xfrm>
            <a:off x="660903" y="3549232"/>
            <a:ext cx="107555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Response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  It is the output variable that basically depends upon the feature variables. They are also known as target, label or output.</a:t>
            </a:r>
            <a:endParaRPr lang="en-IN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C6F167-A9DB-431D-F62D-A689AD98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23" y="4296637"/>
            <a:ext cx="8601075" cy="97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44F280-B83B-A995-743E-8327E080B669}"/>
              </a:ext>
            </a:extLst>
          </p:cNvPr>
          <p:cNvSpPr txBox="1"/>
          <p:nvPr/>
        </p:nvSpPr>
        <p:spPr>
          <a:xfrm>
            <a:off x="1747174" y="5554362"/>
            <a:ext cx="10040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example datasets like </a:t>
            </a:r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iris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and </a:t>
            </a:r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digits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for classification and the </a:t>
            </a:r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Boston house prices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for regression.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870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C051DA-6DF4-91FD-A5C0-4C37C6A19E3D}"/>
              </a:ext>
            </a:extLst>
          </p:cNvPr>
          <p:cNvSpPr txBox="1"/>
          <p:nvPr/>
        </p:nvSpPr>
        <p:spPr>
          <a:xfrm>
            <a:off x="178806" y="195579"/>
            <a:ext cx="6097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1" i="0" dirty="0">
                <a:effectLst/>
                <a:latin typeface="Verdana" panose="020B0604030504040204" pitchFamily="34" charset="0"/>
              </a:rPr>
              <a:t>L2 Normalisation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7281C-9A88-F60B-91C5-61E827048DB7}"/>
              </a:ext>
            </a:extLst>
          </p:cNvPr>
          <p:cNvSpPr txBox="1"/>
          <p:nvPr/>
        </p:nvSpPr>
        <p:spPr>
          <a:xfrm>
            <a:off x="497941" y="597590"/>
            <a:ext cx="8648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It modifies the value in such a manner that the sum of the squares remains always up to 1 in each row.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F2096-ED25-2D8A-79C4-0B2A4062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268201"/>
            <a:ext cx="5657143" cy="52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9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8C61DF-606A-203A-D357-44AB79040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19" y="318992"/>
            <a:ext cx="3438525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672E85-6F11-D2A0-D3F7-5C5E74F9D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07" y="2934831"/>
            <a:ext cx="7162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1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F45D1-9E50-1439-73C2-D388975B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826" y="319087"/>
            <a:ext cx="61912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8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45FC6-C805-B57D-7813-4CB4271F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328737"/>
            <a:ext cx="72009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8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6DE30-E89E-76BF-576A-1C16D23C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376237"/>
            <a:ext cx="69913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7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F3DBCE-BC87-82F6-4547-2B3F5072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62" y="309090"/>
            <a:ext cx="8620125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1AF411-8C5D-5FEA-9D6C-9C2A8994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86" y="1444499"/>
            <a:ext cx="8296275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2B192-28FA-A690-4E7A-99238FA4C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12" y="2246533"/>
            <a:ext cx="8562975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3984BC-D6CC-3968-330B-5D1114A4C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66" y="3325593"/>
            <a:ext cx="9391650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B5EC5F-7795-1438-9FCC-2E0D49925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866" y="4632451"/>
            <a:ext cx="113823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8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F7F5C-1129-6A1F-61D3-41C87010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466725"/>
            <a:ext cx="116871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8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CD93C-2E32-53E9-E926-0986C2E6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63" y="219923"/>
            <a:ext cx="6600825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4FAF91-CC24-5B63-8762-B78368A5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53" y="1118904"/>
            <a:ext cx="7181850" cy="536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00E83-5319-3E96-C3DD-6731FA722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925" y="1118904"/>
            <a:ext cx="18192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6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500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var(--ff-lato)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2024-05-26T09:16:09Z</dcterms:created>
  <dcterms:modified xsi:type="dcterms:W3CDTF">2024-07-31T11:57:31Z</dcterms:modified>
</cp:coreProperties>
</file>