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592">
          <p15:clr>
            <a:srgbClr val="A4A3A4"/>
          </p15:clr>
        </p15:guide>
        <p15:guide id="2" pos="10368">
          <p15:clr>
            <a:srgbClr val="A4A3A4"/>
          </p15:clr>
        </p15:guide>
        <p15:guide id="3" orient="horz" pos="9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592" orient="horz"/>
        <p:guide pos="10368"/>
        <p:guide pos="9216"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468880" y="3591562"/>
            <a:ext cx="27980641" cy="764032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9497058" y="-1391918"/>
            <a:ext cx="13924283" cy="2839211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3405506" y="26036"/>
            <a:ext cx="18597882" cy="2088260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245997" y="5471167"/>
            <a:ext cx="28392119" cy="912875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245997" y="14686288"/>
            <a:ext cx="28392119" cy="480059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2263140" y="5842000"/>
            <a:ext cx="13990321"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5"/>
          <p:cNvSpPr txBox="1"/>
          <p:nvPr>
            <p:ph idx="2" type="body"/>
          </p:nvPr>
        </p:nvSpPr>
        <p:spPr>
          <a:xfrm>
            <a:off x="16664941" y="5842000"/>
            <a:ext cx="13990321"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2267428"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2267431" y="5379722"/>
            <a:ext cx="13926023" cy="263651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6"/>
          <p:cNvSpPr txBox="1"/>
          <p:nvPr>
            <p:ph idx="2" type="body"/>
          </p:nvPr>
        </p:nvSpPr>
        <p:spPr>
          <a:xfrm>
            <a:off x="2267431" y="8016240"/>
            <a:ext cx="13926023" cy="1179068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6"/>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6"/>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13994608" y="3159765"/>
            <a:ext cx="16664939" cy="15595601"/>
          </a:xfrm>
          <a:prstGeom prst="rect">
            <a:avLst/>
          </a:prstGeom>
          <a:noFill/>
          <a:ln>
            <a:noFill/>
          </a:ln>
        </p:spPr>
        <p:txBody>
          <a:bodyPr anchorCtr="0" anchor="t" bIns="45700" lIns="91425" spcFirstLastPara="1" rIns="91425" wrap="square" tIns="45700"/>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9"/>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3994608" y="3159765"/>
            <a:ext cx="16664939" cy="15595601"/>
          </a:xfrm>
          <a:prstGeom prst="rect">
            <a:avLst/>
          </a:prstGeom>
          <a:noFill/>
          <a:ln>
            <a:noFill/>
          </a:ln>
        </p:spPr>
        <p:txBody>
          <a:bodyPr anchorCtr="0" anchor="t" bIns="45700" lIns="91425" spcFirstLastPara="1" rIns="91425" wrap="square" tIns="45700"/>
          <a:lstStyle>
            <a:lvl1pPr lvl="0" marR="0" rtl="0" algn="l">
              <a:lnSpc>
                <a:spcPct val="90000"/>
              </a:lnSpc>
              <a:spcBef>
                <a:spcPts val="3200"/>
              </a:spcBef>
              <a:spcAft>
                <a:spcPts val="0"/>
              </a:spcAft>
              <a:buClr>
                <a:schemeClr val="dk1"/>
              </a:buClr>
              <a:buSzPts val="10240"/>
              <a:buFont typeface="Arial"/>
              <a:buNone/>
              <a:defRPr b="0" i="0" sz="10240" u="none" cap="none" strike="noStrike">
                <a:solidFill>
                  <a:schemeClr val="dk1"/>
                </a:solidFill>
                <a:latin typeface="Calibri"/>
                <a:ea typeface="Calibri"/>
                <a:cs typeface="Calibri"/>
                <a:sym typeface="Calibri"/>
              </a:defRPr>
            </a:lvl1pPr>
            <a:lvl2pPr lvl="1" marR="0" rtl="0" algn="l">
              <a:lnSpc>
                <a:spcPct val="90000"/>
              </a:lnSpc>
              <a:spcBef>
                <a:spcPts val="1600"/>
              </a:spcBef>
              <a:spcAft>
                <a:spcPts val="0"/>
              </a:spcAft>
              <a:buClr>
                <a:schemeClr val="dk1"/>
              </a:buClr>
              <a:buSzPts val="8960"/>
              <a:buFont typeface="Arial"/>
              <a:buNone/>
              <a:defRPr b="0" i="0" sz="8960" u="none" cap="none" strike="noStrike">
                <a:solidFill>
                  <a:schemeClr val="dk1"/>
                </a:solidFill>
                <a:latin typeface="Calibri"/>
                <a:ea typeface="Calibri"/>
                <a:cs typeface="Calibri"/>
                <a:sym typeface="Calibri"/>
              </a:defRPr>
            </a:lvl2pPr>
            <a:lvl3pPr lvl="2" marR="0" rtl="0" algn="l">
              <a:lnSpc>
                <a:spcPct val="90000"/>
              </a:lnSpc>
              <a:spcBef>
                <a:spcPts val="16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lvl="3"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4pPr>
            <a:lvl5pPr lvl="4"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5pPr>
            <a:lvl6pPr lvl="5"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6pPr>
            <a:lvl7pPr lvl="6"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7pPr>
            <a:lvl8pPr lvl="7"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8pPr>
            <a:lvl9pPr lvl="8"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840" u="none" cap="none" strike="noStrike">
                <a:solidFill>
                  <a:srgbClr val="888888"/>
                </a:solidFill>
                <a:latin typeface="Calibri"/>
                <a:ea typeface="Calibri"/>
                <a:cs typeface="Calibri"/>
                <a:sym typeface="Calibri"/>
              </a:defRPr>
            </a:lvl1pPr>
            <a:lvl2pPr indent="0" lvl="1" marL="0" marR="0" rtl="0" algn="r">
              <a:spcBef>
                <a:spcPts val="0"/>
              </a:spcBef>
              <a:buNone/>
              <a:defRPr b="0" i="0" sz="3840" u="none" cap="none" strike="noStrike">
                <a:solidFill>
                  <a:srgbClr val="888888"/>
                </a:solidFill>
                <a:latin typeface="Calibri"/>
                <a:ea typeface="Calibri"/>
                <a:cs typeface="Calibri"/>
                <a:sym typeface="Calibri"/>
              </a:defRPr>
            </a:lvl2pPr>
            <a:lvl3pPr indent="0" lvl="2" marL="0" marR="0" rtl="0" algn="r">
              <a:spcBef>
                <a:spcPts val="0"/>
              </a:spcBef>
              <a:buNone/>
              <a:defRPr b="0" i="0" sz="3840" u="none" cap="none" strike="noStrike">
                <a:solidFill>
                  <a:srgbClr val="888888"/>
                </a:solidFill>
                <a:latin typeface="Calibri"/>
                <a:ea typeface="Calibri"/>
                <a:cs typeface="Calibri"/>
                <a:sym typeface="Calibri"/>
              </a:defRPr>
            </a:lvl3pPr>
            <a:lvl4pPr indent="0" lvl="3" marL="0" marR="0" rtl="0" algn="r">
              <a:spcBef>
                <a:spcPts val="0"/>
              </a:spcBef>
              <a:buNone/>
              <a:defRPr b="0" i="0" sz="3840" u="none" cap="none" strike="noStrike">
                <a:solidFill>
                  <a:srgbClr val="888888"/>
                </a:solidFill>
                <a:latin typeface="Calibri"/>
                <a:ea typeface="Calibri"/>
                <a:cs typeface="Calibri"/>
                <a:sym typeface="Calibri"/>
              </a:defRPr>
            </a:lvl4pPr>
            <a:lvl5pPr indent="0" lvl="4" marL="0" marR="0" rtl="0" algn="r">
              <a:spcBef>
                <a:spcPts val="0"/>
              </a:spcBef>
              <a:buNone/>
              <a:defRPr b="0" i="0" sz="3840" u="none" cap="none" strike="noStrike">
                <a:solidFill>
                  <a:srgbClr val="888888"/>
                </a:solidFill>
                <a:latin typeface="Calibri"/>
                <a:ea typeface="Calibri"/>
                <a:cs typeface="Calibri"/>
                <a:sym typeface="Calibri"/>
              </a:defRPr>
            </a:lvl5pPr>
            <a:lvl6pPr indent="0" lvl="5" marL="0" marR="0" rtl="0" algn="r">
              <a:spcBef>
                <a:spcPts val="0"/>
              </a:spcBef>
              <a:buNone/>
              <a:defRPr b="0" i="0" sz="3840" u="none" cap="none" strike="noStrike">
                <a:solidFill>
                  <a:srgbClr val="888888"/>
                </a:solidFill>
                <a:latin typeface="Calibri"/>
                <a:ea typeface="Calibri"/>
                <a:cs typeface="Calibri"/>
                <a:sym typeface="Calibri"/>
              </a:defRPr>
            </a:lvl6pPr>
            <a:lvl7pPr indent="0" lvl="6" marL="0" marR="0" rtl="0" algn="r">
              <a:spcBef>
                <a:spcPts val="0"/>
              </a:spcBef>
              <a:buNone/>
              <a:defRPr b="0" i="0" sz="3840" u="none" cap="none" strike="noStrike">
                <a:solidFill>
                  <a:srgbClr val="888888"/>
                </a:solidFill>
                <a:latin typeface="Calibri"/>
                <a:ea typeface="Calibri"/>
                <a:cs typeface="Calibri"/>
                <a:sym typeface="Calibri"/>
              </a:defRPr>
            </a:lvl7pPr>
            <a:lvl8pPr indent="0" lvl="7" marL="0" marR="0" rtl="0" algn="r">
              <a:spcBef>
                <a:spcPts val="0"/>
              </a:spcBef>
              <a:buNone/>
              <a:defRPr b="0" i="0" sz="3840" u="none" cap="none" strike="noStrike">
                <a:solidFill>
                  <a:srgbClr val="888888"/>
                </a:solidFill>
                <a:latin typeface="Calibri"/>
                <a:ea typeface="Calibri"/>
                <a:cs typeface="Calibri"/>
                <a:sym typeface="Calibri"/>
              </a:defRPr>
            </a:lvl8pPr>
            <a:lvl9pPr indent="0" lvl="8" marL="0" marR="0" rtl="0" algn="r">
              <a:spcBef>
                <a:spcPts val="0"/>
              </a:spcBef>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2438400" y="914399"/>
            <a:ext cx="28041601" cy="2960365"/>
          </a:xfrm>
          <a:prstGeom prst="rect">
            <a:avLst/>
          </a:prstGeom>
          <a:solidFill>
            <a:schemeClr val="lt1"/>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054A6"/>
              </a:buClr>
              <a:buSzPts val="13334"/>
              <a:buFont typeface="Calibri"/>
              <a:buNone/>
            </a:pPr>
            <a:r>
              <a:rPr lang="en-US" sz="13334">
                <a:solidFill>
                  <a:srgbClr val="0054A6"/>
                </a:solidFill>
              </a:rPr>
              <a:t>LinkedIn API</a:t>
            </a:r>
            <a:br>
              <a:rPr lang="en-US">
                <a:solidFill>
                  <a:srgbClr val="3284BF"/>
                </a:solidFill>
                <a:latin typeface="Calibri"/>
                <a:ea typeface="Calibri"/>
                <a:cs typeface="Calibri"/>
                <a:sym typeface="Calibri"/>
              </a:rPr>
            </a:br>
            <a:r>
              <a:rPr lang="en-US" sz="6533">
                <a:solidFill>
                  <a:srgbClr val="3284BF"/>
                </a:solidFill>
              </a:rPr>
              <a:t>Team  Name </a:t>
            </a:r>
            <a:endParaRPr/>
          </a:p>
        </p:txBody>
      </p:sp>
      <p:sp>
        <p:nvSpPr>
          <p:cNvPr id="85" name="Google Shape;85;p13"/>
          <p:cNvSpPr/>
          <p:nvPr/>
        </p:nvSpPr>
        <p:spPr>
          <a:xfrm>
            <a:off x="936856" y="4433429"/>
            <a:ext cx="31089601" cy="228600"/>
          </a:xfrm>
          <a:prstGeom prst="rect">
            <a:avLst/>
          </a:prstGeom>
          <a:solidFill>
            <a:srgbClr val="FFC8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3456" u="none" cap="none" strike="noStrike">
              <a:solidFill>
                <a:schemeClr val="lt1"/>
              </a:solidFill>
              <a:latin typeface="Calibri"/>
              <a:ea typeface="Calibri"/>
              <a:cs typeface="Calibri"/>
              <a:sym typeface="Calibri"/>
            </a:endParaRPr>
          </a:p>
        </p:txBody>
      </p:sp>
      <p:sp>
        <p:nvSpPr>
          <p:cNvPr id="86" name="Google Shape;86;p13"/>
          <p:cNvSpPr txBox="1"/>
          <p:nvPr/>
        </p:nvSpPr>
        <p:spPr>
          <a:xfrm>
            <a:off x="1858949" y="5521867"/>
            <a:ext cx="13686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800" u="sng" cap="none" strike="noStrike">
                <a:solidFill>
                  <a:srgbClr val="3284BF"/>
                </a:solidFill>
                <a:latin typeface="Calibri"/>
                <a:ea typeface="Calibri"/>
                <a:cs typeface="Calibri"/>
                <a:sym typeface="Calibri"/>
              </a:rPr>
              <a:t>The Problem </a:t>
            </a:r>
            <a:endParaRPr u="sng"/>
          </a:p>
        </p:txBody>
      </p:sp>
      <p:sp>
        <p:nvSpPr>
          <p:cNvPr id="87" name="Google Shape;87;p13"/>
          <p:cNvSpPr txBox="1"/>
          <p:nvPr/>
        </p:nvSpPr>
        <p:spPr>
          <a:xfrm>
            <a:off x="1999132" y="8557542"/>
            <a:ext cx="13545668"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800" u="sng" cap="none" strike="noStrike">
                <a:solidFill>
                  <a:srgbClr val="3284BF"/>
                </a:solidFill>
                <a:latin typeface="Calibri"/>
                <a:ea typeface="Calibri"/>
                <a:cs typeface="Calibri"/>
                <a:sym typeface="Calibri"/>
              </a:rPr>
              <a:t>Requirements</a:t>
            </a:r>
            <a:endParaRPr u="sng"/>
          </a:p>
        </p:txBody>
      </p:sp>
      <p:sp>
        <p:nvSpPr>
          <p:cNvPr id="88" name="Google Shape;88;p13"/>
          <p:cNvSpPr txBox="1"/>
          <p:nvPr/>
        </p:nvSpPr>
        <p:spPr>
          <a:xfrm>
            <a:off x="1928969" y="11828466"/>
            <a:ext cx="13686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800" u="sng" cap="none" strike="noStrike">
                <a:solidFill>
                  <a:srgbClr val="3284BF"/>
                </a:solidFill>
                <a:latin typeface="Calibri"/>
                <a:ea typeface="Calibri"/>
                <a:cs typeface="Calibri"/>
                <a:sym typeface="Calibri"/>
              </a:rPr>
              <a:t>Implementation</a:t>
            </a:r>
            <a:endParaRPr u="sng"/>
          </a:p>
        </p:txBody>
      </p:sp>
      <p:sp>
        <p:nvSpPr>
          <p:cNvPr id="89" name="Google Shape;89;p13"/>
          <p:cNvSpPr txBox="1"/>
          <p:nvPr/>
        </p:nvSpPr>
        <p:spPr>
          <a:xfrm>
            <a:off x="1928956" y="18388100"/>
            <a:ext cx="13686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800" u="sng" cap="none" strike="noStrike">
                <a:solidFill>
                  <a:srgbClr val="3284BF"/>
                </a:solidFill>
                <a:latin typeface="Calibri"/>
                <a:ea typeface="Calibri"/>
                <a:cs typeface="Calibri"/>
                <a:sym typeface="Calibri"/>
              </a:rPr>
              <a:t>Acknowledgement</a:t>
            </a:r>
            <a:endParaRPr u="sng"/>
          </a:p>
        </p:txBody>
      </p:sp>
      <p:sp>
        <p:nvSpPr>
          <p:cNvPr id="90" name="Google Shape;90;p13"/>
          <p:cNvSpPr/>
          <p:nvPr/>
        </p:nvSpPr>
        <p:spPr>
          <a:xfrm>
            <a:off x="878543" y="20963583"/>
            <a:ext cx="31089601" cy="228600"/>
          </a:xfrm>
          <a:prstGeom prst="rect">
            <a:avLst/>
          </a:prstGeom>
          <a:solidFill>
            <a:srgbClr val="3283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3456" u="none" cap="none" strike="noStrike">
              <a:solidFill>
                <a:schemeClr val="lt1"/>
              </a:solidFill>
              <a:latin typeface="Calibri"/>
              <a:ea typeface="Calibri"/>
              <a:cs typeface="Calibri"/>
              <a:sym typeface="Calibri"/>
            </a:endParaRPr>
          </a:p>
        </p:txBody>
      </p:sp>
      <p:sp>
        <p:nvSpPr>
          <p:cNvPr id="91" name="Google Shape;91;p13"/>
          <p:cNvSpPr txBox="1"/>
          <p:nvPr/>
        </p:nvSpPr>
        <p:spPr>
          <a:xfrm>
            <a:off x="1841875" y="6413150"/>
            <a:ext cx="13685700" cy="214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667">
                <a:solidFill>
                  <a:schemeClr val="dk1"/>
                </a:solidFill>
                <a:latin typeface="Calibri"/>
                <a:ea typeface="Calibri"/>
                <a:cs typeface="Calibri"/>
                <a:sym typeface="Calibri"/>
              </a:rPr>
              <a:t>LinkedIn is a social networking site which allows its users to create connections with employers, co-workers and classmates. A LinkedIn user page generally contains their skills, employment history and education. The purpose of this project was to create a program in which GSU faculty and staff could use to search previous </a:t>
            </a:r>
            <a:r>
              <a:rPr lang="en-US" sz="2667">
                <a:solidFill>
                  <a:schemeClr val="dk1"/>
                </a:solidFill>
                <a:latin typeface="Calibri"/>
                <a:ea typeface="Calibri"/>
                <a:cs typeface="Calibri"/>
                <a:sym typeface="Calibri"/>
              </a:rPr>
              <a:t>alumni</a:t>
            </a:r>
            <a:r>
              <a:rPr lang="en-US" sz="2667">
                <a:solidFill>
                  <a:schemeClr val="dk1"/>
                </a:solidFill>
                <a:latin typeface="Calibri"/>
                <a:ea typeface="Calibri"/>
                <a:cs typeface="Calibri"/>
                <a:sym typeface="Calibri"/>
              </a:rPr>
              <a:t> matching certain criterias such as graduation year and/or major.</a:t>
            </a:r>
            <a:endParaRPr/>
          </a:p>
        </p:txBody>
      </p:sp>
      <p:sp>
        <p:nvSpPr>
          <p:cNvPr id="92" name="Google Shape;92;p13"/>
          <p:cNvSpPr txBox="1"/>
          <p:nvPr/>
        </p:nvSpPr>
        <p:spPr>
          <a:xfrm>
            <a:off x="1937632" y="9214250"/>
            <a:ext cx="13528500" cy="214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667">
                <a:solidFill>
                  <a:schemeClr val="dk1"/>
                </a:solidFill>
                <a:latin typeface="Calibri"/>
                <a:ea typeface="Calibri"/>
                <a:cs typeface="Calibri"/>
                <a:sym typeface="Calibri"/>
              </a:rPr>
              <a:t>The Linkedin API program should:</a:t>
            </a:r>
            <a:endParaRPr sz="2667">
              <a:solidFill>
                <a:schemeClr val="dk1"/>
              </a:solidFill>
              <a:latin typeface="Calibri"/>
              <a:ea typeface="Calibri"/>
              <a:cs typeface="Calibri"/>
              <a:sym typeface="Calibri"/>
            </a:endParaRPr>
          </a:p>
          <a:p>
            <a:pPr indent="-397954" lvl="0" marL="457200" marR="0" rtl="0" algn="l">
              <a:spcBef>
                <a:spcPts val="0"/>
              </a:spcBef>
              <a:spcAft>
                <a:spcPts val="0"/>
              </a:spcAft>
              <a:buClr>
                <a:schemeClr val="dk1"/>
              </a:buClr>
              <a:buSzPts val="2667"/>
              <a:buFont typeface="Calibri"/>
              <a:buChar char="●"/>
            </a:pPr>
            <a:r>
              <a:rPr lang="en-US" sz="2667">
                <a:solidFill>
                  <a:schemeClr val="dk1"/>
                </a:solidFill>
                <a:latin typeface="Calibri"/>
                <a:ea typeface="Calibri"/>
                <a:cs typeface="Calibri"/>
                <a:sym typeface="Calibri"/>
              </a:rPr>
              <a:t>Allow users to register for an account and login using a registered account. </a:t>
            </a:r>
            <a:endParaRPr sz="2667">
              <a:solidFill>
                <a:schemeClr val="dk1"/>
              </a:solidFill>
              <a:latin typeface="Calibri"/>
              <a:ea typeface="Calibri"/>
              <a:cs typeface="Calibri"/>
              <a:sym typeface="Calibri"/>
            </a:endParaRPr>
          </a:p>
          <a:p>
            <a:pPr indent="-397954" lvl="0" marL="457200" marR="0" rtl="0" algn="l">
              <a:spcBef>
                <a:spcPts val="0"/>
              </a:spcBef>
              <a:spcAft>
                <a:spcPts val="0"/>
              </a:spcAft>
              <a:buClr>
                <a:schemeClr val="dk1"/>
              </a:buClr>
              <a:buSzPts val="2667"/>
              <a:buFont typeface="Calibri"/>
              <a:buChar char="●"/>
            </a:pPr>
            <a:r>
              <a:rPr lang="en-US" sz="2667">
                <a:solidFill>
                  <a:schemeClr val="dk1"/>
                </a:solidFill>
                <a:latin typeface="Calibri"/>
                <a:ea typeface="Calibri"/>
                <a:cs typeface="Calibri"/>
                <a:sym typeface="Calibri"/>
              </a:rPr>
              <a:t>Allow users to create specific search requests based on criterias such as de</a:t>
            </a:r>
            <a:r>
              <a:rPr lang="en-US" sz="2667">
                <a:solidFill>
                  <a:schemeClr val="dk1"/>
                </a:solidFill>
                <a:latin typeface="Calibri"/>
                <a:ea typeface="Calibri"/>
                <a:cs typeface="Calibri"/>
                <a:sym typeface="Calibri"/>
              </a:rPr>
              <a:t>gree title</a:t>
            </a:r>
            <a:r>
              <a:rPr lang="en-US" sz="2667">
                <a:solidFill>
                  <a:schemeClr val="dk1"/>
                </a:solidFill>
                <a:latin typeface="Calibri"/>
                <a:ea typeface="Calibri"/>
                <a:cs typeface="Calibri"/>
                <a:sym typeface="Calibri"/>
              </a:rPr>
              <a:t> and/or graduation year. </a:t>
            </a:r>
            <a:endParaRPr sz="2667">
              <a:solidFill>
                <a:schemeClr val="dk1"/>
              </a:solidFill>
              <a:latin typeface="Calibri"/>
              <a:ea typeface="Calibri"/>
              <a:cs typeface="Calibri"/>
              <a:sym typeface="Calibri"/>
            </a:endParaRPr>
          </a:p>
          <a:p>
            <a:pPr indent="-397954" lvl="0" marL="457200" marR="0" rtl="0" algn="l">
              <a:spcBef>
                <a:spcPts val="0"/>
              </a:spcBef>
              <a:spcAft>
                <a:spcPts val="0"/>
              </a:spcAft>
              <a:buClr>
                <a:schemeClr val="dk1"/>
              </a:buClr>
              <a:buSzPts val="2667"/>
              <a:buFont typeface="Calibri"/>
              <a:buChar char="●"/>
            </a:pPr>
            <a:r>
              <a:rPr lang="en-US" sz="2667">
                <a:solidFill>
                  <a:schemeClr val="dk1"/>
                </a:solidFill>
                <a:latin typeface="Calibri"/>
                <a:ea typeface="Calibri"/>
                <a:cs typeface="Calibri"/>
                <a:sym typeface="Calibri"/>
              </a:rPr>
              <a:t>Provide the user with his/her search results in a CSV file. </a:t>
            </a:r>
            <a:endParaRPr sz="2667">
              <a:solidFill>
                <a:schemeClr val="dk1"/>
              </a:solidFill>
              <a:latin typeface="Calibri"/>
              <a:ea typeface="Calibri"/>
              <a:cs typeface="Calibri"/>
              <a:sym typeface="Calibri"/>
            </a:endParaRPr>
          </a:p>
        </p:txBody>
      </p:sp>
      <p:sp>
        <p:nvSpPr>
          <p:cNvPr id="93" name="Google Shape;93;p13"/>
          <p:cNvSpPr txBox="1"/>
          <p:nvPr/>
        </p:nvSpPr>
        <p:spPr>
          <a:xfrm>
            <a:off x="1999122" y="19425856"/>
            <a:ext cx="13686000" cy="91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667">
                <a:solidFill>
                  <a:schemeClr val="dk1"/>
                </a:solidFill>
                <a:latin typeface="Calibri"/>
                <a:ea typeface="Calibri"/>
                <a:cs typeface="Calibri"/>
                <a:sym typeface="Calibri"/>
              </a:rPr>
              <a:t>We would like to thank William Gr</a:t>
            </a:r>
            <a:r>
              <a:rPr lang="en-US" sz="2667">
                <a:solidFill>
                  <a:schemeClr val="dk1"/>
                </a:solidFill>
                <a:latin typeface="Calibri"/>
                <a:ea typeface="Calibri"/>
                <a:cs typeface="Calibri"/>
                <a:sym typeface="Calibri"/>
              </a:rPr>
              <a:t>egory Johnson for his support during the course of the project.</a:t>
            </a:r>
            <a:endParaRPr/>
          </a:p>
        </p:txBody>
      </p:sp>
      <p:sp>
        <p:nvSpPr>
          <p:cNvPr id="94" name="Google Shape;94;p13"/>
          <p:cNvSpPr txBox="1"/>
          <p:nvPr/>
        </p:nvSpPr>
        <p:spPr>
          <a:xfrm>
            <a:off x="1858875" y="12835788"/>
            <a:ext cx="13686000" cy="28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667">
                <a:solidFill>
                  <a:schemeClr val="dk1"/>
                </a:solidFill>
                <a:latin typeface="Calibri"/>
                <a:ea typeface="Calibri"/>
                <a:cs typeface="Calibri"/>
                <a:sym typeface="Calibri"/>
              </a:rPr>
              <a:t>The program has three components and each component was divided among separate teams .</a:t>
            </a:r>
            <a:r>
              <a:rPr lang="en-US" sz="2667">
                <a:solidFill>
                  <a:schemeClr val="dk1"/>
                </a:solidFill>
                <a:latin typeface="Calibri"/>
                <a:ea typeface="Calibri"/>
                <a:cs typeface="Calibri"/>
                <a:sym typeface="Calibri"/>
              </a:rPr>
              <a:t>All three teams used Java Remote Method Invocation (RMI) since it was easier for each team to work on their own computer.</a:t>
            </a:r>
            <a:r>
              <a:rPr lang="en-US" sz="2667">
                <a:solidFill>
                  <a:schemeClr val="dk1"/>
                </a:solidFill>
                <a:latin typeface="Calibri"/>
                <a:ea typeface="Calibri"/>
                <a:cs typeface="Calibri"/>
                <a:sym typeface="Calibri"/>
              </a:rPr>
              <a:t> </a:t>
            </a:r>
            <a:endParaRPr sz="2667">
              <a:solidFill>
                <a:schemeClr val="dk1"/>
              </a:solidFill>
              <a:latin typeface="Calibri"/>
              <a:ea typeface="Calibri"/>
              <a:cs typeface="Calibri"/>
              <a:sym typeface="Calibri"/>
            </a:endParaRPr>
          </a:p>
          <a:p>
            <a:pPr indent="0" lvl="0" marL="0" marR="0" rtl="0" algn="l">
              <a:spcBef>
                <a:spcPts val="0"/>
              </a:spcBef>
              <a:spcAft>
                <a:spcPts val="0"/>
              </a:spcAft>
              <a:buNone/>
            </a:pPr>
            <a:r>
              <a:rPr lang="en-US" sz="2667">
                <a:solidFill>
                  <a:schemeClr val="dk1"/>
                </a:solidFill>
                <a:latin typeface="Calibri"/>
                <a:ea typeface="Calibri"/>
                <a:cs typeface="Calibri"/>
                <a:sym typeface="Calibri"/>
              </a:rPr>
              <a:t>The front-end component was created using JavaFx. The administration and backend modules used Java. The backend component used Linkedin’s API to gather the user request search results. Amazon RDS served as the database to store user credentials as well as search requests. </a:t>
            </a:r>
            <a:endParaRPr/>
          </a:p>
        </p:txBody>
      </p:sp>
      <p:sp>
        <p:nvSpPr>
          <p:cNvPr id="95" name="Google Shape;95;p13"/>
          <p:cNvSpPr/>
          <p:nvPr/>
        </p:nvSpPr>
        <p:spPr>
          <a:xfrm>
            <a:off x="914401" y="914399"/>
            <a:ext cx="4263061" cy="2981517"/>
          </a:xfrm>
          <a:prstGeom prst="rect">
            <a:avLst/>
          </a:prstGeom>
          <a:solidFill>
            <a:srgbClr val="FFC828"/>
          </a:solidFill>
          <a:ln cap="flat" cmpd="sng" w="12700">
            <a:solidFill>
              <a:srgbClr val="3283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400">
                <a:solidFill>
                  <a:srgbClr val="3284BF"/>
                </a:solidFill>
                <a:latin typeface="Calibri"/>
                <a:ea typeface="Calibri"/>
                <a:cs typeface="Calibri"/>
                <a:sym typeface="Calibri"/>
              </a:rPr>
              <a:t>LOGO</a:t>
            </a:r>
            <a:endParaRPr/>
          </a:p>
        </p:txBody>
      </p:sp>
      <p:sp>
        <p:nvSpPr>
          <p:cNvPr id="96" name="Google Shape;96;p13"/>
          <p:cNvSpPr/>
          <p:nvPr/>
        </p:nvSpPr>
        <p:spPr>
          <a:xfrm>
            <a:off x="27741806" y="914399"/>
            <a:ext cx="4263061" cy="2981517"/>
          </a:xfrm>
          <a:prstGeom prst="rect">
            <a:avLst/>
          </a:prstGeom>
          <a:solidFill>
            <a:srgbClr val="FFC828"/>
          </a:solidFill>
          <a:ln cap="flat" cmpd="sng" w="12700">
            <a:solidFill>
              <a:srgbClr val="3283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400">
                <a:solidFill>
                  <a:srgbClr val="3284BF"/>
                </a:solidFill>
                <a:latin typeface="Calibri"/>
                <a:ea typeface="Calibri"/>
                <a:cs typeface="Calibri"/>
                <a:sym typeface="Calibri"/>
              </a:rPr>
              <a:t>LOGO</a:t>
            </a:r>
            <a:endParaRPr/>
          </a:p>
        </p:txBody>
      </p:sp>
      <p:sp>
        <p:nvSpPr>
          <p:cNvPr id="97" name="Google Shape;97;p13"/>
          <p:cNvSpPr txBox="1"/>
          <p:nvPr/>
        </p:nvSpPr>
        <p:spPr>
          <a:xfrm>
            <a:off x="17373603" y="5521866"/>
            <a:ext cx="13685851"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u="sng">
                <a:solidFill>
                  <a:srgbClr val="3284BF"/>
                </a:solidFill>
                <a:latin typeface="Calibri"/>
                <a:ea typeface="Calibri"/>
                <a:cs typeface="Calibri"/>
                <a:sym typeface="Calibri"/>
              </a:rPr>
              <a:t>Conceptual Model </a:t>
            </a:r>
            <a:endParaRPr u="sng"/>
          </a:p>
        </p:txBody>
      </p:sp>
      <p:sp>
        <p:nvSpPr>
          <p:cNvPr id="98" name="Google Shape;98;p13"/>
          <p:cNvSpPr txBox="1"/>
          <p:nvPr/>
        </p:nvSpPr>
        <p:spPr>
          <a:xfrm>
            <a:off x="17513788" y="12080219"/>
            <a:ext cx="135456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u="sng">
                <a:solidFill>
                  <a:srgbClr val="3284BF"/>
                </a:solidFill>
                <a:latin typeface="Calibri"/>
                <a:ea typeface="Calibri"/>
                <a:cs typeface="Calibri"/>
                <a:sym typeface="Calibri"/>
              </a:rPr>
              <a:t>Screenshots</a:t>
            </a:r>
            <a:endParaRPr u="sng"/>
          </a:p>
        </p:txBody>
      </p:sp>
      <p:sp>
        <p:nvSpPr>
          <p:cNvPr id="99" name="Google Shape;99;p13"/>
          <p:cNvSpPr txBox="1"/>
          <p:nvPr/>
        </p:nvSpPr>
        <p:spPr>
          <a:xfrm>
            <a:off x="1841794" y="15812616"/>
            <a:ext cx="13686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u="sng">
                <a:solidFill>
                  <a:srgbClr val="3284BF"/>
                </a:solidFill>
                <a:latin typeface="Calibri"/>
                <a:ea typeface="Calibri"/>
                <a:cs typeface="Calibri"/>
                <a:sym typeface="Calibri"/>
              </a:rPr>
              <a:t>Summary</a:t>
            </a:r>
            <a:endParaRPr u="sng"/>
          </a:p>
        </p:txBody>
      </p:sp>
      <p:sp>
        <p:nvSpPr>
          <p:cNvPr id="100" name="Google Shape;100;p13"/>
          <p:cNvSpPr txBox="1"/>
          <p:nvPr/>
        </p:nvSpPr>
        <p:spPr>
          <a:xfrm>
            <a:off x="1928963" y="16676975"/>
            <a:ext cx="14128800" cy="23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50">
                <a:latin typeface="Calibri"/>
                <a:ea typeface="Calibri"/>
                <a:cs typeface="Calibri"/>
                <a:sym typeface="Calibri"/>
              </a:rPr>
              <a:t>The LinkedIn program allows users to search for GSU alumni using LinkedIn’s API. Users will be able to register and login to the application to create search requests. The results will be available to the user in CSV format. </a:t>
            </a:r>
            <a:endParaRPr sz="2650">
              <a:latin typeface="Calibri"/>
              <a:ea typeface="Calibri"/>
              <a:cs typeface="Calibri"/>
              <a:sym typeface="Calibri"/>
            </a:endParaRPr>
          </a:p>
        </p:txBody>
      </p:sp>
      <p:pic>
        <p:nvPicPr>
          <p:cNvPr id="101" name="Google Shape;101;p13"/>
          <p:cNvPicPr preferRelativeResize="0"/>
          <p:nvPr/>
        </p:nvPicPr>
        <p:blipFill>
          <a:blip r:embed="rId3">
            <a:alphaModFix/>
          </a:blip>
          <a:stretch>
            <a:fillRect/>
          </a:stretch>
        </p:blipFill>
        <p:spPr>
          <a:xfrm>
            <a:off x="20168388" y="6611469"/>
            <a:ext cx="8096250" cy="5210175"/>
          </a:xfrm>
          <a:prstGeom prst="rect">
            <a:avLst/>
          </a:prstGeom>
          <a:noFill/>
          <a:ln>
            <a:noFill/>
          </a:ln>
        </p:spPr>
      </p:pic>
      <p:pic>
        <p:nvPicPr>
          <p:cNvPr id="102" name="Google Shape;102;p13"/>
          <p:cNvPicPr preferRelativeResize="0"/>
          <p:nvPr/>
        </p:nvPicPr>
        <p:blipFill>
          <a:blip r:embed="rId4">
            <a:alphaModFix/>
          </a:blip>
          <a:stretch>
            <a:fillRect/>
          </a:stretch>
        </p:blipFill>
        <p:spPr>
          <a:xfrm>
            <a:off x="17708025" y="13787525"/>
            <a:ext cx="6461625" cy="5210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