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D861-7238-695C-8BE4-C73E24ECE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3283D-DA40-A00D-1EBB-D37708B06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934B7-D36E-151F-D0B7-D792D2D1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9E19-2A7C-4EC0-BB97-9FD2E404A3E6}" type="datetimeFigureOut">
              <a:rPr lang="en-US" smtClean="0"/>
              <a:t>09-Jun-25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AA21E-B078-B4D3-B8CA-6F757A97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965AD-3B5A-BC5E-9B15-8B1002BB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20EF-AA7A-44EC-8CDC-C7579F60A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26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C3F7-1383-7C85-0FD8-00BB5B0F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29FC-DC14-E95D-8F54-EE05410BA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34B9D-156F-0EB7-A124-2B91E9B9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9E19-2A7C-4EC0-BB97-9FD2E404A3E6}" type="datetimeFigureOut">
              <a:rPr lang="en-US" smtClean="0"/>
              <a:t>09-Jun-25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9138A-7E0D-135C-90EA-1D4F074E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09F3E-118D-0046-86B3-F351092C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20EF-AA7A-44EC-8CDC-C7579F60A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8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EA975A-BEC6-2E34-BAAE-B2613906F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BCA54-BE7D-DEB7-1B7B-ECE740294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AB311-C132-ADCD-93BF-6159CA1FE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9E19-2A7C-4EC0-BB97-9FD2E404A3E6}" type="datetimeFigureOut">
              <a:rPr lang="en-US" smtClean="0"/>
              <a:t>09-Jun-25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DA0E0-5F9C-1ED6-0010-D767FD947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25804-7FCA-C1AE-BDC6-25575F5D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20EF-AA7A-44EC-8CDC-C7579F60A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8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101C-6B6F-8E77-A052-6E39AAD4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D180E-FDC4-7B28-E11B-B4D4E762F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B2F64-A531-3EE6-2339-4094A95BB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9E19-2A7C-4EC0-BB97-9FD2E404A3E6}" type="datetimeFigureOut">
              <a:rPr lang="en-US" smtClean="0"/>
              <a:t>09-Jun-25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2B6AE-02C0-7B6D-3C4A-358C6975F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744A2-5FFB-D596-95DC-8F99C25E3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20EF-AA7A-44EC-8CDC-C7579F60A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3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2C4A5-BC37-4F78-4D71-F29487362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A2849-8A34-633D-314B-7FFE9E2DF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7D9CA-A157-BE3C-DE18-14024982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9E19-2A7C-4EC0-BB97-9FD2E404A3E6}" type="datetimeFigureOut">
              <a:rPr lang="en-US" smtClean="0"/>
              <a:t>09-Jun-25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34A2E-E21D-B2FF-ECB5-194A21C8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28233-232D-5164-3F4B-47C9C14E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20EF-AA7A-44EC-8CDC-C7579F60A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7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E926-F5EE-B65A-E225-13EA9796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E525B-953D-C9AE-F765-A13BF4951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6C4A0-9260-5410-101B-64C354C73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83C32-01D7-B057-4EDE-78C05B2D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9E19-2A7C-4EC0-BB97-9FD2E404A3E6}" type="datetimeFigureOut">
              <a:rPr lang="en-US" smtClean="0"/>
              <a:t>09-Jun-25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1475E-8446-6A76-14C1-1E183554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D3CB2-539B-7619-24BE-68B0C2F8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20EF-AA7A-44EC-8CDC-C7579F60A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8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5E72-8EC7-3E35-267B-B6947084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80630-56ED-4B14-224C-CF78FB74C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097BA-851D-C1EE-1F37-3984FD342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3D4CF-C760-F3E7-39D0-04CE038DA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643734-BF65-E83F-9A5F-39EE2A4DA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5720CF-80EE-9724-3574-2743D251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9E19-2A7C-4EC0-BB97-9FD2E404A3E6}" type="datetimeFigureOut">
              <a:rPr lang="en-US" smtClean="0"/>
              <a:t>09-Jun-25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5EFB9-268A-5FB9-B763-FE5CC6B5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9BF51-388F-1783-1598-746D08CC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20EF-AA7A-44EC-8CDC-C7579F60A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0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73E39-8D3F-3E2A-D335-6E625EC4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9798B4-83AD-F6F1-78A3-383F014F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9E19-2A7C-4EC0-BB97-9FD2E404A3E6}" type="datetimeFigureOut">
              <a:rPr lang="en-US" smtClean="0"/>
              <a:t>09-Jun-25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8833C-0617-730D-89E7-8B4F3126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A4C4A-CB8D-A5FD-1C65-65087463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20EF-AA7A-44EC-8CDC-C7579F60A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4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49DE2-468B-3F9B-2171-B089C930B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9E19-2A7C-4EC0-BB97-9FD2E404A3E6}" type="datetimeFigureOut">
              <a:rPr lang="en-US" smtClean="0"/>
              <a:t>09-Jun-25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66292C-81E6-D26F-C216-81194FC4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9E9A7-F87E-CDDC-06E9-635EC311C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20EF-AA7A-44EC-8CDC-C7579F60A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1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DDF6-A01C-450E-E164-A285AFC5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02F1B-22FB-DC03-EB70-8135B7F63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3BDB8-C7F2-DE33-F8D2-5A641C05D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49BC2-0CF6-477C-D8D2-73F28D86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9E19-2A7C-4EC0-BB97-9FD2E404A3E6}" type="datetimeFigureOut">
              <a:rPr lang="en-US" smtClean="0"/>
              <a:t>09-Jun-25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ED8F7-99C2-AD07-B397-93802F00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98B53-D27B-31A0-470C-F52C575A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20EF-AA7A-44EC-8CDC-C7579F60A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6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78D6-2E3E-C1C4-B5ED-5746969E3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6693EE-84E5-DFA4-5304-7D7712BC3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3ED05-5473-03B4-9D69-07FBE4C6D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81784-A649-0428-E27D-E5EC65A8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9E19-2A7C-4EC0-BB97-9FD2E404A3E6}" type="datetimeFigureOut">
              <a:rPr lang="en-US" smtClean="0"/>
              <a:t>09-Jun-25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88D02-F54B-F5EE-4A55-EC388E36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FAF3A-4B44-B3CF-9E3E-851C6BC8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20EF-AA7A-44EC-8CDC-C7579F60A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06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8047F-39DC-EA3D-538A-2CF0CAFC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0D12A-4934-19CC-2E06-6582BBF4F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66866-C208-1411-BC67-08F6A6535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F69E19-2A7C-4EC0-BB97-9FD2E404A3E6}" type="datetimeFigureOut">
              <a:rPr lang="en-US" smtClean="0"/>
              <a:t>09-Jun-25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EA777-810C-26B3-D745-8F3C7B937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3EE6D-C285-5B24-A25D-7D9C650AE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7220EF-AA7A-44EC-8CDC-C7579F60A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0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A667-78DB-B3F0-E07E-6DD623D16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90952"/>
            <a:ext cx="9144000" cy="765010"/>
          </a:xfrm>
        </p:spPr>
        <p:txBody>
          <a:bodyPr>
            <a:normAutofit/>
          </a:bodyPr>
          <a:lstStyle/>
          <a:p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8.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Astrocrash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Âm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B0BC4-CCB4-FDFB-17BE-AAF773CF0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3376"/>
            <a:ext cx="9144000" cy="1655762"/>
          </a:xfrm>
        </p:spPr>
        <p:txBody>
          <a:bodyPr/>
          <a:lstStyle/>
          <a:p>
            <a:r>
              <a:rPr lang="en-US" dirty="0"/>
              <a:t>Sinh </a:t>
            </a:r>
            <a:r>
              <a:rPr lang="en-US" dirty="0" err="1"/>
              <a:t>viên</a:t>
            </a:r>
            <a:r>
              <a:rPr lang="en-US" dirty="0"/>
              <a:t>: Dương Quang Minh</a:t>
            </a:r>
          </a:p>
          <a:p>
            <a:r>
              <a:rPr lang="en-US" dirty="0" err="1"/>
              <a:t>Mssv</a:t>
            </a:r>
            <a:r>
              <a:rPr lang="en-US" dirty="0"/>
              <a:t>: K225480106047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AB9C2D2-F0EB-6432-07C6-2193F4D5A8D4}"/>
              </a:ext>
            </a:extLst>
          </p:cNvPr>
          <p:cNvSpPr txBox="1">
            <a:spLocks/>
          </p:cNvSpPr>
          <p:nvPr/>
        </p:nvSpPr>
        <p:spPr>
          <a:xfrm>
            <a:off x="1524000" y="1762371"/>
            <a:ext cx="9144000" cy="765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512BC67-3F43-FE2A-2581-24D2FD235EB4}"/>
              </a:ext>
            </a:extLst>
          </p:cNvPr>
          <p:cNvSpPr txBox="1">
            <a:spLocks/>
          </p:cNvSpPr>
          <p:nvPr/>
        </p:nvSpPr>
        <p:spPr>
          <a:xfrm>
            <a:off x="1524000" y="1127235"/>
            <a:ext cx="9144000" cy="765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</p:txBody>
      </p:sp>
    </p:spTree>
    <p:extLst>
      <p:ext uri="{BB962C8B-B14F-4D97-AF65-F5344CB8AC3E}">
        <p14:creationId xmlns:p14="http://schemas.microsoft.com/office/powerpoint/2010/main" val="321304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DD264-2A90-EFEB-019F-686CD2394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258C-FA06-9AD7-1FD7-6FFC6CADC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599101"/>
          </a:xfrm>
        </p:spPr>
        <p:txBody>
          <a:bodyPr>
            <a:normAutofit/>
          </a:bodyPr>
          <a:lstStyle/>
          <a:p>
            <a:r>
              <a:rPr lang="en-US" sz="3000" dirty="0" err="1"/>
              <a:t>Kiểm</a:t>
            </a:r>
            <a:r>
              <a:rPr lang="en-US" sz="3000" dirty="0"/>
              <a:t> </a:t>
            </a:r>
            <a:r>
              <a:rPr lang="en-US" sz="3000" dirty="0" err="1"/>
              <a:t>tra</a:t>
            </a:r>
            <a:r>
              <a:rPr lang="en-US" sz="3000" dirty="0"/>
              <a:t> </a:t>
            </a:r>
            <a:r>
              <a:rPr lang="en-US" sz="3000" dirty="0" err="1"/>
              <a:t>chương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endParaRPr lang="en-US" sz="3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E73332-33BF-419F-DA4E-4E5E5BEEA539}"/>
              </a:ext>
            </a:extLst>
          </p:cNvPr>
          <p:cNvSpPr txBox="1">
            <a:spLocks/>
          </p:cNvSpPr>
          <p:nvPr/>
        </p:nvSpPr>
        <p:spPr>
          <a:xfrm>
            <a:off x="204781" y="617356"/>
            <a:ext cx="4006645" cy="91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chưa</a:t>
            </a:r>
            <a:r>
              <a:rPr lang="en-US" sz="2000" dirty="0"/>
              <a:t> </a:t>
            </a:r>
            <a:r>
              <a:rPr lang="en-US" sz="2000" dirty="0" err="1"/>
              <a:t>bắt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chưa</a:t>
            </a:r>
            <a:r>
              <a:rPr lang="en-US" sz="2000" dirty="0"/>
              <a:t> </a:t>
            </a:r>
            <a:r>
              <a:rPr lang="en-US" sz="2000" dirty="0" err="1"/>
              <a:t>bấm</a:t>
            </a:r>
            <a:r>
              <a:rPr lang="en-US" sz="2000" dirty="0"/>
              <a:t> </a:t>
            </a:r>
            <a:r>
              <a:rPr lang="en-US" sz="2000" dirty="0" err="1"/>
              <a:t>phím</a:t>
            </a:r>
            <a:r>
              <a:rPr lang="en-US" sz="2000" dirty="0"/>
              <a:t>: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12123C6-5088-52C0-669C-7926CAAC5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1" y="1477598"/>
            <a:ext cx="3629800" cy="286230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4B75A3C-A601-A8A7-6671-39249569A994}"/>
              </a:ext>
            </a:extLst>
          </p:cNvPr>
          <p:cNvSpPr txBox="1">
            <a:spLocks/>
          </p:cNvSpPr>
          <p:nvPr/>
        </p:nvSpPr>
        <p:spPr>
          <a:xfrm>
            <a:off x="4755547" y="627949"/>
            <a:ext cx="7252050" cy="748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bắt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bấm</a:t>
            </a:r>
            <a:r>
              <a:rPr lang="en-US" sz="2000" dirty="0"/>
              <a:t> </a:t>
            </a:r>
            <a:r>
              <a:rPr lang="en-US" sz="2000" dirty="0" err="1"/>
              <a:t>phím</a:t>
            </a:r>
            <a:r>
              <a:rPr lang="en-US" sz="2000" dirty="0"/>
              <a:t>, Ship di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r>
              <a:rPr lang="en-US" sz="2000" dirty="0" err="1"/>
              <a:t>đúng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endParaRPr lang="en-US" sz="2000" dirty="0"/>
          </a:p>
        </p:txBody>
      </p:sp>
      <p:pic>
        <p:nvPicPr>
          <p:cNvPr id="5" name="Picture 4" descr="A space scene with a yellow object in the middle&#10;&#10;AI-generated content may be incorrect.">
            <a:extLst>
              <a:ext uri="{FF2B5EF4-FFF2-40B4-BE49-F238E27FC236}">
                <a16:creationId xmlns:a16="http://schemas.microsoft.com/office/drawing/2014/main" id="{B8DFF661-3392-6A35-EEDD-5031A7D15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954" y="1296874"/>
            <a:ext cx="4505723" cy="1215695"/>
          </a:xfrm>
          <a:prstGeom prst="rect">
            <a:avLst/>
          </a:prstGeom>
        </p:spPr>
      </p:pic>
      <p:pic>
        <p:nvPicPr>
          <p:cNvPr id="9" name="Picture 8" descr="A yellow and orange nebula&#10;&#10;AI-generated content may be incorrect.">
            <a:extLst>
              <a:ext uri="{FF2B5EF4-FFF2-40B4-BE49-F238E27FC236}">
                <a16:creationId xmlns:a16="http://schemas.microsoft.com/office/drawing/2014/main" id="{60FF86E1-FD5A-FEA2-C1A4-0DB6078B6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3" b="13014"/>
          <a:stretch>
            <a:fillRect/>
          </a:stretch>
        </p:blipFill>
        <p:spPr>
          <a:xfrm>
            <a:off x="8732267" y="2956434"/>
            <a:ext cx="3459733" cy="1209844"/>
          </a:xfrm>
          <a:prstGeom prst="rect">
            <a:avLst/>
          </a:prstGeom>
        </p:spPr>
      </p:pic>
      <p:pic>
        <p:nvPicPr>
          <p:cNvPr id="11" name="Picture 10" descr="A red and orange cloud&#10;&#10;AI-generated content may be incorrect.">
            <a:extLst>
              <a:ext uri="{FF2B5EF4-FFF2-40B4-BE49-F238E27FC236}">
                <a16:creationId xmlns:a16="http://schemas.microsoft.com/office/drawing/2014/main" id="{A011746A-4530-DFB6-87C6-3BC7FA1E2C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547" y="2956434"/>
            <a:ext cx="3896269" cy="1209844"/>
          </a:xfrm>
          <a:prstGeom prst="rect">
            <a:avLst/>
          </a:prstGeom>
        </p:spPr>
      </p:pic>
      <p:pic>
        <p:nvPicPr>
          <p:cNvPr id="13" name="Picture 12" descr="A space ship in space&#10;&#10;AI-generated content may be incorrect.">
            <a:extLst>
              <a:ext uri="{FF2B5EF4-FFF2-40B4-BE49-F238E27FC236}">
                <a16:creationId xmlns:a16="http://schemas.microsoft.com/office/drawing/2014/main" id="{1551EFB7-BA66-FC47-6987-A9CF28811B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900" y="4670636"/>
            <a:ext cx="2674788" cy="2207576"/>
          </a:xfrm>
          <a:prstGeom prst="rect">
            <a:avLst/>
          </a:prstGeom>
        </p:spPr>
      </p:pic>
      <p:pic>
        <p:nvPicPr>
          <p:cNvPr id="15" name="Picture 14" descr="A space scene with a rocket in the sky&#10;&#10;AI-generated content may be incorrect.">
            <a:extLst>
              <a:ext uri="{FF2B5EF4-FFF2-40B4-BE49-F238E27FC236}">
                <a16:creationId xmlns:a16="http://schemas.microsoft.com/office/drawing/2014/main" id="{46D7E3CD-8358-8C26-893D-3889453C207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269" y="4650424"/>
            <a:ext cx="2561731" cy="2207576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3DFB54F-20D3-7A1B-818E-A97EDCA5D911}"/>
              </a:ext>
            </a:extLst>
          </p:cNvPr>
          <p:cNvSpPr txBox="1">
            <a:spLocks/>
          </p:cNvSpPr>
          <p:nvPr/>
        </p:nvSpPr>
        <p:spPr>
          <a:xfrm>
            <a:off x="8694136" y="2360171"/>
            <a:ext cx="1757291" cy="748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Tiến: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6C966FF-65DA-BF32-CE1C-521B85E32CDC}"/>
              </a:ext>
            </a:extLst>
          </p:cNvPr>
          <p:cNvSpPr txBox="1">
            <a:spLocks/>
          </p:cNvSpPr>
          <p:nvPr/>
        </p:nvSpPr>
        <p:spPr>
          <a:xfrm>
            <a:off x="4755547" y="2329925"/>
            <a:ext cx="1757291" cy="748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Lùi</a:t>
            </a:r>
            <a:r>
              <a:rPr lang="en-US" sz="2000" dirty="0"/>
              <a:t>: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83D4FCF-DE82-0FC7-E135-CC83F6CFD054}"/>
              </a:ext>
            </a:extLst>
          </p:cNvPr>
          <p:cNvSpPr txBox="1">
            <a:spLocks/>
          </p:cNvSpPr>
          <p:nvPr/>
        </p:nvSpPr>
        <p:spPr>
          <a:xfrm>
            <a:off x="5592900" y="4078966"/>
            <a:ext cx="1757291" cy="748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Xoay</a:t>
            </a:r>
            <a:r>
              <a:rPr lang="en-US" sz="2000" dirty="0"/>
              <a:t> </a:t>
            </a:r>
            <a:r>
              <a:rPr lang="en-US" sz="2000" dirty="0" err="1"/>
              <a:t>trái</a:t>
            </a:r>
            <a:r>
              <a:rPr lang="en-US" sz="2000" dirty="0"/>
              <a:t>: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91F8788-D4A0-DC93-48C7-475343D8A1AF}"/>
              </a:ext>
            </a:extLst>
          </p:cNvPr>
          <p:cNvSpPr txBox="1">
            <a:spLocks/>
          </p:cNvSpPr>
          <p:nvPr/>
        </p:nvSpPr>
        <p:spPr>
          <a:xfrm>
            <a:off x="9630269" y="4034021"/>
            <a:ext cx="1757291" cy="748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Xoay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2973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84F7BB-4DB9-D2B1-21BF-8497047A17A9}"/>
              </a:ext>
            </a:extLst>
          </p:cNvPr>
          <p:cNvSpPr txBox="1">
            <a:spLocks/>
          </p:cNvSpPr>
          <p:nvPr/>
        </p:nvSpPr>
        <p:spPr>
          <a:xfrm>
            <a:off x="459658" y="377332"/>
            <a:ext cx="4215580" cy="91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Tạo</a:t>
            </a:r>
            <a:r>
              <a:rPr lang="en-US" sz="2000" dirty="0"/>
              <a:t> missile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bấm</a:t>
            </a:r>
            <a:r>
              <a:rPr lang="en-US" sz="2000" dirty="0"/>
              <a:t> </a:t>
            </a:r>
            <a:r>
              <a:rPr lang="en-US" sz="2000" dirty="0" err="1"/>
              <a:t>phím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CEB224-A037-583E-4DFD-4481F1EB6AEF}"/>
              </a:ext>
            </a:extLst>
          </p:cNvPr>
          <p:cNvSpPr txBox="1">
            <a:spLocks/>
          </p:cNvSpPr>
          <p:nvPr/>
        </p:nvSpPr>
        <p:spPr>
          <a:xfrm>
            <a:off x="5689634" y="377332"/>
            <a:ext cx="5917347" cy="748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Asteroid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viền</a:t>
            </a:r>
            <a:r>
              <a:rPr lang="en-US" sz="2000" dirty="0"/>
              <a:t> </a:t>
            </a:r>
            <a:r>
              <a:rPr lang="en-US" sz="2000" dirty="0" err="1"/>
              <a:t>màn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, missile </a:t>
            </a:r>
            <a:r>
              <a:rPr lang="en-US" sz="2000" dirty="0" err="1"/>
              <a:t>và</a:t>
            </a:r>
            <a:r>
              <a:rPr lang="en-US" sz="2000" dirty="0"/>
              <a:t> asteroid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chạm</a:t>
            </a:r>
            <a:r>
              <a:rPr lang="en-US" sz="2000" dirty="0"/>
              <a:t>, score tang 10:</a:t>
            </a:r>
          </a:p>
        </p:txBody>
      </p:sp>
      <p:pic>
        <p:nvPicPr>
          <p:cNvPr id="11" name="Picture 10" descr="A colorful nebula with stars and a spaceship in space&#10;&#10;AI-generated content may be incorrect.">
            <a:extLst>
              <a:ext uri="{FF2B5EF4-FFF2-40B4-BE49-F238E27FC236}">
                <a16:creationId xmlns:a16="http://schemas.microsoft.com/office/drawing/2014/main" id="{53C33B43-16E3-750F-8A87-DEA409C58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6" r="21675"/>
          <a:stretch>
            <a:fillRect/>
          </a:stretch>
        </p:blipFill>
        <p:spPr>
          <a:xfrm>
            <a:off x="244505" y="1172313"/>
            <a:ext cx="3689698" cy="3886383"/>
          </a:xfrm>
          <a:prstGeom prst="rect">
            <a:avLst/>
          </a:prstGeom>
        </p:spPr>
      </p:pic>
      <p:pic>
        <p:nvPicPr>
          <p:cNvPr id="13" name="Picture 12" descr="A colorful galaxy with stars and a spaceship in the background&#10;&#10;AI-generated content may be incorrect.">
            <a:extLst>
              <a:ext uri="{FF2B5EF4-FFF2-40B4-BE49-F238E27FC236}">
                <a16:creationId xmlns:a16="http://schemas.microsoft.com/office/drawing/2014/main" id="{CFAE6EA2-7AC2-42B5-98D6-BBE123CE1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34" y="1290301"/>
            <a:ext cx="5917347" cy="2645499"/>
          </a:xfrm>
          <a:prstGeom prst="rect">
            <a:avLst/>
          </a:prstGeom>
        </p:spPr>
      </p:pic>
      <p:pic>
        <p:nvPicPr>
          <p:cNvPr id="15" name="Picture 14" descr="A colorful nebula in space&#10;&#10;AI-generated content may be incorrect.">
            <a:extLst>
              <a:ext uri="{FF2B5EF4-FFF2-40B4-BE49-F238E27FC236}">
                <a16:creationId xmlns:a16="http://schemas.microsoft.com/office/drawing/2014/main" id="{DE9467DE-51BB-1F12-2672-6A3B997BA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34" y="4103092"/>
            <a:ext cx="5917347" cy="275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37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8976F-AFB8-F3B4-B601-87DBBC229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FD8864E-DFA7-4AB8-126D-C2060BB626C8}"/>
              </a:ext>
            </a:extLst>
          </p:cNvPr>
          <p:cNvSpPr txBox="1">
            <a:spLocks/>
          </p:cNvSpPr>
          <p:nvPr/>
        </p:nvSpPr>
        <p:spPr>
          <a:xfrm>
            <a:off x="447368" y="211048"/>
            <a:ext cx="7561006" cy="748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Ship </a:t>
            </a:r>
            <a:r>
              <a:rPr lang="en-US" sz="2000" dirty="0" err="1"/>
              <a:t>và</a:t>
            </a:r>
            <a:r>
              <a:rPr lang="en-US" sz="2000" dirty="0"/>
              <a:t> asteroid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chạm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game over, </a:t>
            </a:r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thúc</a:t>
            </a:r>
            <a:r>
              <a:rPr lang="en-US" sz="2000" dirty="0"/>
              <a:t>:</a:t>
            </a:r>
          </a:p>
        </p:txBody>
      </p:sp>
      <p:pic>
        <p:nvPicPr>
          <p:cNvPr id="3" name="Picture 2" descr="A space scene with a spaceship in the center&#10;&#10;AI-generated content may be incorrect.">
            <a:extLst>
              <a:ext uri="{FF2B5EF4-FFF2-40B4-BE49-F238E27FC236}">
                <a16:creationId xmlns:a16="http://schemas.microsoft.com/office/drawing/2014/main" id="{F477CF17-4959-0B82-F7AA-31F75A4FD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68" y="959709"/>
            <a:ext cx="4525784" cy="3153946"/>
          </a:xfrm>
          <a:prstGeom prst="rect">
            <a:avLst/>
          </a:prstGeom>
        </p:spPr>
      </p:pic>
      <p:pic>
        <p:nvPicPr>
          <p:cNvPr id="6" name="Picture 5" descr="A video game screen capture&#10;&#10;AI-generated content may be incorrect.">
            <a:extLst>
              <a:ext uri="{FF2B5EF4-FFF2-40B4-BE49-F238E27FC236}">
                <a16:creationId xmlns:a16="http://schemas.microsoft.com/office/drawing/2014/main" id="{BE02D3E5-032F-ECFD-3D3E-CFE5809AD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59709"/>
            <a:ext cx="5519407" cy="315394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17BCA91-F2DE-F50E-93C4-6A7C5FE2E448}"/>
              </a:ext>
            </a:extLst>
          </p:cNvPr>
          <p:cNvSpPr txBox="1">
            <a:spLocks/>
          </p:cNvSpPr>
          <p:nvPr/>
        </p:nvSpPr>
        <p:spPr>
          <a:xfrm>
            <a:off x="447368" y="4220787"/>
            <a:ext cx="7561006" cy="748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âm</a:t>
            </a:r>
            <a:r>
              <a:rPr lang="en-US" sz="2000" dirty="0"/>
              <a:t> </a:t>
            </a:r>
            <a:r>
              <a:rPr lang="en-US" sz="2000" dirty="0" err="1"/>
              <a:t>thanh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nhạc</a:t>
            </a:r>
            <a:r>
              <a:rPr lang="en-US" sz="2000" dirty="0"/>
              <a:t> </a:t>
            </a:r>
            <a:r>
              <a:rPr lang="en-US" sz="2000" dirty="0" err="1"/>
              <a:t>đúng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endParaRPr lang="en-US" sz="2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3CE0E95-7EA2-BF1E-21D9-2C18965B113B}"/>
              </a:ext>
            </a:extLst>
          </p:cNvPr>
          <p:cNvSpPr txBox="1">
            <a:spLocks/>
          </p:cNvSpPr>
          <p:nvPr/>
        </p:nvSpPr>
        <p:spPr>
          <a:xfrm>
            <a:off x="447368" y="5523960"/>
            <a:ext cx="9301316" cy="748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Kết</a:t>
            </a:r>
            <a:r>
              <a:rPr lang="en-US" sz="4000" dirty="0"/>
              <a:t> </a:t>
            </a:r>
            <a:r>
              <a:rPr lang="en-US" sz="4000" dirty="0" err="1"/>
              <a:t>luận</a:t>
            </a:r>
            <a:r>
              <a:rPr lang="en-US" sz="4000" dirty="0"/>
              <a:t>: </a:t>
            </a:r>
            <a:r>
              <a:rPr lang="en-US" sz="4000" dirty="0" err="1"/>
              <a:t>Chương</a:t>
            </a:r>
            <a:r>
              <a:rPr lang="en-US" sz="4000" dirty="0"/>
              <a:t> </a:t>
            </a:r>
            <a:r>
              <a:rPr lang="en-US" sz="4000" dirty="0" err="1"/>
              <a:t>trình</a:t>
            </a:r>
            <a:r>
              <a:rPr lang="en-US" sz="4000" dirty="0"/>
              <a:t> </a:t>
            </a:r>
            <a:r>
              <a:rPr lang="en-US" sz="4000" dirty="0" err="1"/>
              <a:t>chạy</a:t>
            </a:r>
            <a:r>
              <a:rPr lang="en-US" sz="4000" dirty="0"/>
              <a:t> </a:t>
            </a:r>
            <a:r>
              <a:rPr lang="en-US" sz="4000" dirty="0" err="1"/>
              <a:t>đúng</a:t>
            </a:r>
            <a:r>
              <a:rPr lang="en-US" sz="4000" dirty="0"/>
              <a:t> </a:t>
            </a:r>
            <a:r>
              <a:rPr lang="en-US" sz="4000" dirty="0" err="1"/>
              <a:t>yêu</a:t>
            </a:r>
            <a:r>
              <a:rPr lang="en-US" sz="4000" dirty="0"/>
              <a:t> </a:t>
            </a:r>
            <a:r>
              <a:rPr lang="en-US" sz="4000" dirty="0" err="1"/>
              <a:t>cầu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2398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ED11-E05C-9F56-98BD-68D8F5DE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dirty="0" err="1"/>
              <a:t>Đề</a:t>
            </a:r>
            <a:r>
              <a:rPr lang="en-US" sz="3000" dirty="0"/>
              <a:t> </a:t>
            </a:r>
            <a:r>
              <a:rPr lang="en-US" sz="3000" dirty="0" err="1"/>
              <a:t>bài</a:t>
            </a:r>
            <a:r>
              <a:rPr lang="en-US" sz="30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67D92-03FE-B4E7-EAAC-8C54011B2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475"/>
            <a:ext cx="10515600" cy="4906250"/>
          </a:xfrm>
        </p:spPr>
        <p:txBody>
          <a:bodyPr>
            <a:noAutofit/>
          </a:bodyPr>
          <a:lstStyle/>
          <a:p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b="1" dirty="0" err="1"/>
              <a:t>bài</a:t>
            </a:r>
            <a:r>
              <a:rPr lang="en-US" b="1" dirty="0"/>
              <a:t>:</a:t>
            </a:r>
            <a:br>
              <a:rPr lang="en-US" dirty="0"/>
            </a:br>
            <a:r>
              <a:rPr lang="en-US" dirty="0" err="1"/>
              <a:t>Xây</a:t>
            </a:r>
            <a:r>
              <a:rPr lang="en-US" dirty="0"/>
              <a:t> game </a:t>
            </a:r>
            <a:r>
              <a:rPr lang="en-US" dirty="0" err="1"/>
              <a:t>Astrocrash</a:t>
            </a:r>
            <a:r>
              <a:rPr lang="en-US" dirty="0"/>
              <a:t> (Chapter 12)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pygame</a:t>
            </a:r>
            <a:r>
              <a:rPr lang="en-US" dirty="0"/>
              <a:t>: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tàu</a:t>
            </a:r>
            <a:r>
              <a:rPr lang="en-US" dirty="0"/>
              <a:t>, </a:t>
            </a:r>
            <a:r>
              <a:rPr lang="en-US" dirty="0" err="1"/>
              <a:t>bắn</a:t>
            </a:r>
            <a:r>
              <a:rPr lang="en-US" dirty="0"/>
              <a:t> asteroid,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.</a:t>
            </a:r>
          </a:p>
          <a:p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– </a:t>
            </a:r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b="1" dirty="0" err="1"/>
              <a:t>ra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: </a:t>
            </a:r>
            <a:r>
              <a:rPr lang="en-US" sz="2800" dirty="0" err="1"/>
              <a:t>Phím</a:t>
            </a:r>
            <a:r>
              <a:rPr lang="en-US" sz="2800" dirty="0"/>
              <a:t> </a:t>
            </a:r>
            <a:r>
              <a:rPr lang="en-US" sz="2800" dirty="0" err="1"/>
              <a:t>mũi</a:t>
            </a:r>
            <a:r>
              <a:rPr lang="en-US" sz="2800" dirty="0"/>
              <a:t> </a:t>
            </a:r>
            <a:r>
              <a:rPr lang="en-US" sz="2800" dirty="0" err="1"/>
              <a:t>tên</a:t>
            </a:r>
            <a:r>
              <a:rPr lang="en-US" sz="2800" dirty="0"/>
              <a:t> quay/move, </a:t>
            </a:r>
            <a:r>
              <a:rPr lang="en-US" sz="2800" dirty="0" err="1"/>
              <a:t>phím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bắn</a:t>
            </a:r>
            <a:r>
              <a:rPr lang="en-US" sz="2800" dirty="0"/>
              <a:t>.</a:t>
            </a:r>
          </a:p>
          <a:p>
            <a:pPr lvl="1"/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: </a:t>
            </a:r>
            <a:r>
              <a:rPr lang="en-US" sz="2800" dirty="0" err="1"/>
              <a:t>Điểm</a:t>
            </a:r>
            <a:r>
              <a:rPr lang="en-US" sz="2800" dirty="0"/>
              <a:t>,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nổ</a:t>
            </a:r>
            <a:r>
              <a:rPr lang="en-US" sz="2800" dirty="0"/>
              <a:t>, </a:t>
            </a:r>
            <a:r>
              <a:rPr lang="en-US" sz="2800" dirty="0" err="1"/>
              <a:t>nhạc</a:t>
            </a:r>
            <a:r>
              <a:rPr lang="en-US" sz="2800" dirty="0"/>
              <a:t> </a:t>
            </a:r>
            <a:r>
              <a:rPr lang="en-US" sz="2800" dirty="0" err="1"/>
              <a:t>nền</a:t>
            </a:r>
            <a:r>
              <a:rPr lang="en-US" sz="2800" dirty="0"/>
              <a:t>.</a:t>
            </a:r>
          </a:p>
          <a:p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yêu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sz="2800" dirty="0"/>
              <a:t>Quay sprite, di </a:t>
            </a:r>
            <a:r>
              <a:rPr lang="en-US" sz="2800" dirty="0" err="1"/>
              <a:t>chuyển</a:t>
            </a:r>
            <a:r>
              <a:rPr lang="en-US" sz="2800" dirty="0"/>
              <a:t>, </a:t>
            </a:r>
            <a:r>
              <a:rPr lang="en-US" sz="2800" dirty="0" err="1"/>
              <a:t>bắn</a:t>
            </a:r>
            <a:r>
              <a:rPr lang="en-US" sz="2800" dirty="0"/>
              <a:t> </a:t>
            </a:r>
            <a:r>
              <a:rPr lang="en-US" sz="2800" dirty="0" err="1"/>
              <a:t>tên</a:t>
            </a:r>
            <a:r>
              <a:rPr lang="en-US" sz="2800" dirty="0"/>
              <a:t> </a:t>
            </a:r>
            <a:r>
              <a:rPr lang="en-US" sz="2800" dirty="0" err="1"/>
              <a:t>lửa</a:t>
            </a:r>
            <a:r>
              <a:rPr lang="en-US" sz="2800" dirty="0"/>
              <a:t> (Missile).</a:t>
            </a:r>
          </a:p>
          <a:p>
            <a:pPr lvl="1"/>
            <a:r>
              <a:rPr lang="en-US" sz="2800" dirty="0"/>
              <a:t>Collisions, di </a:t>
            </a:r>
            <a:r>
              <a:rPr lang="en-US" sz="2800" dirty="0" err="1"/>
              <a:t>chuyển</a:t>
            </a:r>
            <a:r>
              <a:rPr lang="en-US" sz="2800" dirty="0"/>
              <a:t> asteroid.</a:t>
            </a:r>
          </a:p>
          <a:p>
            <a:pPr lvl="1"/>
            <a:r>
              <a:rPr lang="en-US" sz="2800" dirty="0" err="1"/>
              <a:t>Phát</a:t>
            </a:r>
            <a:r>
              <a:rPr lang="en-US" sz="2800" dirty="0"/>
              <a:t> sound </a:t>
            </a:r>
            <a:r>
              <a:rPr lang="en-US" sz="2800" dirty="0" err="1"/>
              <a:t>và</a:t>
            </a:r>
            <a:r>
              <a:rPr lang="en-US" sz="2800" dirty="0"/>
              <a:t> music.</a:t>
            </a:r>
          </a:p>
          <a:p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tra</a:t>
            </a:r>
            <a:r>
              <a:rPr lang="en-US" b="1" dirty="0"/>
              <a:t> &amp;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mẫu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sz="2800" dirty="0" err="1"/>
              <a:t>Bắn</a:t>
            </a:r>
            <a:r>
              <a:rPr lang="en-US" sz="2800" dirty="0"/>
              <a:t> </a:t>
            </a:r>
            <a:r>
              <a:rPr lang="en-US" sz="2800" dirty="0" err="1"/>
              <a:t>trúng</a:t>
            </a:r>
            <a:r>
              <a:rPr lang="en-US" sz="2800" dirty="0"/>
              <a:t> asteroid → </a:t>
            </a:r>
            <a:r>
              <a:rPr lang="en-US" sz="2800" dirty="0" err="1"/>
              <a:t>nổ</a:t>
            </a:r>
            <a:r>
              <a:rPr lang="en-US" sz="2800" dirty="0"/>
              <a:t> +10 </a:t>
            </a:r>
            <a:r>
              <a:rPr lang="en-US" sz="2800" dirty="0" err="1"/>
              <a:t>điểm</a:t>
            </a:r>
            <a:r>
              <a:rPr lang="en-US" sz="2800" dirty="0"/>
              <a:t>, </a:t>
            </a:r>
            <a:r>
              <a:rPr lang="en-US" sz="2800" dirty="0" err="1"/>
              <a:t>có</a:t>
            </a:r>
            <a:r>
              <a:rPr lang="en-US" sz="2800" dirty="0"/>
              <a:t> sound “boom”.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6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FD70-497E-F424-653C-2B950BE7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Các file </a:t>
            </a:r>
            <a:r>
              <a:rPr lang="en-US" sz="3000" dirty="0" err="1"/>
              <a:t>tài</a:t>
            </a:r>
            <a:r>
              <a:rPr lang="en-US" sz="3000" dirty="0"/>
              <a:t> </a:t>
            </a:r>
            <a:r>
              <a:rPr lang="en-US" sz="3000" dirty="0" err="1"/>
              <a:t>nguyên</a:t>
            </a:r>
            <a:r>
              <a:rPr lang="en-US" sz="3000" dirty="0"/>
              <a:t> </a:t>
            </a:r>
            <a:r>
              <a:rPr lang="en-US" sz="3000" dirty="0" err="1"/>
              <a:t>cần</a:t>
            </a:r>
            <a:r>
              <a:rPr lang="en-US" sz="3000" dirty="0"/>
              <a:t> </a:t>
            </a:r>
            <a:r>
              <a:rPr lang="en-US" sz="3000" dirty="0" err="1"/>
              <a:t>cho</a:t>
            </a:r>
            <a:r>
              <a:rPr lang="en-US" sz="3000" dirty="0"/>
              <a:t> </a:t>
            </a:r>
            <a:r>
              <a:rPr lang="en-US" sz="3000" dirty="0" err="1"/>
              <a:t>chương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79810-E4E6-0E85-C74D-AE7FF0D3B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ship.png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missile.png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asteroid.png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explosion.png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shoot.wav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boom.wav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background_music.mp3</a:t>
            </a:r>
          </a:p>
        </p:txBody>
      </p:sp>
    </p:spTree>
    <p:extLst>
      <p:ext uri="{BB962C8B-B14F-4D97-AF65-F5344CB8AC3E}">
        <p14:creationId xmlns:p14="http://schemas.microsoft.com/office/powerpoint/2010/main" val="371784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EC50-F8EE-CBD2-B79F-5678684C3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48848"/>
          </a:xfrm>
        </p:spPr>
        <p:txBody>
          <a:bodyPr>
            <a:normAutofit/>
          </a:bodyPr>
          <a:lstStyle/>
          <a:p>
            <a:r>
              <a:rPr lang="en-US" sz="3000" dirty="0" err="1"/>
              <a:t>Cấu</a:t>
            </a:r>
            <a:r>
              <a:rPr lang="en-US" sz="3000" dirty="0"/>
              <a:t> </a:t>
            </a:r>
            <a:r>
              <a:rPr lang="en-US" sz="3000" dirty="0" err="1"/>
              <a:t>trúc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chương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B5236-3F90-90AE-BD5D-D4697201E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550"/>
            <a:ext cx="10515600" cy="4351338"/>
          </a:xfrm>
        </p:spPr>
        <p:txBody>
          <a:bodyPr/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pygame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endParaRPr lang="en-US" dirty="0"/>
          </a:p>
          <a:p>
            <a:r>
              <a:rPr lang="en-US" dirty="0"/>
              <a:t>Khai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class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ship, missile, asteroid, explosion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  <a:p>
            <a:r>
              <a:rPr lang="en-US" dirty="0"/>
              <a:t>Khai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class sprite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  <a:p>
            <a:r>
              <a:rPr lang="en-US" dirty="0"/>
              <a:t>Game loop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,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6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1F41-72C4-5387-E1C5-61C88ADE1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/>
          </a:bodyPr>
          <a:lstStyle/>
          <a:p>
            <a:r>
              <a:rPr lang="en-US" sz="3000" dirty="0" err="1"/>
              <a:t>Khởi</a:t>
            </a:r>
            <a:r>
              <a:rPr lang="en-US" sz="3000" dirty="0"/>
              <a:t> </a:t>
            </a:r>
            <a:r>
              <a:rPr lang="en-US" sz="3000" dirty="0" err="1"/>
              <a:t>tạo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thư</a:t>
            </a:r>
            <a:r>
              <a:rPr lang="en-US" sz="3000" dirty="0"/>
              <a:t> </a:t>
            </a:r>
            <a:r>
              <a:rPr lang="en-US" sz="3000" dirty="0" err="1"/>
              <a:t>viên</a:t>
            </a:r>
            <a:r>
              <a:rPr lang="en-US" sz="3000" dirty="0"/>
              <a:t>, </a:t>
            </a:r>
            <a:r>
              <a:rPr lang="en-US" sz="3000" dirty="0" err="1"/>
              <a:t>pygame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cấu</a:t>
            </a:r>
            <a:r>
              <a:rPr lang="en-US" sz="3000" dirty="0"/>
              <a:t> </a:t>
            </a:r>
            <a:r>
              <a:rPr lang="en-US" sz="3000" dirty="0" err="1"/>
              <a:t>hình</a:t>
            </a:r>
            <a:r>
              <a:rPr lang="en-US" sz="3000" dirty="0"/>
              <a:t> </a:t>
            </a:r>
            <a:r>
              <a:rPr lang="en-US" sz="3000" dirty="0" err="1"/>
              <a:t>cửa</a:t>
            </a:r>
            <a:r>
              <a:rPr lang="en-US" sz="3000" dirty="0"/>
              <a:t> </a:t>
            </a:r>
            <a:r>
              <a:rPr lang="en-US" sz="3000" dirty="0" err="1"/>
              <a:t>sổ</a:t>
            </a:r>
            <a:r>
              <a:rPr lang="en-US" sz="3000" dirty="0"/>
              <a:t> </a:t>
            </a:r>
            <a:r>
              <a:rPr lang="en-US" sz="3000" dirty="0" err="1"/>
              <a:t>chương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4389-66FB-FB2B-6958-36CBFF7B7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81037"/>
            <a:ext cx="5471652" cy="6176963"/>
          </a:xfrm>
        </p:spPr>
        <p:txBody>
          <a:bodyPr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2000" b="0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endParaRPr lang="en-US" sz="20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2000" b="0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</a:t>
            </a:r>
            <a:endParaRPr lang="en-US" sz="20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2000" b="0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endParaRPr lang="en-US" sz="20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2000" b="0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endParaRPr lang="en-US" sz="20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2000" b="0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</a:t>
            </a:r>
            <a:endParaRPr lang="en-US" sz="20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Initialize </a:t>
            </a:r>
            <a:r>
              <a:rPr lang="en-US" sz="2000" b="0" dirty="0" err="1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endParaRPr lang="en-US" sz="20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2000" b="0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b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Constants     - </a:t>
            </a:r>
            <a:r>
              <a:rPr lang="en-US" sz="2000" b="0" dirty="0" err="1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sz="2000" b="0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 err="1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lang="en-US" sz="2000" b="0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sz="2000" b="0" dirty="0" err="1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chuong</a:t>
            </a:r>
            <a:r>
              <a:rPr lang="en-US" sz="2000" b="0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 err="1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trinh</a:t>
            </a:r>
            <a:endParaRPr lang="en-US" sz="20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2000" b="0" dirty="0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0" dirty="0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800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600</a:t>
            </a:r>
            <a:endParaRPr lang="en-US" sz="20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2000" b="0" dirty="0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FPS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endParaRPr lang="en-US" sz="20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2000" b="0" dirty="0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WHITE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b="0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2000" b="0" dirty="0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BLACK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b="0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dirty="0">
                <a:solidFill>
                  <a:srgbClr val="6A99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Setup screen</a:t>
            </a:r>
            <a:endParaRPr lang="en-US" sz="20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2000" b="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set_mode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en-US" sz="2000" b="0" dirty="0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0" dirty="0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r>
              <a:rPr lang="en-US" sz="2000" b="0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set_caption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Astrocrash</a:t>
            </a:r>
            <a:r>
              <a:rPr lang="en-US" sz="20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2000" b="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clock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Clock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4AB0DE9-8D65-CAE4-6143-C60AE72FB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605" y="752168"/>
            <a:ext cx="6879394" cy="54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1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EBA4-52FE-55D6-DD9B-F94DAD58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527434"/>
          </a:xfrm>
        </p:spPr>
        <p:txBody>
          <a:bodyPr>
            <a:normAutofit/>
          </a:bodyPr>
          <a:lstStyle/>
          <a:p>
            <a:r>
              <a:rPr lang="en-US" sz="3000" dirty="0" err="1"/>
              <a:t>Tải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file </a:t>
            </a:r>
            <a:r>
              <a:rPr lang="en-US" sz="3000" dirty="0" err="1"/>
              <a:t>tài</a:t>
            </a:r>
            <a:r>
              <a:rPr lang="en-US" sz="3000" dirty="0"/>
              <a:t> </a:t>
            </a:r>
            <a:r>
              <a:rPr lang="en-US" sz="3000" dirty="0" err="1"/>
              <a:t>nguyên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B6FA-685D-D637-C128-790EFAE10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2684"/>
            <a:ext cx="9753600" cy="271353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ts val="1425"/>
              </a:lnSpc>
              <a:buNone/>
            </a:pPr>
            <a:r>
              <a:rPr lang="en-US" sz="2000" b="0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background_image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load_image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"background.png"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(</a:t>
            </a:r>
            <a:r>
              <a:rPr lang="en-US" sz="2000" b="0" dirty="0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0" dirty="0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r>
              <a:rPr lang="en-US" sz="2000" b="0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ship_image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load_image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"ship.png"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(</a:t>
            </a:r>
            <a:r>
              <a:rPr lang="en-US" sz="2000" b="0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r>
              <a:rPr lang="en-US" sz="2000" b="0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missile_image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load_image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"missile.png"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(</a:t>
            </a:r>
            <a:r>
              <a:rPr lang="en-US" sz="2000" b="0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r>
              <a:rPr lang="en-US" sz="2000" b="0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asteroid_image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load_image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"asteroid.png"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(</a:t>
            </a:r>
            <a:r>
              <a:rPr lang="en-US" sz="2000" b="0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r>
              <a:rPr lang="en-US" sz="2000" b="0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explosion_image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load_image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"explosion.png"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(</a:t>
            </a:r>
            <a:r>
              <a:rPr lang="en-US" sz="2000" b="0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0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r>
              <a:rPr lang="en-US" sz="2000" b="0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shoot_sound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load_sound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"shoot.wav"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2000" b="0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boom_sound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load_sound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"boom.wav"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2000" b="0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load_music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"background_music.mp3"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2000" b="0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mixer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music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play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b="0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5" name="Picture 4" descr="A grey rock with black background&#10;&#10;AI-generated content may be incorrect.">
            <a:extLst>
              <a:ext uri="{FF2B5EF4-FFF2-40B4-BE49-F238E27FC236}">
                <a16:creationId xmlns:a16="http://schemas.microsoft.com/office/drawing/2014/main" id="{71658D19-B13F-2069-DA8F-B76D07425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66" y="5275423"/>
            <a:ext cx="1622324" cy="1462489"/>
          </a:xfrm>
          <a:prstGeom prst="rect">
            <a:avLst/>
          </a:prstGeom>
        </p:spPr>
      </p:pic>
      <p:pic>
        <p:nvPicPr>
          <p:cNvPr id="7" name="Picture 6" descr="A colorful galaxy in space&#10;&#10;AI-generated content may be incorrect.">
            <a:extLst>
              <a:ext uri="{FF2B5EF4-FFF2-40B4-BE49-F238E27FC236}">
                <a16:creationId xmlns:a16="http://schemas.microsoft.com/office/drawing/2014/main" id="{9069DA84-9828-DBEB-7BC9-63BA71A5B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5256"/>
            <a:ext cx="3847978" cy="2164488"/>
          </a:xfrm>
          <a:prstGeom prst="rect">
            <a:avLst/>
          </a:prstGeom>
        </p:spPr>
      </p:pic>
      <p:pic>
        <p:nvPicPr>
          <p:cNvPr id="9" name="Picture 8" descr="A explosion of paint on a black background&#10;&#10;AI-generated content may be incorrect.">
            <a:extLst>
              <a:ext uri="{FF2B5EF4-FFF2-40B4-BE49-F238E27FC236}">
                <a16:creationId xmlns:a16="http://schemas.microsoft.com/office/drawing/2014/main" id="{C3E1E177-76FD-7BFF-D83E-EE78D0D0F1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879" y="5123043"/>
            <a:ext cx="1767251" cy="1767251"/>
          </a:xfrm>
          <a:prstGeom prst="rect">
            <a:avLst/>
          </a:prstGeom>
        </p:spPr>
      </p:pic>
      <p:pic>
        <p:nvPicPr>
          <p:cNvPr id="11" name="Picture 10" descr="A pixelated rocket with fire&#10;&#10;AI-generated content may be incorrect.">
            <a:extLst>
              <a:ext uri="{FF2B5EF4-FFF2-40B4-BE49-F238E27FC236}">
                <a16:creationId xmlns:a16="http://schemas.microsoft.com/office/drawing/2014/main" id="{D0AFAE00-4EED-5C2D-00EA-749189B3F3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747" y="4696568"/>
            <a:ext cx="1908782" cy="2183689"/>
          </a:xfrm>
          <a:prstGeom prst="rect">
            <a:avLst/>
          </a:prstGeom>
        </p:spPr>
      </p:pic>
      <p:pic>
        <p:nvPicPr>
          <p:cNvPr id="13" name="Picture 12" descr="A pixelated video game of a spaceship&#10;&#10;AI-generated content may be incorrect.">
            <a:extLst>
              <a:ext uri="{FF2B5EF4-FFF2-40B4-BE49-F238E27FC236}">
                <a16:creationId xmlns:a16="http://schemas.microsoft.com/office/drawing/2014/main" id="{A821DAE7-2770-28A3-93B6-C4EE86F655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4569213"/>
            <a:ext cx="2438400" cy="24384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CF909DF-A8F0-562C-3C9E-6F25520C5ABB}"/>
              </a:ext>
            </a:extLst>
          </p:cNvPr>
          <p:cNvSpPr txBox="1">
            <a:spLocks/>
          </p:cNvSpPr>
          <p:nvPr/>
        </p:nvSpPr>
        <p:spPr>
          <a:xfrm>
            <a:off x="110612" y="3429000"/>
            <a:ext cx="5552769" cy="641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err="1"/>
              <a:t>Chương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 </a:t>
            </a:r>
            <a:r>
              <a:rPr lang="en-US" sz="3000" dirty="0" err="1"/>
              <a:t>tải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file </a:t>
            </a:r>
            <a:r>
              <a:rPr lang="en-US" sz="3000" dirty="0" err="1"/>
              <a:t>tài</a:t>
            </a:r>
            <a:r>
              <a:rPr lang="en-US" sz="3000" dirty="0"/>
              <a:t> </a:t>
            </a:r>
            <a:r>
              <a:rPr lang="en-US" sz="3000" dirty="0" err="1"/>
              <a:t>nguyên</a:t>
            </a:r>
            <a:r>
              <a:rPr lang="en-US" sz="3000" dirty="0"/>
              <a:t>: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EED00A-DC67-FC38-AD92-7061736B777E}"/>
              </a:ext>
            </a:extLst>
          </p:cNvPr>
          <p:cNvSpPr txBox="1">
            <a:spLocks/>
          </p:cNvSpPr>
          <p:nvPr/>
        </p:nvSpPr>
        <p:spPr>
          <a:xfrm>
            <a:off x="838200" y="4010740"/>
            <a:ext cx="3847978" cy="641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File </a:t>
            </a:r>
            <a:r>
              <a:rPr lang="en-US" sz="2500" dirty="0" err="1"/>
              <a:t>tài</a:t>
            </a:r>
            <a:r>
              <a:rPr lang="en-US" sz="2500" dirty="0"/>
              <a:t> </a:t>
            </a:r>
            <a:r>
              <a:rPr lang="en-US" sz="2500" dirty="0" err="1"/>
              <a:t>nguyên</a:t>
            </a:r>
            <a:r>
              <a:rPr lang="en-US" sz="2500" dirty="0"/>
              <a:t> </a:t>
            </a:r>
            <a:r>
              <a:rPr lang="en-US" sz="2500" dirty="0" err="1"/>
              <a:t>hình</a:t>
            </a:r>
            <a:r>
              <a:rPr lang="en-US" sz="2500" dirty="0"/>
              <a:t> </a:t>
            </a:r>
            <a:r>
              <a:rPr lang="en-US" sz="2500" dirty="0" err="1"/>
              <a:t>ảnh</a:t>
            </a:r>
            <a:r>
              <a:rPr lang="en-US" sz="25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03284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6DC04-289A-0F51-FCBE-C3C068DE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453693"/>
          </a:xfrm>
        </p:spPr>
        <p:txBody>
          <a:bodyPr>
            <a:normAutofit fontScale="90000"/>
          </a:bodyPr>
          <a:lstStyle/>
          <a:p>
            <a:r>
              <a:rPr lang="en-US" sz="3000" dirty="0"/>
              <a:t>Khai </a:t>
            </a:r>
            <a:r>
              <a:rPr lang="en-US" sz="3000" dirty="0" err="1"/>
              <a:t>báo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class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đối</a:t>
            </a:r>
            <a:r>
              <a:rPr lang="en-US" sz="3000" dirty="0"/>
              <a:t> </a:t>
            </a:r>
            <a:r>
              <a:rPr lang="en-US" sz="3000" dirty="0" err="1"/>
              <a:t>tượng</a:t>
            </a:r>
            <a:r>
              <a:rPr lang="en-US" sz="3000" dirty="0"/>
              <a:t> ship, missile, asteroid, explosion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hàm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5A7DD-D1F9-8A66-E74F-ACB721590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4" y="645754"/>
            <a:ext cx="10515600" cy="6212246"/>
          </a:xfrm>
        </p:spPr>
        <p:txBody>
          <a:bodyPr>
            <a:normAutofit/>
          </a:bodyPr>
          <a:lstStyle/>
          <a:p>
            <a:r>
              <a:rPr lang="en-US" dirty="0"/>
              <a:t>Class ship:</a:t>
            </a:r>
          </a:p>
          <a:p>
            <a:pPr lvl="1"/>
            <a:r>
              <a:rPr lang="vi-VN" dirty="0"/>
              <a:t>__init__(self): Khởi tạo tàu</a:t>
            </a:r>
          </a:p>
          <a:p>
            <a:pPr lvl="1"/>
            <a:r>
              <a:rPr lang="vi-VN" dirty="0"/>
              <a:t>update(self): Xử lý dữ liệu từ phím và cập nhật vị trí, hướng tàu</a:t>
            </a:r>
          </a:p>
          <a:p>
            <a:pPr lvl="1"/>
            <a:r>
              <a:rPr lang="vi-VN" dirty="0"/>
              <a:t>get_head_position(self): Xác định vị trí đầu tàu</a:t>
            </a:r>
          </a:p>
          <a:p>
            <a:pPr lvl="1"/>
            <a:r>
              <a:rPr lang="vi-VN" dirty="0"/>
              <a:t>shoot(self): Tạo missile từ đầu tàu</a:t>
            </a:r>
            <a:endParaRPr lang="en-US" dirty="0"/>
          </a:p>
          <a:p>
            <a:r>
              <a:rPr lang="en-US" dirty="0"/>
              <a:t>Class missile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__(self, x, y, angle):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lửa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sz="2000" dirty="0"/>
          </a:p>
          <a:p>
            <a:pPr lvl="1"/>
            <a:r>
              <a:rPr lang="en-US" dirty="0"/>
              <a:t>update(self):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missile</a:t>
            </a:r>
          </a:p>
          <a:p>
            <a:r>
              <a:rPr lang="en-US" dirty="0"/>
              <a:t>Class asteroid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__(self): </a:t>
            </a:r>
            <a:r>
              <a:rPr lang="en-US" dirty="0" err="1"/>
              <a:t>Tạo</a:t>
            </a:r>
            <a:r>
              <a:rPr lang="en-US" dirty="0"/>
              <a:t> asteroid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endParaRPr lang="en-US" sz="2000" dirty="0"/>
          </a:p>
          <a:p>
            <a:pPr lvl="1"/>
            <a:r>
              <a:rPr lang="en-US" dirty="0"/>
              <a:t>update(self): Di </a:t>
            </a:r>
            <a:r>
              <a:rPr lang="en-US" dirty="0" err="1"/>
              <a:t>chuyển</a:t>
            </a:r>
            <a:r>
              <a:rPr lang="en-US" dirty="0"/>
              <a:t> asteroid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r>
              <a:rPr lang="en-US" dirty="0"/>
              <a:t>Class explosion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__(self, x, y):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nổ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tọa</a:t>
            </a:r>
            <a:r>
              <a:rPr lang="en-US" dirty="0"/>
              <a:t> </a:t>
            </a:r>
            <a:r>
              <a:rPr lang="en-US" dirty="0" err="1"/>
              <a:t>độ</a:t>
            </a:r>
            <a:endParaRPr lang="en-US" sz="2000" dirty="0"/>
          </a:p>
          <a:p>
            <a:pPr lvl="1"/>
            <a:r>
              <a:rPr lang="en-US" dirty="0"/>
              <a:t>update(self):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Explosion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757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7AB05-603F-3BF8-621C-1E2C79378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424197"/>
          </a:xfrm>
        </p:spPr>
        <p:txBody>
          <a:bodyPr>
            <a:normAutofit fontScale="90000"/>
          </a:bodyPr>
          <a:lstStyle/>
          <a:p>
            <a:r>
              <a:rPr lang="en-US" sz="3000" dirty="0"/>
              <a:t>Khai </a:t>
            </a:r>
            <a:r>
              <a:rPr lang="en-US" sz="3000" dirty="0" err="1"/>
              <a:t>báo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class sprite </a:t>
            </a:r>
            <a:r>
              <a:rPr lang="en-US" sz="3000" dirty="0" err="1"/>
              <a:t>biểu</a:t>
            </a:r>
            <a:r>
              <a:rPr lang="en-US" sz="3000" dirty="0"/>
              <a:t> </a:t>
            </a:r>
            <a:r>
              <a:rPr lang="en-US" sz="3000" dirty="0" err="1"/>
              <a:t>diễn</a:t>
            </a:r>
            <a:r>
              <a:rPr lang="en-US" sz="3000" dirty="0"/>
              <a:t> </a:t>
            </a:r>
            <a:r>
              <a:rPr lang="en-US" sz="3000" dirty="0" err="1"/>
              <a:t>đồ</a:t>
            </a:r>
            <a:r>
              <a:rPr lang="en-US" sz="3000" dirty="0"/>
              <a:t> </a:t>
            </a:r>
            <a:r>
              <a:rPr lang="en-US" sz="3000" dirty="0" err="1"/>
              <a:t>họa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đối</a:t>
            </a:r>
            <a:r>
              <a:rPr lang="en-US" sz="3000" dirty="0"/>
              <a:t> </a:t>
            </a:r>
            <a:r>
              <a:rPr lang="en-US" sz="3000" dirty="0" err="1"/>
              <a:t>tượng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DEB5D-109D-24AD-AB8D-1291446BF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464" y="999715"/>
            <a:ext cx="10515600" cy="4501433"/>
          </a:xfrm>
        </p:spPr>
        <p:txBody>
          <a:bodyPr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all_sprites</a:t>
            </a:r>
            <a:r>
              <a:rPr lang="en-US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en-US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sprite</a:t>
            </a:r>
            <a:r>
              <a:rPr lang="en-US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n-US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missiles</a:t>
            </a:r>
            <a:r>
              <a:rPr lang="en-US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en-US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sprite</a:t>
            </a:r>
            <a:r>
              <a:rPr lang="en-US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n-US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asteroids</a:t>
            </a:r>
            <a:r>
              <a:rPr lang="en-US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en-US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sprite</a:t>
            </a:r>
            <a:r>
              <a:rPr lang="en-US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n-US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explosions</a:t>
            </a:r>
            <a:r>
              <a:rPr lang="en-US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en-US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sprite</a:t>
            </a:r>
            <a:r>
              <a:rPr lang="en-US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n-US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endParaRPr lang="en-US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ship</a:t>
            </a:r>
            <a:r>
              <a:rPr lang="en-US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Ship</a:t>
            </a:r>
            <a:r>
              <a:rPr lang="en-US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all_sprites</a:t>
            </a:r>
            <a:r>
              <a:rPr lang="en-US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ship</a:t>
            </a:r>
            <a:r>
              <a:rPr lang="en-US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US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n-US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asteroid</a:t>
            </a:r>
            <a:r>
              <a:rPr lang="en-US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Asteroid</a:t>
            </a:r>
            <a:r>
              <a:rPr lang="en-US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all_sprites</a:t>
            </a:r>
            <a:r>
              <a:rPr lang="en-US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asteroid</a:t>
            </a:r>
            <a:r>
              <a:rPr lang="en-US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asteroids</a:t>
            </a:r>
            <a:r>
              <a:rPr lang="en-US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n-US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asteroid</a:t>
            </a:r>
            <a:r>
              <a:rPr lang="en-US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9714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B0D33-B233-0837-6E67-AA706AF31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96145"/>
          </a:xfrm>
        </p:spPr>
        <p:txBody>
          <a:bodyPr>
            <a:normAutofit fontScale="90000"/>
          </a:bodyPr>
          <a:lstStyle/>
          <a:p>
            <a:r>
              <a:rPr lang="en-US" sz="3000" dirty="0"/>
              <a:t>Game loop </a:t>
            </a:r>
            <a:r>
              <a:rPr lang="en-US" sz="3000" dirty="0" err="1"/>
              <a:t>liên</a:t>
            </a:r>
            <a:r>
              <a:rPr lang="en-US" sz="3000" dirty="0"/>
              <a:t> </a:t>
            </a:r>
            <a:r>
              <a:rPr lang="en-US" sz="3000" dirty="0" err="1"/>
              <a:t>tục</a:t>
            </a:r>
            <a:r>
              <a:rPr lang="en-US" sz="3000" dirty="0"/>
              <a:t> </a:t>
            </a:r>
            <a:r>
              <a:rPr lang="en-US" sz="3000" dirty="0" err="1"/>
              <a:t>thực</a:t>
            </a:r>
            <a:r>
              <a:rPr lang="en-US" sz="3000" dirty="0"/>
              <a:t> </a:t>
            </a:r>
            <a:r>
              <a:rPr lang="en-US" sz="3000" dirty="0" err="1"/>
              <a:t>hiện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tác</a:t>
            </a:r>
            <a:r>
              <a:rPr lang="en-US" sz="3000" dirty="0"/>
              <a:t> </a:t>
            </a:r>
            <a:r>
              <a:rPr lang="en-US" sz="3000" dirty="0" err="1"/>
              <a:t>vụ</a:t>
            </a:r>
            <a:r>
              <a:rPr lang="en-US" sz="3000" dirty="0"/>
              <a:t>, </a:t>
            </a:r>
            <a:r>
              <a:rPr lang="en-US" sz="3000" dirty="0" err="1"/>
              <a:t>cập</a:t>
            </a:r>
            <a:r>
              <a:rPr lang="en-US" sz="3000" dirty="0"/>
              <a:t> </a:t>
            </a:r>
            <a:r>
              <a:rPr lang="en-US" sz="3000" dirty="0" err="1"/>
              <a:t>nhật</a:t>
            </a:r>
            <a:r>
              <a:rPr lang="en-US" sz="3000" dirty="0"/>
              <a:t> </a:t>
            </a:r>
            <a:r>
              <a:rPr lang="en-US" sz="3000" dirty="0" err="1"/>
              <a:t>trạng</a:t>
            </a:r>
            <a:r>
              <a:rPr lang="en-US" sz="3000" dirty="0"/>
              <a:t> </a:t>
            </a:r>
            <a:r>
              <a:rPr lang="en-US" sz="3000" dirty="0" err="1"/>
              <a:t>thái</a:t>
            </a:r>
            <a:r>
              <a:rPr lang="en-US" sz="3000" dirty="0"/>
              <a:t> </a:t>
            </a:r>
            <a:r>
              <a:rPr lang="en-US" sz="3000" dirty="0" err="1"/>
              <a:t>chương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</a:t>
            </a:r>
            <a:r>
              <a:rPr lang="en-US" sz="3000" dirty="0" err="1"/>
              <a:t>hiển</a:t>
            </a:r>
            <a:r>
              <a:rPr lang="en-US" sz="3000" dirty="0"/>
              <a:t> </a:t>
            </a:r>
            <a:r>
              <a:rPr lang="en-US" sz="3000" dirty="0" err="1"/>
              <a:t>thị</a:t>
            </a:r>
            <a:r>
              <a:rPr lang="en-US" sz="3000" dirty="0"/>
              <a:t> </a:t>
            </a:r>
            <a:r>
              <a:rPr lang="en-US" sz="3000" dirty="0" err="1"/>
              <a:t>lên</a:t>
            </a:r>
            <a:r>
              <a:rPr lang="en-US" sz="3000" dirty="0"/>
              <a:t> </a:t>
            </a:r>
            <a:r>
              <a:rPr lang="en-US" sz="3000" dirty="0" err="1"/>
              <a:t>màn</a:t>
            </a:r>
            <a:r>
              <a:rPr lang="en-US" sz="3000" dirty="0"/>
              <a:t> </a:t>
            </a:r>
            <a:r>
              <a:rPr lang="en-US" sz="3000" dirty="0" err="1"/>
              <a:t>hình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B7622-377F-78E7-27C0-8AB0BDBFD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600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Event Handling </a:t>
            </a:r>
            <a:r>
              <a:rPr lang="en-US" sz="25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Frame Rate Control:</a:t>
            </a:r>
          </a:p>
          <a:p>
            <a:pPr lvl="1"/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soát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FPS</a:t>
            </a:r>
          </a:p>
          <a:p>
            <a:pPr lvl="1"/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bấm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phím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bấm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phím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bấm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phím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missile</a:t>
            </a: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Game State Update:</a:t>
            </a:r>
          </a:p>
          <a:p>
            <a:pPr lvl="1"/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missile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asteroid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chạm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explosion,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âm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explosion.ogg, score tang 10,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asteroid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ship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asteroid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chạm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game over</a:t>
            </a: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Drawing:</a:t>
            </a:r>
          </a:p>
          <a:p>
            <a:pPr lvl="1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Hiển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2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964</Words>
  <Application>Microsoft Office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Bài 8. Astrocrash – Âm thanh &amp; chuyển động</vt:lpstr>
      <vt:lpstr>Đề bài:</vt:lpstr>
      <vt:lpstr>Các file tài nguyên cần cho chương trình:</vt:lpstr>
      <vt:lpstr>Cấu trúc của chương trình:</vt:lpstr>
      <vt:lpstr>Khởi tạo các thư viên, pygame và cấu hình cửa sổ chương trình:</vt:lpstr>
      <vt:lpstr>Tải các file tài nguyên</vt:lpstr>
      <vt:lpstr>Khai báo các class của các đối tượng ship, missile, asteroid, explosion và các hàm</vt:lpstr>
      <vt:lpstr>Khai báo các class sprite biểu diễn đồ họa các đối tượng</vt:lpstr>
      <vt:lpstr>Game loop liên tục thực hiện các tác vụ, cập nhật trạng thái chương trình và hiển thị lên màn hình</vt:lpstr>
      <vt:lpstr>Kiểm tra chương trình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mh dg</dc:creator>
  <cp:lastModifiedBy>mh dg</cp:lastModifiedBy>
  <cp:revision>80</cp:revision>
  <dcterms:created xsi:type="dcterms:W3CDTF">2025-06-09T02:36:16Z</dcterms:created>
  <dcterms:modified xsi:type="dcterms:W3CDTF">2025-06-09T07:03:31Z</dcterms:modified>
</cp:coreProperties>
</file>