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nybody SemiBold"/>
      <p:regular r:id="rId17"/>
      <p:bold r:id="rId18"/>
      <p:italic r:id="rId19"/>
      <p:boldItalic r:id="rId20"/>
    </p:embeddedFont>
    <p:embeddedFont>
      <p:font typeface="Alber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nybodySemiBold-boldItalic.fntdata"/><Relationship Id="rId22" Type="http://schemas.openxmlformats.org/officeDocument/2006/relationships/font" Target="fonts/AlbertSans-bold.fntdata"/><Relationship Id="rId21" Type="http://schemas.openxmlformats.org/officeDocument/2006/relationships/font" Target="fonts/AlbertSans-regular.fntdata"/><Relationship Id="rId24" Type="http://schemas.openxmlformats.org/officeDocument/2006/relationships/font" Target="fonts/AlbertSans-boldItalic.fntdata"/><Relationship Id="rId23" Type="http://schemas.openxmlformats.org/officeDocument/2006/relationships/font" Target="fonts/Alber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nybodySemiBold-regular.fntdata"/><Relationship Id="rId16" Type="http://schemas.openxmlformats.org/officeDocument/2006/relationships/slide" Target="slides/slide12.xml"/><Relationship Id="rId19" Type="http://schemas.openxmlformats.org/officeDocument/2006/relationships/font" Target="fonts/AnybodySemiBold-italic.fntdata"/><Relationship Id="rId18" Type="http://schemas.openxmlformats.org/officeDocument/2006/relationships/font" Target="fonts/Anybody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8fa8355a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8fa8355a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28fa8355a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8fa8355a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8fa8355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28fa8355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b0f9523d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b0f9523d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8fa8355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8fa8355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8fa8355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8fa8355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8fa8355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8fa8355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8fa8355a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28fa8355a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8fa8355a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8fa8355a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8fa8355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8fa8355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8fa8355a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8fa8355a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848150" y="689462"/>
            <a:ext cx="4892400" cy="2718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8500"/>
              <a:buNone/>
              <a:defRPr sz="5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0" name="Google Shape;10;p2"/>
          <p:cNvSpPr txBox="1"/>
          <p:nvPr>
            <p:ph idx="1" type="subTitle"/>
          </p:nvPr>
        </p:nvSpPr>
        <p:spPr>
          <a:xfrm>
            <a:off x="6089425" y="3837125"/>
            <a:ext cx="2334600" cy="73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4344900" y="540000"/>
            <a:ext cx="4079100" cy="137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6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3" name="Google Shape;43;p11"/>
          <p:cNvSpPr txBox="1"/>
          <p:nvPr>
            <p:ph idx="1" type="subTitle"/>
          </p:nvPr>
        </p:nvSpPr>
        <p:spPr>
          <a:xfrm>
            <a:off x="4344900" y="1886675"/>
            <a:ext cx="4079100" cy="416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5" name="Shape 45"/>
        <p:cNvGrpSpPr/>
        <p:nvPr/>
      </p:nvGrpSpPr>
      <p:grpSpPr>
        <a:xfrm>
          <a:off x="0" y="0"/>
          <a:ext cx="0" cy="0"/>
          <a:chOff x="0" y="0"/>
          <a:chExt cx="0" cy="0"/>
        </a:xfrm>
      </p:grpSpPr>
      <p:sp>
        <p:nvSpPr>
          <p:cNvPr id="46" name="Google Shape;4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13"/>
          <p:cNvSpPr txBox="1"/>
          <p:nvPr>
            <p:ph idx="2" type="title"/>
          </p:nvPr>
        </p:nvSpPr>
        <p:spPr>
          <a:xfrm>
            <a:off x="1872275" y="1330862"/>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13"/>
          <p:cNvSpPr txBox="1"/>
          <p:nvPr>
            <p:ph idx="3" type="title"/>
          </p:nvPr>
        </p:nvSpPr>
        <p:spPr>
          <a:xfrm>
            <a:off x="1872275" y="2229699"/>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 name="Google Shape;49;p13"/>
          <p:cNvSpPr txBox="1"/>
          <p:nvPr>
            <p:ph idx="1" type="subTitle"/>
          </p:nvPr>
        </p:nvSpPr>
        <p:spPr>
          <a:xfrm>
            <a:off x="6054563" y="1241312"/>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 name="Google Shape;50;p13"/>
          <p:cNvSpPr txBox="1"/>
          <p:nvPr>
            <p:ph idx="4" type="subTitle"/>
          </p:nvPr>
        </p:nvSpPr>
        <p:spPr>
          <a:xfrm>
            <a:off x="6054563" y="2140149"/>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13"/>
          <p:cNvSpPr txBox="1"/>
          <p:nvPr>
            <p:ph idx="5" type="title"/>
          </p:nvPr>
        </p:nvSpPr>
        <p:spPr>
          <a:xfrm>
            <a:off x="1872275" y="3128536"/>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2" name="Google Shape;52;p13"/>
          <p:cNvSpPr txBox="1"/>
          <p:nvPr>
            <p:ph idx="6" type="title"/>
          </p:nvPr>
        </p:nvSpPr>
        <p:spPr>
          <a:xfrm>
            <a:off x="1872275" y="4027373"/>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3" name="Google Shape;53;p13"/>
          <p:cNvSpPr txBox="1"/>
          <p:nvPr>
            <p:ph idx="7" type="subTitle"/>
          </p:nvPr>
        </p:nvSpPr>
        <p:spPr>
          <a:xfrm>
            <a:off x="6054588" y="3038986"/>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 name="Google Shape;54;p13"/>
          <p:cNvSpPr txBox="1"/>
          <p:nvPr>
            <p:ph idx="8" type="subTitle"/>
          </p:nvPr>
        </p:nvSpPr>
        <p:spPr>
          <a:xfrm>
            <a:off x="6054567" y="3937823"/>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 name="Google Shape;55;p13"/>
          <p:cNvSpPr txBox="1"/>
          <p:nvPr>
            <p:ph hasCustomPrompt="1"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 name="Google Shape;58;p13"/>
          <p:cNvSpPr txBox="1"/>
          <p:nvPr>
            <p:ph hasCustomPrompt="1"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pic>
        <p:nvPicPr>
          <p:cNvPr id="59" name="Google Shape;59;p13"/>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0" name="Shape 60"/>
        <p:cNvGrpSpPr/>
        <p:nvPr/>
      </p:nvGrpSpPr>
      <p:grpSpPr>
        <a:xfrm>
          <a:off x="0" y="0"/>
          <a:ext cx="0" cy="0"/>
          <a:chOff x="0" y="0"/>
          <a:chExt cx="0" cy="0"/>
        </a:xfrm>
      </p:grpSpPr>
      <p:sp>
        <p:nvSpPr>
          <p:cNvPr id="61" name="Google Shape;61;p14"/>
          <p:cNvSpPr txBox="1"/>
          <p:nvPr>
            <p:ph type="title"/>
          </p:nvPr>
        </p:nvSpPr>
        <p:spPr>
          <a:xfrm>
            <a:off x="720000" y="3858588"/>
            <a:ext cx="4550400" cy="404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4"/>
          <p:cNvSpPr txBox="1"/>
          <p:nvPr>
            <p:ph idx="1" type="subTitle"/>
          </p:nvPr>
        </p:nvSpPr>
        <p:spPr>
          <a:xfrm>
            <a:off x="720000" y="854013"/>
            <a:ext cx="4550400" cy="295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3"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ph type="title"/>
          </p:nvPr>
        </p:nvSpPr>
        <p:spPr>
          <a:xfrm flipH="1">
            <a:off x="3437800" y="1761713"/>
            <a:ext cx="3665700" cy="1673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hasCustomPrompt="1"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67" name="Google Shape;67;p15"/>
          <p:cNvSpPr txBox="1"/>
          <p:nvPr>
            <p:ph idx="1" type="subTitle"/>
          </p:nvPr>
        </p:nvSpPr>
        <p:spPr>
          <a:xfrm flipH="1">
            <a:off x="3437700" y="3765525"/>
            <a:ext cx="4986300" cy="598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68" name="Shape 68"/>
        <p:cNvGrpSpPr/>
        <p:nvPr/>
      </p:nvGrpSpPr>
      <p:grpSpPr>
        <a:xfrm>
          <a:off x="0" y="0"/>
          <a:ext cx="0" cy="0"/>
          <a:chOff x="0" y="0"/>
          <a:chExt cx="0" cy="0"/>
        </a:xfrm>
      </p:grpSpPr>
      <p:sp>
        <p:nvSpPr>
          <p:cNvPr id="69" name="Google Shape;69;p16"/>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2040500" y="540000"/>
            <a:ext cx="4902000" cy="167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6"/>
          <p:cNvSpPr txBox="1"/>
          <p:nvPr>
            <p:ph hasCustomPrompt="1" idx="2" type="title"/>
          </p:nvPr>
        </p:nvSpPr>
        <p:spPr>
          <a:xfrm>
            <a:off x="720000"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2" name="Google Shape;72;p16"/>
          <p:cNvSpPr txBox="1"/>
          <p:nvPr>
            <p:ph idx="1" type="subTitle"/>
          </p:nvPr>
        </p:nvSpPr>
        <p:spPr>
          <a:xfrm>
            <a:off x="720000" y="3609600"/>
            <a:ext cx="2014800" cy="99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73" name="Shape 73"/>
        <p:cNvGrpSpPr/>
        <p:nvPr/>
      </p:nvGrpSpPr>
      <p:grpSpPr>
        <a:xfrm>
          <a:off x="0" y="0"/>
          <a:ext cx="0" cy="0"/>
          <a:chOff x="0" y="0"/>
          <a:chExt cx="0" cy="0"/>
        </a:xfrm>
      </p:grpSpPr>
      <p:sp>
        <p:nvSpPr>
          <p:cNvPr id="74" name="Google Shape;74;p17"/>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flipH="1">
            <a:off x="2201553" y="540000"/>
            <a:ext cx="4902000" cy="1673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7"/>
          <p:cNvSpPr txBox="1"/>
          <p:nvPr>
            <p:ph hasCustomPrompt="1" idx="2" type="title"/>
          </p:nvPr>
        </p:nvSpPr>
        <p:spPr>
          <a:xfrm flipH="1">
            <a:off x="7200953"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7" name="Google Shape;77;p17"/>
          <p:cNvSpPr txBox="1"/>
          <p:nvPr>
            <p:ph idx="1" type="subTitle"/>
          </p:nvPr>
        </p:nvSpPr>
        <p:spPr>
          <a:xfrm flipH="1">
            <a:off x="6409253" y="3609600"/>
            <a:ext cx="2014800" cy="99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8" name="Shape 78"/>
        <p:cNvGrpSpPr/>
        <p:nvPr/>
      </p:nvGrpSpPr>
      <p:grpSpPr>
        <a:xfrm>
          <a:off x="0" y="0"/>
          <a:ext cx="0" cy="0"/>
          <a:chOff x="0" y="0"/>
          <a:chExt cx="0" cy="0"/>
        </a:xfrm>
      </p:grpSpPr>
      <p:sp>
        <p:nvSpPr>
          <p:cNvPr id="79" name="Google Shape;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8"/>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1" name="Shape 81"/>
        <p:cNvGrpSpPr/>
        <p:nvPr/>
      </p:nvGrpSpPr>
      <p:grpSpPr>
        <a:xfrm>
          <a:off x="0" y="0"/>
          <a:ext cx="0" cy="0"/>
          <a:chOff x="0" y="0"/>
          <a:chExt cx="0" cy="0"/>
        </a:xfrm>
      </p:grpSpPr>
      <p:sp>
        <p:nvSpPr>
          <p:cNvPr id="82" name="Google Shape;8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83" name="Google Shape;83;p19"/>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84" name="Shape 84"/>
        <p:cNvGrpSpPr/>
        <p:nvPr/>
      </p:nvGrpSpPr>
      <p:grpSpPr>
        <a:xfrm>
          <a:off x="0" y="0"/>
          <a:ext cx="0" cy="0"/>
          <a:chOff x="0" y="0"/>
          <a:chExt cx="0" cy="0"/>
        </a:xfrm>
      </p:grpSpPr>
      <p:sp>
        <p:nvSpPr>
          <p:cNvPr id="85" name="Google Shape;8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86" name="Google Shape;86;p20"/>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2040500" y="1761713"/>
            <a:ext cx="3665700" cy="167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5" name="Google Shape;15;p3"/>
          <p:cNvSpPr txBox="1"/>
          <p:nvPr>
            <p:ph idx="1" type="subTitle"/>
          </p:nvPr>
        </p:nvSpPr>
        <p:spPr>
          <a:xfrm>
            <a:off x="720000" y="3765525"/>
            <a:ext cx="4854600" cy="59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87" name="Shape 87"/>
        <p:cNvGrpSpPr/>
        <p:nvPr/>
      </p:nvGrpSpPr>
      <p:grpSpPr>
        <a:xfrm>
          <a:off x="0" y="0"/>
          <a:ext cx="0" cy="0"/>
          <a:chOff x="0" y="0"/>
          <a:chExt cx="0" cy="0"/>
        </a:xfrm>
      </p:grpSpPr>
      <p:sp>
        <p:nvSpPr>
          <p:cNvPr id="88" name="Google Shape;88;p21"/>
          <p:cNvSpPr txBox="1"/>
          <p:nvPr>
            <p:ph hasCustomPrompt="1" type="title"/>
          </p:nvPr>
        </p:nvSpPr>
        <p:spPr>
          <a:xfrm>
            <a:off x="719988" y="1756611"/>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89" name="Google Shape;89;p21"/>
          <p:cNvSpPr txBox="1"/>
          <p:nvPr>
            <p:ph idx="1" type="subTitle"/>
          </p:nvPr>
        </p:nvSpPr>
        <p:spPr>
          <a:xfrm>
            <a:off x="719988" y="2582390"/>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 name="Google Shape;90;p21"/>
          <p:cNvSpPr txBox="1"/>
          <p:nvPr>
            <p:ph hasCustomPrompt="1" idx="2" type="title"/>
          </p:nvPr>
        </p:nvSpPr>
        <p:spPr>
          <a:xfrm>
            <a:off x="4096188" y="1756611"/>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1" name="Google Shape;91;p21"/>
          <p:cNvSpPr txBox="1"/>
          <p:nvPr>
            <p:ph idx="3" type="subTitle"/>
          </p:nvPr>
        </p:nvSpPr>
        <p:spPr>
          <a:xfrm>
            <a:off x="4096188" y="2582390"/>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21"/>
          <p:cNvSpPr txBox="1"/>
          <p:nvPr>
            <p:ph hasCustomPrompt="1" idx="4" type="title"/>
          </p:nvPr>
        </p:nvSpPr>
        <p:spPr>
          <a:xfrm>
            <a:off x="4096188" y="3354424"/>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3" name="Google Shape;93;p21"/>
          <p:cNvSpPr txBox="1"/>
          <p:nvPr>
            <p:ph idx="5" type="subTitle"/>
          </p:nvPr>
        </p:nvSpPr>
        <p:spPr>
          <a:xfrm>
            <a:off x="4096188" y="4180203"/>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21"/>
          <p:cNvSpPr txBox="1"/>
          <p:nvPr>
            <p:ph hasCustomPrompt="1" idx="6" type="title"/>
          </p:nvPr>
        </p:nvSpPr>
        <p:spPr>
          <a:xfrm>
            <a:off x="719988" y="3354424"/>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5" name="Google Shape;95;p21"/>
          <p:cNvSpPr txBox="1"/>
          <p:nvPr>
            <p:ph idx="7" type="subTitle"/>
          </p:nvPr>
        </p:nvSpPr>
        <p:spPr>
          <a:xfrm>
            <a:off x="719988" y="4180203"/>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96" name="Google Shape;96;p21"/>
          <p:cNvPicPr preferRelativeResize="0"/>
          <p:nvPr/>
        </p:nvPicPr>
        <p:blipFill rotWithShape="1">
          <a:blip r:embed="rId2">
            <a:alphaModFix/>
          </a:blip>
          <a:srcRect b="0" l="44490" r="0" t="0"/>
          <a:stretch/>
        </p:blipFill>
        <p:spPr>
          <a:xfrm flipH="1">
            <a:off x="7389250" y="0"/>
            <a:ext cx="1118050" cy="5143475"/>
          </a:xfrm>
          <a:prstGeom prst="rect">
            <a:avLst/>
          </a:prstGeom>
          <a:noFill/>
          <a:ln>
            <a:noFill/>
          </a:ln>
        </p:spPr>
      </p:pic>
      <p:sp>
        <p:nvSpPr>
          <p:cNvPr id="97" name="Google Shape;97;p21"/>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98" name="Shape 98"/>
        <p:cNvGrpSpPr/>
        <p:nvPr/>
      </p:nvGrpSpPr>
      <p:grpSpPr>
        <a:xfrm>
          <a:off x="0" y="0"/>
          <a:ext cx="0" cy="0"/>
          <a:chOff x="0" y="0"/>
          <a:chExt cx="0" cy="0"/>
        </a:xfrm>
      </p:grpSpPr>
      <p:sp>
        <p:nvSpPr>
          <p:cNvPr id="99" name="Google Shape;99;p22"/>
          <p:cNvSpPr txBox="1"/>
          <p:nvPr>
            <p:ph type="title"/>
          </p:nvPr>
        </p:nvSpPr>
        <p:spPr>
          <a:xfrm>
            <a:off x="6019500"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0" name="Google Shape;100;p22"/>
          <p:cNvSpPr txBox="1"/>
          <p:nvPr>
            <p:ph idx="2" type="title"/>
          </p:nvPr>
        </p:nvSpPr>
        <p:spPr>
          <a:xfrm>
            <a:off x="3369741"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1" name="Google Shape;101;p22"/>
          <p:cNvSpPr txBox="1"/>
          <p:nvPr>
            <p:ph idx="1" type="subTitle"/>
          </p:nvPr>
        </p:nvSpPr>
        <p:spPr>
          <a:xfrm>
            <a:off x="720000"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 name="Google Shape;102;p22"/>
          <p:cNvSpPr txBox="1"/>
          <p:nvPr>
            <p:ph idx="3" type="subTitle"/>
          </p:nvPr>
        </p:nvSpPr>
        <p:spPr>
          <a:xfrm>
            <a:off x="3369741"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 name="Google Shape;103;p22"/>
          <p:cNvSpPr txBox="1"/>
          <p:nvPr>
            <p:ph idx="4" type="title"/>
          </p:nvPr>
        </p:nvSpPr>
        <p:spPr>
          <a:xfrm>
            <a:off x="720001"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4" name="Google Shape;104;p22"/>
          <p:cNvSpPr txBox="1"/>
          <p:nvPr>
            <p:ph idx="5" type="subTitle"/>
          </p:nvPr>
        </p:nvSpPr>
        <p:spPr>
          <a:xfrm>
            <a:off x="6019500"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 name="Google Shape;105;p22"/>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06" name="Google Shape;106;p22"/>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
        <p:nvSpPr>
          <p:cNvPr id="107" name="Google Shape;107;p22"/>
          <p:cNvSpPr txBox="1"/>
          <p:nvPr>
            <p:ph hasCustomPrompt="1" idx="7" type="title"/>
          </p:nvPr>
        </p:nvSpPr>
        <p:spPr>
          <a:xfrm>
            <a:off x="71999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08" name="Google Shape;108;p22"/>
          <p:cNvSpPr txBox="1"/>
          <p:nvPr>
            <p:ph hasCustomPrompt="1" idx="8" type="title"/>
          </p:nvPr>
        </p:nvSpPr>
        <p:spPr>
          <a:xfrm>
            <a:off x="336974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09" name="Google Shape;109;p22"/>
          <p:cNvSpPr txBox="1"/>
          <p:nvPr>
            <p:ph hasCustomPrompt="1" idx="9" type="title"/>
          </p:nvPr>
        </p:nvSpPr>
        <p:spPr>
          <a:xfrm>
            <a:off x="601949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0" name="Shape 110"/>
        <p:cNvGrpSpPr/>
        <p:nvPr/>
      </p:nvGrpSpPr>
      <p:grpSpPr>
        <a:xfrm>
          <a:off x="0" y="0"/>
          <a:ext cx="0" cy="0"/>
          <a:chOff x="0" y="0"/>
          <a:chExt cx="0" cy="0"/>
        </a:xfrm>
      </p:grpSpPr>
      <p:sp>
        <p:nvSpPr>
          <p:cNvPr id="111" name="Google Shape;1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23"/>
          <p:cNvSpPr txBox="1"/>
          <p:nvPr>
            <p:ph idx="2" type="title"/>
          </p:nvPr>
        </p:nvSpPr>
        <p:spPr>
          <a:xfrm>
            <a:off x="2591400" y="1550700"/>
            <a:ext cx="1897500" cy="48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3" name="Google Shape;113;p23"/>
          <p:cNvSpPr txBox="1"/>
          <p:nvPr>
            <p:ph idx="3" type="title"/>
          </p:nvPr>
        </p:nvSpPr>
        <p:spPr>
          <a:xfrm>
            <a:off x="2591250" y="3323675"/>
            <a:ext cx="1897500" cy="48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4" name="Google Shape;114;p23"/>
          <p:cNvSpPr txBox="1"/>
          <p:nvPr>
            <p:ph idx="1" type="subTitle"/>
          </p:nvPr>
        </p:nvSpPr>
        <p:spPr>
          <a:xfrm>
            <a:off x="2591400" y="2031300"/>
            <a:ext cx="1897200" cy="634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115" name="Google Shape;115;p23"/>
          <p:cNvSpPr txBox="1"/>
          <p:nvPr>
            <p:ph idx="4" type="subTitle"/>
          </p:nvPr>
        </p:nvSpPr>
        <p:spPr>
          <a:xfrm>
            <a:off x="2591550" y="3804275"/>
            <a:ext cx="1897500" cy="634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6" name="Shape 116"/>
        <p:cNvGrpSpPr/>
        <p:nvPr/>
      </p:nvGrpSpPr>
      <p:grpSpPr>
        <a:xfrm>
          <a:off x="0" y="0"/>
          <a:ext cx="0" cy="0"/>
          <a:chOff x="0" y="0"/>
          <a:chExt cx="0" cy="0"/>
        </a:xfrm>
      </p:grpSpPr>
      <p:sp>
        <p:nvSpPr>
          <p:cNvPr id="117" name="Google Shape;117;p24"/>
          <p:cNvSpPr txBox="1"/>
          <p:nvPr>
            <p:ph idx="1" type="subTitle"/>
          </p:nvPr>
        </p:nvSpPr>
        <p:spPr>
          <a:xfrm>
            <a:off x="1669850" y="1649606"/>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 name="Google Shape;118;p24"/>
          <p:cNvSpPr txBox="1"/>
          <p:nvPr>
            <p:ph idx="2" type="subTitle"/>
          </p:nvPr>
        </p:nvSpPr>
        <p:spPr>
          <a:xfrm>
            <a:off x="1669825" y="2721932"/>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24"/>
          <p:cNvSpPr txBox="1"/>
          <p:nvPr>
            <p:ph idx="3" type="subTitle"/>
          </p:nvPr>
        </p:nvSpPr>
        <p:spPr>
          <a:xfrm>
            <a:off x="1669850" y="3794257"/>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24"/>
          <p:cNvSpPr txBox="1"/>
          <p:nvPr>
            <p:ph type="title"/>
          </p:nvPr>
        </p:nvSpPr>
        <p:spPr>
          <a:xfrm>
            <a:off x="720000" y="445025"/>
            <a:ext cx="59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4"/>
          <p:cNvSpPr txBox="1"/>
          <p:nvPr>
            <p:ph idx="4" type="title"/>
          </p:nvPr>
        </p:nvSpPr>
        <p:spPr>
          <a:xfrm>
            <a:off x="1669838" y="3542127"/>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2" name="Google Shape;122;p24"/>
          <p:cNvSpPr txBox="1"/>
          <p:nvPr>
            <p:ph idx="5" type="title"/>
          </p:nvPr>
        </p:nvSpPr>
        <p:spPr>
          <a:xfrm>
            <a:off x="1669836" y="2469801"/>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3" name="Google Shape;123;p24"/>
          <p:cNvSpPr txBox="1"/>
          <p:nvPr>
            <p:ph idx="6" type="title"/>
          </p:nvPr>
        </p:nvSpPr>
        <p:spPr>
          <a:xfrm>
            <a:off x="1669840" y="1397475"/>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24" name="Shape 124"/>
        <p:cNvGrpSpPr/>
        <p:nvPr/>
      </p:nvGrpSpPr>
      <p:grpSpPr>
        <a:xfrm>
          <a:off x="0" y="0"/>
          <a:ext cx="0" cy="0"/>
          <a:chOff x="0" y="0"/>
          <a:chExt cx="0" cy="0"/>
        </a:xfrm>
      </p:grpSpPr>
      <p:sp>
        <p:nvSpPr>
          <p:cNvPr id="125" name="Google Shape;125;p25"/>
          <p:cNvSpPr txBox="1"/>
          <p:nvPr>
            <p:ph type="title"/>
          </p:nvPr>
        </p:nvSpPr>
        <p:spPr>
          <a:xfrm>
            <a:off x="720007" y="16959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6" name="Google Shape;126;p25"/>
          <p:cNvSpPr txBox="1"/>
          <p:nvPr>
            <p:ph idx="2" type="title"/>
          </p:nvPr>
        </p:nvSpPr>
        <p:spPr>
          <a:xfrm>
            <a:off x="4571588" y="16959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7" name="Google Shape;127;p25"/>
          <p:cNvSpPr txBox="1"/>
          <p:nvPr>
            <p:ph idx="1" type="subTitle"/>
          </p:nvPr>
        </p:nvSpPr>
        <p:spPr>
          <a:xfrm>
            <a:off x="720000" y="20895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idx="3" type="subTitle"/>
          </p:nvPr>
        </p:nvSpPr>
        <p:spPr>
          <a:xfrm>
            <a:off x="4571581" y="20895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 name="Google Shape;129;p25"/>
          <p:cNvSpPr txBox="1"/>
          <p:nvPr>
            <p:ph idx="4" type="title"/>
          </p:nvPr>
        </p:nvSpPr>
        <p:spPr>
          <a:xfrm>
            <a:off x="720007" y="32204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0" name="Google Shape;130;p25"/>
          <p:cNvSpPr txBox="1"/>
          <p:nvPr>
            <p:ph idx="5" type="title"/>
          </p:nvPr>
        </p:nvSpPr>
        <p:spPr>
          <a:xfrm>
            <a:off x="4571588" y="32204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 name="Google Shape;131;p25"/>
          <p:cNvSpPr txBox="1"/>
          <p:nvPr>
            <p:ph idx="6" type="subTitle"/>
          </p:nvPr>
        </p:nvSpPr>
        <p:spPr>
          <a:xfrm>
            <a:off x="720000" y="36140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 name="Google Shape;132;p25"/>
          <p:cNvSpPr txBox="1"/>
          <p:nvPr>
            <p:ph idx="7" type="subTitle"/>
          </p:nvPr>
        </p:nvSpPr>
        <p:spPr>
          <a:xfrm>
            <a:off x="4571581" y="36140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 name="Google Shape;133;p25"/>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34" name="Google Shape;134;p25"/>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35" name="Shape 135"/>
        <p:cNvGrpSpPr/>
        <p:nvPr/>
      </p:nvGrpSpPr>
      <p:grpSpPr>
        <a:xfrm>
          <a:off x="0" y="0"/>
          <a:ext cx="0" cy="0"/>
          <a:chOff x="0" y="0"/>
          <a:chExt cx="0" cy="0"/>
        </a:xfrm>
      </p:grpSpPr>
      <p:sp>
        <p:nvSpPr>
          <p:cNvPr id="136" name="Google Shape;136;p26"/>
          <p:cNvSpPr txBox="1"/>
          <p:nvPr>
            <p:ph type="title"/>
          </p:nvPr>
        </p:nvSpPr>
        <p:spPr>
          <a:xfrm>
            <a:off x="1314007" y="16959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7" name="Google Shape;137;p26"/>
          <p:cNvSpPr txBox="1"/>
          <p:nvPr>
            <p:ph idx="2" type="title"/>
          </p:nvPr>
        </p:nvSpPr>
        <p:spPr>
          <a:xfrm>
            <a:off x="4861507" y="16959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8" name="Google Shape;138;p26"/>
          <p:cNvSpPr txBox="1"/>
          <p:nvPr>
            <p:ph idx="1" type="subTitle"/>
          </p:nvPr>
        </p:nvSpPr>
        <p:spPr>
          <a:xfrm>
            <a:off x="1314000" y="20895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p26"/>
          <p:cNvSpPr txBox="1"/>
          <p:nvPr>
            <p:ph idx="3" type="subTitle"/>
          </p:nvPr>
        </p:nvSpPr>
        <p:spPr>
          <a:xfrm>
            <a:off x="4861500" y="20895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6"/>
          <p:cNvSpPr txBox="1"/>
          <p:nvPr>
            <p:ph idx="4" type="title"/>
          </p:nvPr>
        </p:nvSpPr>
        <p:spPr>
          <a:xfrm>
            <a:off x="1314007" y="32204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1" name="Google Shape;141;p26"/>
          <p:cNvSpPr txBox="1"/>
          <p:nvPr>
            <p:ph idx="5" type="title"/>
          </p:nvPr>
        </p:nvSpPr>
        <p:spPr>
          <a:xfrm>
            <a:off x="4861507" y="32204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2" name="Google Shape;142;p26"/>
          <p:cNvSpPr txBox="1"/>
          <p:nvPr>
            <p:ph idx="6" type="subTitle"/>
          </p:nvPr>
        </p:nvSpPr>
        <p:spPr>
          <a:xfrm>
            <a:off x="1314000" y="36140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3" name="Google Shape;143;p26"/>
          <p:cNvSpPr txBox="1"/>
          <p:nvPr>
            <p:ph idx="7" type="subTitle"/>
          </p:nvPr>
        </p:nvSpPr>
        <p:spPr>
          <a:xfrm>
            <a:off x="4861500" y="36140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6"/>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 name="Google Shape;145;p2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6"/>
          <p:cNvPicPr preferRelativeResize="0"/>
          <p:nvPr/>
        </p:nvPicPr>
        <p:blipFill rotWithShape="1">
          <a:blip r:embed="rId2">
            <a:alphaModFix/>
          </a:blip>
          <a:srcRect b="0" l="68198" r="3" t="0"/>
          <a:stretch/>
        </p:blipFill>
        <p:spPr>
          <a:xfrm flipH="1">
            <a:off x="7869138" y="0"/>
            <a:ext cx="640499" cy="51434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7" name="Shape 147"/>
        <p:cNvGrpSpPr/>
        <p:nvPr/>
      </p:nvGrpSpPr>
      <p:grpSpPr>
        <a:xfrm>
          <a:off x="0" y="0"/>
          <a:ext cx="0" cy="0"/>
          <a:chOff x="0" y="0"/>
          <a:chExt cx="0" cy="0"/>
        </a:xfrm>
      </p:grpSpPr>
      <p:sp>
        <p:nvSpPr>
          <p:cNvPr id="148" name="Google Shape;148;p27"/>
          <p:cNvSpPr txBox="1"/>
          <p:nvPr>
            <p:ph type="title"/>
          </p:nvPr>
        </p:nvSpPr>
        <p:spPr>
          <a:xfrm>
            <a:off x="720005" y="14673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9" name="Google Shape;149;p27"/>
          <p:cNvSpPr txBox="1"/>
          <p:nvPr>
            <p:ph idx="2" type="title"/>
          </p:nvPr>
        </p:nvSpPr>
        <p:spPr>
          <a:xfrm>
            <a:off x="720004" y="252792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0" name="Google Shape;150;p27"/>
          <p:cNvSpPr txBox="1"/>
          <p:nvPr>
            <p:ph idx="1" type="subTitle"/>
          </p:nvPr>
        </p:nvSpPr>
        <p:spPr>
          <a:xfrm>
            <a:off x="720000" y="17266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 name="Google Shape;151;p27"/>
          <p:cNvSpPr txBox="1"/>
          <p:nvPr>
            <p:ph idx="3" type="subTitle"/>
          </p:nvPr>
        </p:nvSpPr>
        <p:spPr>
          <a:xfrm>
            <a:off x="719999" y="278717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2" name="Google Shape;152;p27"/>
          <p:cNvSpPr txBox="1"/>
          <p:nvPr>
            <p:ph idx="4" type="title"/>
          </p:nvPr>
        </p:nvSpPr>
        <p:spPr>
          <a:xfrm>
            <a:off x="3443130" y="14673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3" name="Google Shape;153;p27"/>
          <p:cNvSpPr txBox="1"/>
          <p:nvPr>
            <p:ph idx="5" type="title"/>
          </p:nvPr>
        </p:nvSpPr>
        <p:spPr>
          <a:xfrm>
            <a:off x="3443129" y="252792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4" name="Google Shape;154;p27"/>
          <p:cNvSpPr txBox="1"/>
          <p:nvPr>
            <p:ph idx="6" type="subTitle"/>
          </p:nvPr>
        </p:nvSpPr>
        <p:spPr>
          <a:xfrm>
            <a:off x="3443125" y="17266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7"/>
          <p:cNvSpPr txBox="1"/>
          <p:nvPr>
            <p:ph idx="7" type="subTitle"/>
          </p:nvPr>
        </p:nvSpPr>
        <p:spPr>
          <a:xfrm>
            <a:off x="3443124" y="278717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7"/>
          <p:cNvSpPr txBox="1"/>
          <p:nvPr>
            <p:ph idx="8" type="title"/>
          </p:nvPr>
        </p:nvSpPr>
        <p:spPr>
          <a:xfrm>
            <a:off x="720000" y="445025"/>
            <a:ext cx="534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27"/>
          <p:cNvSpPr txBox="1"/>
          <p:nvPr>
            <p:ph idx="9" type="title"/>
          </p:nvPr>
        </p:nvSpPr>
        <p:spPr>
          <a:xfrm>
            <a:off x="720008" y="35884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8" name="Google Shape;158;p27"/>
          <p:cNvSpPr txBox="1"/>
          <p:nvPr>
            <p:ph idx="13" type="subTitle"/>
          </p:nvPr>
        </p:nvSpPr>
        <p:spPr>
          <a:xfrm>
            <a:off x="720003" y="38477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p27"/>
          <p:cNvSpPr txBox="1"/>
          <p:nvPr>
            <p:ph idx="14" type="title"/>
          </p:nvPr>
        </p:nvSpPr>
        <p:spPr>
          <a:xfrm>
            <a:off x="3443133" y="3588179"/>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0" name="Google Shape;160;p27"/>
          <p:cNvSpPr txBox="1"/>
          <p:nvPr>
            <p:ph idx="15" type="subTitle"/>
          </p:nvPr>
        </p:nvSpPr>
        <p:spPr>
          <a:xfrm>
            <a:off x="3443128" y="3847429"/>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161" name="Shape 161"/>
        <p:cNvGrpSpPr/>
        <p:nvPr/>
      </p:nvGrpSpPr>
      <p:grpSpPr>
        <a:xfrm>
          <a:off x="0" y="0"/>
          <a:ext cx="0" cy="0"/>
          <a:chOff x="0" y="0"/>
          <a:chExt cx="0" cy="0"/>
        </a:xfrm>
      </p:grpSpPr>
      <p:sp>
        <p:nvSpPr>
          <p:cNvPr id="162" name="Google Shape;162;p28"/>
          <p:cNvSpPr txBox="1"/>
          <p:nvPr>
            <p:ph type="title"/>
          </p:nvPr>
        </p:nvSpPr>
        <p:spPr>
          <a:xfrm>
            <a:off x="4823700" y="1834850"/>
            <a:ext cx="3600300" cy="184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rgbClr val="19191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28"/>
          <p:cNvSpPr txBox="1"/>
          <p:nvPr>
            <p:ph idx="1" type="subTitle"/>
          </p:nvPr>
        </p:nvSpPr>
        <p:spPr>
          <a:xfrm>
            <a:off x="4823712" y="3677750"/>
            <a:ext cx="36003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28"/>
          <p:cNvSpPr/>
          <p:nvPr>
            <p:ph idx="2" type="pic"/>
          </p:nvPr>
        </p:nvSpPr>
        <p:spPr>
          <a:xfrm>
            <a:off x="1762274" y="838250"/>
            <a:ext cx="2889000" cy="3603900"/>
          </a:xfrm>
          <a:prstGeom prst="rect">
            <a:avLst/>
          </a:prstGeom>
          <a:noFill/>
          <a:ln>
            <a:noFill/>
          </a:ln>
        </p:spPr>
      </p:sp>
      <p:pic>
        <p:nvPicPr>
          <p:cNvPr id="165" name="Google Shape;165;p28"/>
          <p:cNvPicPr preferRelativeResize="0"/>
          <p:nvPr/>
        </p:nvPicPr>
        <p:blipFill rotWithShape="1">
          <a:blip r:embed="rId2">
            <a:alphaModFix/>
          </a:blip>
          <a:srcRect b="0" l="73023" r="0" t="0"/>
          <a:stretch/>
        </p:blipFill>
        <p:spPr>
          <a:xfrm>
            <a:off x="925799" y="0"/>
            <a:ext cx="543375" cy="5143475"/>
          </a:xfrm>
          <a:prstGeom prst="rect">
            <a:avLst/>
          </a:prstGeom>
          <a:noFill/>
          <a:ln>
            <a:noFill/>
          </a:ln>
        </p:spPr>
      </p:pic>
      <p:sp>
        <p:nvSpPr>
          <p:cNvPr id="166" name="Google Shape;166;p28"/>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67" name="Shape 167"/>
        <p:cNvGrpSpPr/>
        <p:nvPr/>
      </p:nvGrpSpPr>
      <p:grpSpPr>
        <a:xfrm>
          <a:off x="0" y="0"/>
          <a:ext cx="0" cy="0"/>
          <a:chOff x="0" y="0"/>
          <a:chExt cx="0" cy="0"/>
        </a:xfrm>
      </p:grpSpPr>
      <p:sp>
        <p:nvSpPr>
          <p:cNvPr id="168" name="Google Shape;168;p29"/>
          <p:cNvSpPr txBox="1"/>
          <p:nvPr>
            <p:ph idx="1" type="subTitle"/>
          </p:nvPr>
        </p:nvSpPr>
        <p:spPr>
          <a:xfrm>
            <a:off x="720000" y="3687275"/>
            <a:ext cx="31989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9"/>
          <p:cNvSpPr txBox="1"/>
          <p:nvPr>
            <p:ph type="title"/>
          </p:nvPr>
        </p:nvSpPr>
        <p:spPr>
          <a:xfrm>
            <a:off x="720000" y="2317275"/>
            <a:ext cx="3198900" cy="1117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 name="Google Shape;170;p29"/>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71" name="Shape 171"/>
        <p:cNvGrpSpPr/>
        <p:nvPr/>
      </p:nvGrpSpPr>
      <p:grpSpPr>
        <a:xfrm>
          <a:off x="0" y="0"/>
          <a:ext cx="0" cy="0"/>
          <a:chOff x="0" y="0"/>
          <a:chExt cx="0" cy="0"/>
        </a:xfrm>
      </p:grpSpPr>
      <p:sp>
        <p:nvSpPr>
          <p:cNvPr id="172" name="Google Shape;17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73" name="Google Shape;173;p30"/>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
        <p:nvSpPr>
          <p:cNvPr id="174" name="Google Shape;174;p30"/>
          <p:cNvSpPr txBox="1"/>
          <p:nvPr>
            <p:ph idx="1" type="body"/>
          </p:nvPr>
        </p:nvSpPr>
        <p:spPr>
          <a:xfrm>
            <a:off x="732775" y="1272225"/>
            <a:ext cx="2840100" cy="305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 name="Google Shape;18;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Char char="●"/>
              <a:defRPr sz="1200"/>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sp>
        <p:nvSpPr>
          <p:cNvPr id="19" name="Google Shape;19;p4"/>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5" name="Shape 175"/>
        <p:cNvGrpSpPr/>
        <p:nvPr/>
      </p:nvGrpSpPr>
      <p:grpSpPr>
        <a:xfrm>
          <a:off x="0" y="0"/>
          <a:ext cx="0" cy="0"/>
          <a:chOff x="0" y="0"/>
          <a:chExt cx="0" cy="0"/>
        </a:xfrm>
      </p:grpSpPr>
      <p:sp>
        <p:nvSpPr>
          <p:cNvPr id="176" name="Google Shape;176;p31"/>
          <p:cNvSpPr txBox="1"/>
          <p:nvPr>
            <p:ph type="ctrTitle"/>
          </p:nvPr>
        </p:nvSpPr>
        <p:spPr>
          <a:xfrm>
            <a:off x="2876775" y="947050"/>
            <a:ext cx="4892400" cy="1341900"/>
          </a:xfrm>
          <a:prstGeom prst="rect">
            <a:avLst/>
          </a:prstGeom>
        </p:spPr>
        <p:txBody>
          <a:bodyPr anchorCtr="0" anchor="b" bIns="91425" lIns="91425" spcFirstLastPara="1" rIns="91425" wrap="square" tIns="91425">
            <a:noAutofit/>
          </a:bodyPr>
          <a:lstStyle>
            <a:lvl1pPr lvl="0" rtl="0">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77" name="Google Shape;177;p31"/>
          <p:cNvSpPr txBox="1"/>
          <p:nvPr>
            <p:ph idx="1" type="subTitle"/>
          </p:nvPr>
        </p:nvSpPr>
        <p:spPr>
          <a:xfrm>
            <a:off x="2876775" y="2196872"/>
            <a:ext cx="4892400" cy="102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8" name="Google Shape;178;p31"/>
          <p:cNvSpPr txBox="1"/>
          <p:nvPr>
            <p:ph idx="2" type="subTitle"/>
          </p:nvPr>
        </p:nvSpPr>
        <p:spPr>
          <a:xfrm>
            <a:off x="2876775" y="4123900"/>
            <a:ext cx="4892400" cy="38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9" name="Google Shape;179;p31"/>
          <p:cNvSpPr txBox="1"/>
          <p:nvPr/>
        </p:nvSpPr>
        <p:spPr>
          <a:xfrm>
            <a:off x="2876775" y="3612725"/>
            <a:ext cx="4892400" cy="5541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sz="1200">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2"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4"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b="0" l="73809" r="-2" t="0"/>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b="510" l="73809" r="-2" t="-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2" type="title"/>
          </p:nvPr>
        </p:nvSpPr>
        <p:spPr>
          <a:xfrm>
            <a:off x="719999" y="1980700"/>
            <a:ext cx="1248600" cy="393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3000"/>
              <a:buNone/>
              <a:defRPr sz="2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23" name="Google Shape;23;p5"/>
          <p:cNvSpPr txBox="1"/>
          <p:nvPr>
            <p:ph idx="3" type="title"/>
          </p:nvPr>
        </p:nvSpPr>
        <p:spPr>
          <a:xfrm>
            <a:off x="719999" y="3418875"/>
            <a:ext cx="12486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4" name="Google Shape;24;p5"/>
          <p:cNvSpPr txBox="1"/>
          <p:nvPr>
            <p:ph idx="1" type="subTitle"/>
          </p:nvPr>
        </p:nvSpPr>
        <p:spPr>
          <a:xfrm>
            <a:off x="2147100" y="1541500"/>
            <a:ext cx="4849800" cy="12720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400"/>
              <a:buChar char="●"/>
              <a:defRPr sz="1200"/>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p:txBody>
      </p:sp>
      <p:sp>
        <p:nvSpPr>
          <p:cNvPr id="25" name="Google Shape;25;p5"/>
          <p:cNvSpPr txBox="1"/>
          <p:nvPr>
            <p:ph idx="4" type="subTitle"/>
          </p:nvPr>
        </p:nvSpPr>
        <p:spPr>
          <a:xfrm>
            <a:off x="2147100" y="2979675"/>
            <a:ext cx="4849800" cy="1272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26" name="Google Shape;26;p5"/>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2812500" y="2725200"/>
            <a:ext cx="5239800" cy="841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subTitle"/>
          </p:nvPr>
        </p:nvSpPr>
        <p:spPr>
          <a:xfrm>
            <a:off x="2812500" y="3762301"/>
            <a:ext cx="5239800" cy="841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257175" y="2889800"/>
            <a:ext cx="4166700" cy="171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idx="1" type="body"/>
          </p:nvPr>
        </p:nvSpPr>
        <p:spPr>
          <a:xfrm>
            <a:off x="720000" y="2276900"/>
            <a:ext cx="3917700" cy="2141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37" name="Google Shape;37;p9"/>
          <p:cNvSpPr txBox="1"/>
          <p:nvPr>
            <p:ph type="title"/>
          </p:nvPr>
        </p:nvSpPr>
        <p:spPr>
          <a:xfrm>
            <a:off x="720000" y="725500"/>
            <a:ext cx="3917700" cy="1503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p:nvPr>
            <p:ph idx="2" type="pic"/>
          </p:nvPr>
        </p:nvSpPr>
        <p:spPr>
          <a:xfrm>
            <a:off x="-24150" y="-22800"/>
            <a:ext cx="9192300" cy="5189100"/>
          </a:xfrm>
          <a:prstGeom prst="rect">
            <a:avLst/>
          </a:prstGeom>
          <a:noFill/>
          <a:ln>
            <a:noFill/>
          </a:ln>
        </p:spPr>
      </p:sp>
      <p:sp>
        <p:nvSpPr>
          <p:cNvPr id="40" name="Google Shape;40;p10"/>
          <p:cNvSpPr txBox="1"/>
          <p:nvPr>
            <p:ph idx="1" type="body"/>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ctrTitle"/>
          </p:nvPr>
        </p:nvSpPr>
        <p:spPr>
          <a:xfrm>
            <a:off x="2848150" y="689450"/>
            <a:ext cx="5548800" cy="271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Deep Learning: Image </a:t>
            </a:r>
            <a:r>
              <a:rPr lang="en" sz="5500"/>
              <a:t>classification</a:t>
            </a:r>
            <a:r>
              <a:rPr lang="en" sz="5500"/>
              <a:t> with CNN </a:t>
            </a:r>
            <a:endParaRPr sz="5500">
              <a:solidFill>
                <a:schemeClr val="accent1"/>
              </a:solidFill>
            </a:endParaRPr>
          </a:p>
        </p:txBody>
      </p:sp>
      <p:sp>
        <p:nvSpPr>
          <p:cNvPr id="193" name="Google Shape;193;p34"/>
          <p:cNvSpPr txBox="1"/>
          <p:nvPr>
            <p:ph idx="1" type="subTitle"/>
          </p:nvPr>
        </p:nvSpPr>
        <p:spPr>
          <a:xfrm>
            <a:off x="3233800" y="4132425"/>
            <a:ext cx="5201400" cy="732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000"/>
              <a:t> </a:t>
            </a:r>
            <a:r>
              <a:rPr lang="en" sz="2000"/>
              <a:t> Project Overview and Results</a:t>
            </a:r>
            <a:endParaRPr sz="2000"/>
          </a:p>
          <a:p>
            <a:pPr indent="0" lvl="0" marL="0" rtl="0" algn="r">
              <a:spcBef>
                <a:spcPts val="0"/>
              </a:spcBef>
              <a:spcAft>
                <a:spcPts val="0"/>
              </a:spcAft>
              <a:buNone/>
            </a:pPr>
            <a:r>
              <a:t/>
            </a:r>
            <a:endParaRPr/>
          </a:p>
          <a:p>
            <a:pPr indent="0" lvl="0" marL="0" rtl="0" algn="r">
              <a:spcBef>
                <a:spcPts val="0"/>
              </a:spcBef>
              <a:spcAft>
                <a:spcPts val="0"/>
              </a:spcAft>
              <a:buNone/>
            </a:pPr>
            <a:r>
              <a:rPr lang="en"/>
              <a:t>Dylan Rodríguez Flores</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Dara Guadalupe Carrasquillo</a:t>
            </a:r>
            <a:endParaRPr/>
          </a:p>
        </p:txBody>
      </p:sp>
      <p:cxnSp>
        <p:nvCxnSpPr>
          <p:cNvPr id="194" name="Google Shape;194;p34"/>
          <p:cNvCxnSpPr/>
          <p:nvPr/>
        </p:nvCxnSpPr>
        <p:spPr>
          <a:xfrm>
            <a:off x="2468800" y="3562475"/>
            <a:ext cx="5966400" cy="0"/>
          </a:xfrm>
          <a:prstGeom prst="straightConnector1">
            <a:avLst/>
          </a:prstGeom>
          <a:noFill/>
          <a:ln cap="flat" cmpd="sng" w="9525">
            <a:solidFill>
              <a:schemeClr val="dk1"/>
            </a:solidFill>
            <a:prstDash val="solid"/>
            <a:round/>
            <a:headEnd len="med" w="med" type="none"/>
            <a:tailEnd len="med" w="med" type="none"/>
          </a:ln>
        </p:spPr>
      </p:cxnSp>
      <p:pic>
        <p:nvPicPr>
          <p:cNvPr id="195" name="Google Shape;195;p34"/>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196" name="Google Shape;196;p34"/>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idx="4294967295" type="subTitle"/>
          </p:nvPr>
        </p:nvSpPr>
        <p:spPr>
          <a:xfrm>
            <a:off x="447675" y="32650"/>
            <a:ext cx="3667200" cy="494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u="sng"/>
              <a:t>ResNet18 </a:t>
            </a:r>
            <a:r>
              <a:rPr lang="en" sz="2200" u="sng"/>
              <a:t>results:</a:t>
            </a:r>
            <a:endParaRPr sz="1800"/>
          </a:p>
          <a:p>
            <a:pPr indent="0" lvl="0" marL="0" rtl="0" algn="l">
              <a:lnSpc>
                <a:spcPct val="100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Clr>
                <a:schemeClr val="dk1"/>
              </a:buClr>
              <a:buSzPts val="1100"/>
              <a:buFont typeface="Arial"/>
              <a:buNone/>
            </a:pPr>
            <a:r>
              <a:rPr lang="en" sz="1800"/>
              <a:t>After analyzing the confusion metrix, we concluded that the pictures depicting cats and dogs as well as  ships and airplanes seem to be giving the model more trouble than other categories. Dogs were most frequently incorrectly labeled as cats (130). Next ships as airplanes (80).</a:t>
            </a:r>
            <a:endParaRPr sz="1800"/>
          </a:p>
          <a:p>
            <a:pPr indent="457200" lvl="0" marL="0" rtl="0" algn="l">
              <a:lnSpc>
                <a:spcPct val="100000"/>
              </a:lnSpc>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Clr>
                <a:schemeClr val="dk1"/>
              </a:buClr>
              <a:buSzPts val="1100"/>
              <a:buFont typeface="Arial"/>
              <a:buNone/>
            </a:pPr>
            <a:r>
              <a:t/>
            </a:r>
            <a:endParaRPr sz="1800"/>
          </a:p>
        </p:txBody>
      </p:sp>
      <p:sp>
        <p:nvSpPr>
          <p:cNvPr id="254" name="Google Shape;254;p43"/>
          <p:cNvSpPr txBox="1"/>
          <p:nvPr/>
        </p:nvSpPr>
        <p:spPr>
          <a:xfrm>
            <a:off x="5175025" y="4093125"/>
            <a:ext cx="271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Clr>
                <a:schemeClr val="dk1"/>
              </a:buClr>
              <a:buSzPts val="1100"/>
              <a:buFont typeface="Arial"/>
              <a:buNone/>
            </a:pPr>
            <a:r>
              <a:rPr lang="en" sz="1800">
                <a:solidFill>
                  <a:schemeClr val="dk1"/>
                </a:solidFill>
                <a:latin typeface="Albert Sans"/>
                <a:ea typeface="Albert Sans"/>
                <a:cs typeface="Albert Sans"/>
                <a:sym typeface="Albert Sans"/>
              </a:rPr>
              <a:t>Again cats and dogs!</a:t>
            </a:r>
            <a:endParaRPr>
              <a:solidFill>
                <a:schemeClr val="dk1"/>
              </a:solidFill>
              <a:latin typeface="Albert Sans"/>
              <a:ea typeface="Albert Sans"/>
              <a:cs typeface="Albert Sans"/>
              <a:sym typeface="Albert Sans"/>
            </a:endParaRPr>
          </a:p>
        </p:txBody>
      </p:sp>
      <p:pic>
        <p:nvPicPr>
          <p:cNvPr id="255" name="Google Shape;255;p43"/>
          <p:cNvPicPr preferRelativeResize="0"/>
          <p:nvPr/>
        </p:nvPicPr>
        <p:blipFill>
          <a:blip r:embed="rId3">
            <a:alphaModFix/>
          </a:blip>
          <a:stretch>
            <a:fillRect/>
          </a:stretch>
        </p:blipFill>
        <p:spPr>
          <a:xfrm>
            <a:off x="4261125" y="1333675"/>
            <a:ext cx="4108600" cy="2113375"/>
          </a:xfrm>
          <a:prstGeom prst="rect">
            <a:avLst/>
          </a:prstGeom>
          <a:noFill/>
          <a:ln>
            <a:noFill/>
          </a:ln>
        </p:spPr>
      </p:pic>
      <p:sp>
        <p:nvSpPr>
          <p:cNvPr id="256" name="Google Shape;256;p43"/>
          <p:cNvSpPr txBox="1"/>
          <p:nvPr/>
        </p:nvSpPr>
        <p:spPr>
          <a:xfrm>
            <a:off x="886725" y="4056200"/>
            <a:ext cx="2719500" cy="738900"/>
          </a:xfrm>
          <a:prstGeom prst="rect">
            <a:avLst/>
          </a:prstGeom>
          <a:solidFill>
            <a:srgbClr val="BAC8D3"/>
          </a:solidFill>
          <a:ln cap="flat" cmpd="sng" w="9525">
            <a:solidFill>
              <a:srgbClr val="B3C3C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lbert Sans"/>
                <a:ea typeface="Albert Sans"/>
                <a:cs typeface="Albert Sans"/>
                <a:sym typeface="Albert Sans"/>
              </a:rPr>
              <a:t>Test accuracy: 88%</a:t>
            </a:r>
            <a:endParaRPr sz="1800">
              <a:solidFill>
                <a:schemeClr val="dk1"/>
              </a:solidFill>
              <a:latin typeface="Albert Sans"/>
              <a:ea typeface="Albert Sans"/>
              <a:cs typeface="Albert Sans"/>
              <a:sym typeface="Albert Sans"/>
            </a:endParaRPr>
          </a:p>
          <a:p>
            <a:pPr indent="0" lvl="0" marL="0" rtl="0" algn="l">
              <a:spcBef>
                <a:spcPts val="0"/>
              </a:spcBef>
              <a:spcAft>
                <a:spcPts val="1200"/>
              </a:spcAft>
              <a:buClr>
                <a:schemeClr val="dk1"/>
              </a:buClr>
              <a:buSzPts val="1100"/>
              <a:buFont typeface="Arial"/>
              <a:buNone/>
            </a:pPr>
            <a:r>
              <a:rPr lang="en" sz="1800">
                <a:solidFill>
                  <a:schemeClr val="dk1"/>
                </a:solidFill>
                <a:latin typeface="Albert Sans"/>
                <a:ea typeface="Albert Sans"/>
                <a:cs typeface="Albert Sans"/>
                <a:sym typeface="Albert Sans"/>
              </a:rPr>
              <a:t>Test loss: 0.38 </a:t>
            </a:r>
            <a:endParaRPr>
              <a:solidFill>
                <a:schemeClr val="dk1"/>
              </a:solidFill>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idx="4294967295" type="subTitle"/>
          </p:nvPr>
        </p:nvSpPr>
        <p:spPr>
          <a:xfrm>
            <a:off x="447675" y="32650"/>
            <a:ext cx="7783200" cy="494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u="sng"/>
              <a:t>Project insight</a:t>
            </a:r>
            <a:r>
              <a:rPr lang="en" sz="2200" u="sng"/>
              <a:t>:</a:t>
            </a:r>
            <a:endParaRPr sz="1800"/>
          </a:p>
          <a:p>
            <a:pPr indent="0" lvl="0" marL="0" rtl="0" algn="l">
              <a:lnSpc>
                <a:spcPct val="100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Clr>
                <a:schemeClr val="dk1"/>
              </a:buClr>
              <a:buSzPts val="1100"/>
              <a:buFont typeface="Arial"/>
              <a:buNone/>
            </a:pPr>
            <a:r>
              <a:rPr lang="en" sz="1800"/>
              <a:t>The most important insight gained from the experimentation was the importance of the </a:t>
            </a:r>
            <a:r>
              <a:rPr lang="en" sz="1800" u="sng"/>
              <a:t>architecture of the model</a:t>
            </a:r>
            <a:r>
              <a:rPr lang="en" sz="1800"/>
              <a:t> and </a:t>
            </a:r>
            <a:r>
              <a:rPr lang="en" sz="1800" u="sng"/>
              <a:t>how the layers interact</a:t>
            </a:r>
            <a:r>
              <a:rPr lang="en" sz="1800"/>
              <a:t>. Removing or adding a single element to one of the layers can yield dramatically different results on the testing. </a:t>
            </a:r>
            <a:endParaRPr sz="1800"/>
          </a:p>
          <a:p>
            <a:pPr indent="0" lvl="0" marL="0" rtl="0" algn="l">
              <a:lnSpc>
                <a:spcPct val="100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Clr>
                <a:schemeClr val="dk1"/>
              </a:buClr>
              <a:buSzPts val="1100"/>
              <a:buFont typeface="Arial"/>
              <a:buNone/>
            </a:pPr>
            <a:r>
              <a:rPr lang="en" sz="1800"/>
              <a:t>Furthermore, there are many ways in which the models can be fine tuned and optimized for better performance. Sometimes the most complex model is not necessarily the best one, this showed in both our models.</a:t>
            </a:r>
            <a:endParaRPr sz="1800"/>
          </a:p>
          <a:p>
            <a:pPr indent="457200" lvl="0" marL="0" rtl="0" algn="l">
              <a:lnSpc>
                <a:spcPct val="100000"/>
              </a:lnSpc>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Clr>
                <a:schemeClr val="dk1"/>
              </a:buClr>
              <a:buSzPts val="1100"/>
              <a:buFont typeface="Arial"/>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idx="1" type="subTitle"/>
          </p:nvPr>
        </p:nvSpPr>
        <p:spPr>
          <a:xfrm>
            <a:off x="859925" y="454088"/>
            <a:ext cx="4550400" cy="29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000"/>
              <a:t>Thanks!</a:t>
            </a:r>
            <a:endParaRPr sz="5000"/>
          </a:p>
          <a:p>
            <a:pPr indent="0" lvl="0" marL="0" rtl="0" algn="l">
              <a:spcBef>
                <a:spcPts val="0"/>
              </a:spcBef>
              <a:spcAft>
                <a:spcPts val="0"/>
              </a:spcAft>
              <a:buClr>
                <a:schemeClr val="dk1"/>
              </a:buClr>
              <a:buSzPts val="1100"/>
              <a:buFont typeface="Arial"/>
              <a:buNone/>
            </a:pPr>
            <a:r>
              <a:t/>
            </a:r>
            <a:endParaRPr/>
          </a:p>
        </p:txBody>
      </p:sp>
      <p:pic>
        <p:nvPicPr>
          <p:cNvPr id="267" name="Google Shape;267;p45"/>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8" name="Google Shape;268;p45"/>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5"/>
          <p:cNvSpPr txBox="1"/>
          <p:nvPr>
            <p:ph idx="4294967295" type="subTitle"/>
          </p:nvPr>
        </p:nvSpPr>
        <p:spPr>
          <a:xfrm>
            <a:off x="859925" y="454100"/>
            <a:ext cx="64974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t/>
            </a:r>
            <a:endParaRPr/>
          </a:p>
        </p:txBody>
      </p:sp>
      <p:pic>
        <p:nvPicPr>
          <p:cNvPr id="202" name="Google Shape;202;p35"/>
          <p:cNvPicPr preferRelativeResize="0"/>
          <p:nvPr/>
        </p:nvPicPr>
        <p:blipFill rotWithShape="1">
          <a:blip r:embed="rId3">
            <a:alphaModFix/>
          </a:blip>
          <a:srcRect b="0" l="2490" r="-2490" t="0"/>
          <a:stretch/>
        </p:blipFill>
        <p:spPr>
          <a:xfrm>
            <a:off x="1269675" y="2807900"/>
            <a:ext cx="5644549" cy="2126625"/>
          </a:xfrm>
          <a:prstGeom prst="rect">
            <a:avLst/>
          </a:prstGeom>
          <a:noFill/>
          <a:ln>
            <a:noFill/>
          </a:ln>
        </p:spPr>
      </p:pic>
      <p:sp>
        <p:nvSpPr>
          <p:cNvPr id="203" name="Google Shape;20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Albert Sans"/>
                <a:ea typeface="Albert Sans"/>
                <a:cs typeface="Albert Sans"/>
                <a:sym typeface="Albert Sans"/>
              </a:rPr>
              <a:t>Goal: </a:t>
            </a:r>
            <a:endParaRPr u="sng">
              <a:latin typeface="Albert Sans"/>
              <a:ea typeface="Albert Sans"/>
              <a:cs typeface="Albert Sans"/>
              <a:sym typeface="Albert Sans"/>
            </a:endParaRPr>
          </a:p>
          <a:p>
            <a:pPr indent="0" lvl="0" marL="0" rtl="0" algn="ctr">
              <a:spcBef>
                <a:spcPts val="0"/>
              </a:spcBef>
              <a:spcAft>
                <a:spcPts val="0"/>
              </a:spcAft>
              <a:buNone/>
            </a:pPr>
            <a:r>
              <a:t/>
            </a:r>
            <a:endParaRPr u="sng">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Classify images from two datasets using CNNs and transfer learning.</a:t>
            </a:r>
            <a:endParaRPr>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6"/>
          <p:cNvSpPr txBox="1"/>
          <p:nvPr>
            <p:ph idx="4294967295" type="subTitle"/>
          </p:nvPr>
        </p:nvSpPr>
        <p:spPr>
          <a:xfrm>
            <a:off x="859925" y="454100"/>
            <a:ext cx="64974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t/>
            </a:r>
            <a:endParaRPr/>
          </a:p>
        </p:txBody>
      </p:sp>
      <p:sp>
        <p:nvSpPr>
          <p:cNvPr id="209" name="Google Shape;20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u="sng">
                <a:latin typeface="Albert Sans"/>
                <a:ea typeface="Albert Sans"/>
                <a:cs typeface="Albert Sans"/>
                <a:sym typeface="Albert Sans"/>
              </a:rPr>
              <a:t>Choosing dataset:</a:t>
            </a:r>
            <a:endParaRPr sz="2200" u="sng">
              <a:latin typeface="Albert Sans"/>
              <a:ea typeface="Albert Sans"/>
              <a:cs typeface="Albert Sans"/>
              <a:sym typeface="Albert Sans"/>
            </a:endParaRPr>
          </a:p>
          <a:p>
            <a:pPr indent="0" lvl="0" marL="0" rtl="0" algn="ctr">
              <a:spcBef>
                <a:spcPts val="0"/>
              </a:spcBef>
              <a:spcAft>
                <a:spcPts val="0"/>
              </a:spcAft>
              <a:buNone/>
            </a:pPr>
            <a:r>
              <a:t/>
            </a:r>
            <a:endParaRPr sz="2200" u="sng">
              <a:latin typeface="Albert Sans"/>
              <a:ea typeface="Albert Sans"/>
              <a:cs typeface="Albert Sans"/>
              <a:sym typeface="Albert Sans"/>
            </a:endParaRPr>
          </a:p>
          <a:p>
            <a:pPr indent="0" lvl="0" marL="0" rtl="0" algn="l">
              <a:spcBef>
                <a:spcPts val="0"/>
              </a:spcBef>
              <a:spcAft>
                <a:spcPts val="0"/>
              </a:spcAft>
              <a:buNone/>
            </a:pPr>
            <a:r>
              <a:rPr lang="en" sz="2200">
                <a:latin typeface="Albert Sans"/>
                <a:ea typeface="Albert Sans"/>
                <a:cs typeface="Albert Sans"/>
                <a:sym typeface="Albert Sans"/>
              </a:rPr>
              <a:t>We chose CIFAR-10 for its abundant resources, community support, and suitability for learning, benchmarking, and exploring computer vision tasks. </a:t>
            </a:r>
            <a:endParaRPr sz="2200">
              <a:latin typeface="Albert Sans"/>
              <a:ea typeface="Albert Sans"/>
              <a:cs typeface="Albert Sans"/>
              <a:sym typeface="Albert Sans"/>
            </a:endParaRPr>
          </a:p>
          <a:p>
            <a:pPr indent="0" lvl="0" marL="0" rtl="0" algn="l">
              <a:spcBef>
                <a:spcPts val="0"/>
              </a:spcBef>
              <a:spcAft>
                <a:spcPts val="0"/>
              </a:spcAft>
              <a:buNone/>
            </a:pPr>
            <a:r>
              <a:rPr lang="en" sz="2200">
                <a:latin typeface="Albert Sans"/>
                <a:ea typeface="Albert Sans"/>
                <a:cs typeface="Albert Sans"/>
                <a:sym typeface="Albert Sans"/>
              </a:rPr>
              <a:t>Works well for CNNs, VGG, or ResNet.</a:t>
            </a:r>
            <a:endParaRPr sz="2200">
              <a:latin typeface="Albert Sans"/>
              <a:ea typeface="Albert Sans"/>
              <a:cs typeface="Albert Sans"/>
              <a:sym typeface="Albert Sans"/>
            </a:endParaRPr>
          </a:p>
        </p:txBody>
      </p:sp>
      <p:pic>
        <p:nvPicPr>
          <p:cNvPr id="210" name="Google Shape;210;p36"/>
          <p:cNvPicPr preferRelativeResize="0"/>
          <p:nvPr/>
        </p:nvPicPr>
        <p:blipFill>
          <a:blip r:embed="rId3">
            <a:alphaModFix/>
          </a:blip>
          <a:stretch>
            <a:fillRect/>
          </a:stretch>
        </p:blipFill>
        <p:spPr>
          <a:xfrm>
            <a:off x="1722575" y="2751825"/>
            <a:ext cx="4673149" cy="230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7"/>
          <p:cNvSpPr txBox="1"/>
          <p:nvPr>
            <p:ph idx="4294967295" type="subTitle"/>
          </p:nvPr>
        </p:nvSpPr>
        <p:spPr>
          <a:xfrm>
            <a:off x="859925" y="454100"/>
            <a:ext cx="64974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t/>
            </a:r>
            <a:endParaRPr/>
          </a:p>
        </p:txBody>
      </p:sp>
      <p:sp>
        <p:nvSpPr>
          <p:cNvPr id="216" name="Google Shape;21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u="sng">
                <a:latin typeface="Albert Sans"/>
                <a:ea typeface="Albert Sans"/>
                <a:cs typeface="Albert Sans"/>
                <a:sym typeface="Albert Sans"/>
              </a:rPr>
              <a:t>Preparing our data for CNN and Transfer Learning</a:t>
            </a:r>
            <a:r>
              <a:rPr lang="en" sz="2200" u="sng">
                <a:latin typeface="Albert Sans"/>
                <a:ea typeface="Albert Sans"/>
                <a:cs typeface="Albert Sans"/>
                <a:sym typeface="Albert Sans"/>
              </a:rPr>
              <a:t>:</a:t>
            </a:r>
            <a:endParaRPr sz="2200" u="sng">
              <a:latin typeface="Albert Sans"/>
              <a:ea typeface="Albert Sans"/>
              <a:cs typeface="Albert Sans"/>
              <a:sym typeface="Albert Sans"/>
            </a:endParaRPr>
          </a:p>
          <a:p>
            <a:pPr indent="0" lvl="0" marL="0" rtl="0" algn="ctr">
              <a:spcBef>
                <a:spcPts val="0"/>
              </a:spcBef>
              <a:spcAft>
                <a:spcPts val="0"/>
              </a:spcAft>
              <a:buNone/>
            </a:pPr>
            <a:r>
              <a:t/>
            </a:r>
            <a:endParaRPr sz="2200" u="sng">
              <a:latin typeface="Albert Sans"/>
              <a:ea typeface="Albert Sans"/>
              <a:cs typeface="Albert Sans"/>
              <a:sym typeface="Albert Sans"/>
            </a:endParaRPr>
          </a:p>
          <a:p>
            <a:pPr indent="0" lvl="0" marL="0" rtl="0" algn="l">
              <a:spcBef>
                <a:spcPts val="0"/>
              </a:spcBef>
              <a:spcAft>
                <a:spcPts val="0"/>
              </a:spcAft>
              <a:buNone/>
            </a:pPr>
            <a:r>
              <a:rPr lang="en" sz="1800">
                <a:latin typeface="Albert Sans"/>
                <a:ea typeface="Albert Sans"/>
                <a:cs typeface="Albert Sans"/>
                <a:sym typeface="Albert Sans"/>
              </a:rPr>
              <a:t>Load data from tensorflow.</a:t>
            </a:r>
            <a:endParaRPr sz="1800">
              <a:latin typeface="Albert Sans"/>
              <a:ea typeface="Albert Sans"/>
              <a:cs typeface="Albert Sans"/>
              <a:sym typeface="Albert Sans"/>
            </a:endParaRPr>
          </a:p>
          <a:p>
            <a:pPr indent="0" lvl="0" marL="0" rtl="0" algn="l">
              <a:spcBef>
                <a:spcPts val="0"/>
              </a:spcBef>
              <a:spcAft>
                <a:spcPts val="0"/>
              </a:spcAft>
              <a:buNone/>
            </a:pPr>
            <a:r>
              <a:t/>
            </a:r>
            <a:endParaRPr sz="1800">
              <a:latin typeface="Albert Sans"/>
              <a:ea typeface="Albert Sans"/>
              <a:cs typeface="Albert Sans"/>
              <a:sym typeface="Albert Sans"/>
            </a:endParaRPr>
          </a:p>
          <a:p>
            <a:pPr indent="0" lvl="0" marL="0" rtl="0" algn="l">
              <a:spcBef>
                <a:spcPts val="0"/>
              </a:spcBef>
              <a:spcAft>
                <a:spcPts val="0"/>
              </a:spcAft>
              <a:buNone/>
            </a:pPr>
            <a:r>
              <a:rPr lang="en" sz="1800">
                <a:latin typeface="Albert Sans"/>
                <a:ea typeface="Albert Sans"/>
                <a:cs typeface="Albert Sans"/>
                <a:sym typeface="Albert Sans"/>
              </a:rPr>
              <a:t>Normalize the pixel values to a range of [0, 1].</a:t>
            </a:r>
            <a:endParaRPr sz="1800">
              <a:latin typeface="Albert Sans"/>
              <a:ea typeface="Albert Sans"/>
              <a:cs typeface="Albert Sans"/>
              <a:sym typeface="Albert Sans"/>
            </a:endParaRPr>
          </a:p>
          <a:p>
            <a:pPr indent="0" lvl="0" marL="0" rtl="0" algn="l">
              <a:spcBef>
                <a:spcPts val="0"/>
              </a:spcBef>
              <a:spcAft>
                <a:spcPts val="0"/>
              </a:spcAft>
              <a:buNone/>
            </a:pPr>
            <a:r>
              <a:t/>
            </a:r>
            <a:endParaRPr sz="1800">
              <a:latin typeface="Albert Sans"/>
              <a:ea typeface="Albert Sans"/>
              <a:cs typeface="Albert Sans"/>
              <a:sym typeface="Albert Sans"/>
            </a:endParaRPr>
          </a:p>
          <a:p>
            <a:pPr indent="0" lvl="0" marL="0" rtl="0" algn="l">
              <a:spcBef>
                <a:spcPts val="0"/>
              </a:spcBef>
              <a:spcAft>
                <a:spcPts val="0"/>
              </a:spcAft>
              <a:buNone/>
            </a:pPr>
            <a:r>
              <a:rPr lang="en" sz="1800">
                <a:latin typeface="Albert Sans"/>
                <a:ea typeface="Albert Sans"/>
                <a:cs typeface="Albert Sans"/>
                <a:sym typeface="Albert Sans"/>
              </a:rPr>
              <a:t>Convert the labels into one-hot encoding.</a:t>
            </a:r>
            <a:endParaRPr sz="1800">
              <a:latin typeface="Albert Sans"/>
              <a:ea typeface="Albert Sans"/>
              <a:cs typeface="Albert Sans"/>
              <a:sym typeface="Albert Sans"/>
            </a:endParaRPr>
          </a:p>
          <a:p>
            <a:pPr indent="0" lvl="0" marL="0" rtl="0" algn="l">
              <a:spcBef>
                <a:spcPts val="0"/>
              </a:spcBef>
              <a:spcAft>
                <a:spcPts val="0"/>
              </a:spcAft>
              <a:buNone/>
            </a:pPr>
            <a:r>
              <a:t/>
            </a:r>
            <a:endParaRPr sz="1800">
              <a:latin typeface="Albert Sans"/>
              <a:ea typeface="Albert Sans"/>
              <a:cs typeface="Albert Sans"/>
              <a:sym typeface="Albert Sans"/>
            </a:endParaRPr>
          </a:p>
          <a:p>
            <a:pPr indent="0" lvl="0" marL="0" rtl="0" algn="l">
              <a:spcBef>
                <a:spcPts val="0"/>
              </a:spcBef>
              <a:spcAft>
                <a:spcPts val="0"/>
              </a:spcAft>
              <a:buNone/>
            </a:pPr>
            <a:r>
              <a:rPr lang="en" sz="1800">
                <a:latin typeface="Albert Sans"/>
                <a:ea typeface="Albert Sans"/>
                <a:cs typeface="Albert Sans"/>
                <a:sym typeface="Albert Sans"/>
              </a:rPr>
              <a:t>Split data into training and validation set.</a:t>
            </a:r>
            <a:endParaRPr sz="1800">
              <a:latin typeface="Albert Sans"/>
              <a:ea typeface="Albert Sans"/>
              <a:cs typeface="Albert Sans"/>
              <a:sym typeface="Albert Sans"/>
            </a:endParaRPr>
          </a:p>
          <a:p>
            <a:pPr indent="0" lvl="0" marL="0" rtl="0" algn="l">
              <a:spcBef>
                <a:spcPts val="0"/>
              </a:spcBef>
              <a:spcAft>
                <a:spcPts val="0"/>
              </a:spcAft>
              <a:buNone/>
            </a:pPr>
            <a:r>
              <a:t/>
            </a:r>
            <a:endParaRPr sz="2200">
              <a:latin typeface="Albert Sans"/>
              <a:ea typeface="Albert Sans"/>
              <a:cs typeface="Albert Sans"/>
              <a:sym typeface="Albert Sans"/>
            </a:endParaRPr>
          </a:p>
        </p:txBody>
      </p:sp>
      <p:pic>
        <p:nvPicPr>
          <p:cNvPr id="217" name="Google Shape;217;p37"/>
          <p:cNvPicPr preferRelativeResize="0"/>
          <p:nvPr/>
        </p:nvPicPr>
        <p:blipFill rotWithShape="1">
          <a:blip r:embed="rId3">
            <a:alphaModFix/>
          </a:blip>
          <a:srcRect b="38668" l="6613" r="56191" t="25908"/>
          <a:stretch/>
        </p:blipFill>
        <p:spPr>
          <a:xfrm>
            <a:off x="2345712" y="3178725"/>
            <a:ext cx="3525826" cy="188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4294967295" type="subTitle"/>
          </p:nvPr>
        </p:nvSpPr>
        <p:spPr>
          <a:xfrm>
            <a:off x="435375" y="291050"/>
            <a:ext cx="3753300" cy="295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200" u="sng"/>
              <a:t>Our model:</a:t>
            </a:r>
            <a:endParaRPr sz="2200" u="sng"/>
          </a:p>
          <a:p>
            <a:pPr indent="0" lvl="0" marL="0" rtl="0" algn="just">
              <a:spcBef>
                <a:spcPts val="1200"/>
              </a:spcBef>
              <a:spcAft>
                <a:spcPts val="0"/>
              </a:spcAft>
              <a:buClr>
                <a:schemeClr val="dk1"/>
              </a:buClr>
              <a:buSzPts val="1100"/>
              <a:buFont typeface="Arial"/>
              <a:buNone/>
            </a:pPr>
            <a:r>
              <a:rPr lang="en" sz="1800"/>
              <a:t>We each made a model from scratch, but we used the one with best results for this project.</a:t>
            </a:r>
            <a:endParaRPr sz="1800"/>
          </a:p>
          <a:p>
            <a:pPr indent="0" lvl="0" marL="0" rtl="0" algn="just">
              <a:spcBef>
                <a:spcPts val="1200"/>
              </a:spcBef>
              <a:spcAft>
                <a:spcPts val="0"/>
              </a:spcAft>
              <a:buClr>
                <a:schemeClr val="dk1"/>
              </a:buClr>
              <a:buSzPts val="1100"/>
              <a:buFont typeface="Arial"/>
              <a:buNone/>
            </a:pPr>
            <a:r>
              <a:t/>
            </a:r>
            <a:endParaRPr sz="1800"/>
          </a:p>
          <a:p>
            <a:pPr indent="0" lvl="0" marL="0" rtl="0" algn="just">
              <a:spcBef>
                <a:spcPts val="1200"/>
              </a:spcBef>
              <a:spcAft>
                <a:spcPts val="0"/>
              </a:spcAft>
              <a:buClr>
                <a:schemeClr val="dk1"/>
              </a:buClr>
              <a:buSzPts val="1100"/>
              <a:buFont typeface="Arial"/>
              <a:buNone/>
            </a:pPr>
            <a:r>
              <a:rPr lang="en" sz="1800"/>
              <a:t>Parameters: </a:t>
            </a:r>
            <a:endParaRPr sz="1800"/>
          </a:p>
          <a:p>
            <a:pPr indent="0" lvl="0" marL="0" rtl="0" algn="just">
              <a:spcBef>
                <a:spcPts val="1200"/>
              </a:spcBef>
              <a:spcAft>
                <a:spcPts val="0"/>
              </a:spcAft>
              <a:buClr>
                <a:schemeClr val="dk1"/>
              </a:buClr>
              <a:buSzPts val="1100"/>
              <a:buFont typeface="Arial"/>
              <a:buNone/>
            </a:pPr>
            <a:r>
              <a:t/>
            </a:r>
            <a:endParaRPr sz="1200"/>
          </a:p>
          <a:p>
            <a:pPr indent="0" lvl="0" marL="0" rtl="0" algn="just">
              <a:spcBef>
                <a:spcPts val="1200"/>
              </a:spcBef>
              <a:spcAft>
                <a:spcPts val="0"/>
              </a:spcAft>
              <a:buClr>
                <a:schemeClr val="dk1"/>
              </a:buClr>
              <a:buSzPts val="1100"/>
              <a:buFont typeface="Arial"/>
              <a:buNone/>
            </a:pPr>
            <a:r>
              <a:rPr lang="en" sz="1200"/>
              <a:t>Total params: 551,466 (2.10 MB)</a:t>
            </a:r>
            <a:endParaRPr sz="1200"/>
          </a:p>
          <a:p>
            <a:pPr indent="0" lvl="0" marL="0" rtl="0" algn="just">
              <a:spcBef>
                <a:spcPts val="1200"/>
              </a:spcBef>
              <a:spcAft>
                <a:spcPts val="0"/>
              </a:spcAft>
              <a:buClr>
                <a:schemeClr val="dk1"/>
              </a:buClr>
              <a:buSzPts val="1100"/>
              <a:buFont typeface="Arial"/>
              <a:buNone/>
            </a:pPr>
            <a:r>
              <a:rPr lang="en" sz="1200"/>
              <a:t>Trainable params: 551,018 (2.10 MB)</a:t>
            </a:r>
            <a:endParaRPr sz="1200"/>
          </a:p>
          <a:p>
            <a:pPr indent="0" lvl="0" marL="0" rtl="0" algn="l">
              <a:lnSpc>
                <a:spcPct val="107916"/>
              </a:lnSpc>
              <a:spcBef>
                <a:spcPts val="1200"/>
              </a:spcBef>
              <a:spcAft>
                <a:spcPts val="0"/>
              </a:spcAft>
              <a:buClr>
                <a:schemeClr val="dk1"/>
              </a:buClr>
              <a:buSzPts val="1100"/>
              <a:buFont typeface="Arial"/>
              <a:buNone/>
            </a:pPr>
            <a:r>
              <a:rPr lang="en" sz="1200"/>
              <a:t>Non-trainable params: 448 (1.75 KB)</a:t>
            </a:r>
            <a:endParaRPr sz="1200"/>
          </a:p>
          <a:p>
            <a:pPr indent="0" lvl="0" marL="0" rtl="0" algn="just">
              <a:spcBef>
                <a:spcPts val="800"/>
              </a:spcBef>
              <a:spcAft>
                <a:spcPts val="0"/>
              </a:spcAft>
              <a:buClr>
                <a:schemeClr val="dk1"/>
              </a:buClr>
              <a:buSzPts val="1100"/>
              <a:buFont typeface="Arial"/>
              <a:buNone/>
            </a:pPr>
            <a:r>
              <a:t/>
            </a:r>
            <a:endParaRPr sz="2200"/>
          </a:p>
          <a:p>
            <a:pPr indent="0" lvl="0" marL="0" rtl="0" algn="just">
              <a:spcBef>
                <a:spcPts val="1200"/>
              </a:spcBef>
              <a:spcAft>
                <a:spcPts val="1200"/>
              </a:spcAft>
              <a:buClr>
                <a:schemeClr val="dk1"/>
              </a:buClr>
              <a:buSzPts val="1100"/>
              <a:buFont typeface="Arial"/>
              <a:buNone/>
            </a:pPr>
            <a:r>
              <a:t/>
            </a:r>
            <a:endParaRPr sz="2200"/>
          </a:p>
        </p:txBody>
      </p:sp>
      <p:pic>
        <p:nvPicPr>
          <p:cNvPr id="223" name="Google Shape;223;p38"/>
          <p:cNvPicPr preferRelativeResize="0"/>
          <p:nvPr/>
        </p:nvPicPr>
        <p:blipFill rotWithShape="1">
          <a:blip r:embed="rId3">
            <a:alphaModFix/>
          </a:blip>
          <a:srcRect b="8692" l="34699" r="41717" t="21596"/>
          <a:stretch/>
        </p:blipFill>
        <p:spPr>
          <a:xfrm>
            <a:off x="4810125" y="75725"/>
            <a:ext cx="3002400" cy="499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idx="4294967295" type="subTitle"/>
          </p:nvPr>
        </p:nvSpPr>
        <p:spPr>
          <a:xfrm>
            <a:off x="447675" y="32650"/>
            <a:ext cx="4073400" cy="494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u="sng"/>
              <a:t>Our model parameters:</a:t>
            </a:r>
            <a:endParaRPr sz="1800"/>
          </a:p>
          <a:p>
            <a:pPr indent="457200" lvl="0" marL="0" rtl="0" algn="l">
              <a:lnSpc>
                <a:spcPct val="100000"/>
              </a:lnSpc>
              <a:spcBef>
                <a:spcPts val="1200"/>
              </a:spcBef>
              <a:spcAft>
                <a:spcPts val="0"/>
              </a:spcAft>
              <a:buClr>
                <a:schemeClr val="dk1"/>
              </a:buClr>
              <a:buSzPts val="1100"/>
              <a:buFont typeface="Arial"/>
              <a:buNone/>
            </a:pPr>
            <a:r>
              <a:rPr lang="en" sz="1800"/>
              <a:t>Epochs: 20</a:t>
            </a:r>
            <a:endParaRPr sz="1800"/>
          </a:p>
          <a:p>
            <a:pPr indent="457200" lvl="0" marL="0" rtl="0" algn="l">
              <a:lnSpc>
                <a:spcPct val="100000"/>
              </a:lnSpc>
              <a:spcBef>
                <a:spcPts val="1200"/>
              </a:spcBef>
              <a:spcAft>
                <a:spcPts val="0"/>
              </a:spcAft>
              <a:buClr>
                <a:schemeClr val="dk1"/>
              </a:buClr>
              <a:buSzPts val="1100"/>
              <a:buFont typeface="Arial"/>
              <a:buNone/>
            </a:pPr>
            <a:r>
              <a:rPr lang="en" sz="1800"/>
              <a:t>Batch Size: 64</a:t>
            </a:r>
            <a:endParaRPr sz="1800"/>
          </a:p>
          <a:p>
            <a:pPr indent="0" lvl="0" marL="0" rtl="0" algn="l">
              <a:lnSpc>
                <a:spcPct val="100000"/>
              </a:lnSpc>
              <a:spcBef>
                <a:spcPts val="1200"/>
              </a:spcBef>
              <a:spcAft>
                <a:spcPts val="0"/>
              </a:spcAft>
              <a:buClr>
                <a:schemeClr val="dk1"/>
              </a:buClr>
              <a:buSzPts val="1100"/>
              <a:buFont typeface="Arial"/>
              <a:buNone/>
            </a:pPr>
            <a:r>
              <a:rPr lang="en" sz="1800"/>
              <a:t>Early Stopping: </a:t>
            </a:r>
            <a:endParaRPr sz="1800"/>
          </a:p>
          <a:p>
            <a:pPr indent="0" lvl="0" marL="457200" rtl="0" algn="l">
              <a:lnSpc>
                <a:spcPct val="100000"/>
              </a:lnSpc>
              <a:spcBef>
                <a:spcPts val="1200"/>
              </a:spcBef>
              <a:spcAft>
                <a:spcPts val="0"/>
              </a:spcAft>
              <a:buClr>
                <a:schemeClr val="dk1"/>
              </a:buClr>
              <a:buSzPts val="1100"/>
              <a:buFont typeface="Arial"/>
              <a:buNone/>
            </a:pPr>
            <a:r>
              <a:rPr lang="en" sz="1800"/>
              <a:t>Monitor: val_loss </a:t>
            </a:r>
            <a:endParaRPr sz="1800"/>
          </a:p>
          <a:p>
            <a:pPr indent="0" lvl="0" marL="457200" rtl="0" algn="l">
              <a:lnSpc>
                <a:spcPct val="100000"/>
              </a:lnSpc>
              <a:spcBef>
                <a:spcPts val="1200"/>
              </a:spcBef>
              <a:spcAft>
                <a:spcPts val="0"/>
              </a:spcAft>
              <a:buClr>
                <a:schemeClr val="dk1"/>
              </a:buClr>
              <a:buSzPts val="1100"/>
              <a:buFont typeface="Arial"/>
              <a:buNone/>
            </a:pPr>
            <a:r>
              <a:rPr lang="en" sz="1800"/>
              <a:t>Patience: 3 </a:t>
            </a:r>
            <a:endParaRPr sz="1800"/>
          </a:p>
          <a:p>
            <a:pPr indent="0" lvl="0" marL="0" rtl="0" algn="l">
              <a:lnSpc>
                <a:spcPct val="100000"/>
              </a:lnSpc>
              <a:spcBef>
                <a:spcPts val="1200"/>
              </a:spcBef>
              <a:spcAft>
                <a:spcPts val="0"/>
              </a:spcAft>
              <a:buClr>
                <a:schemeClr val="dk1"/>
              </a:buClr>
              <a:buSzPts val="1100"/>
              <a:buFont typeface="Arial"/>
              <a:buNone/>
            </a:pPr>
            <a:r>
              <a:rPr lang="en" sz="1800"/>
              <a:t>Learning Rate Scheduler: </a:t>
            </a:r>
            <a:endParaRPr sz="1800"/>
          </a:p>
          <a:p>
            <a:pPr indent="457200" lvl="0" marL="0" rtl="0" algn="l">
              <a:lnSpc>
                <a:spcPct val="100000"/>
              </a:lnSpc>
              <a:spcBef>
                <a:spcPts val="1200"/>
              </a:spcBef>
              <a:spcAft>
                <a:spcPts val="0"/>
              </a:spcAft>
              <a:buClr>
                <a:schemeClr val="dk1"/>
              </a:buClr>
              <a:buSzPts val="1100"/>
              <a:buFont typeface="Arial"/>
              <a:buNone/>
            </a:pPr>
            <a:r>
              <a:rPr lang="en" sz="1800"/>
              <a:t>Monitor = val_loss</a:t>
            </a:r>
            <a:endParaRPr sz="1800"/>
          </a:p>
          <a:p>
            <a:pPr indent="457200" lvl="0" marL="0" rtl="0" algn="l">
              <a:lnSpc>
                <a:spcPct val="100000"/>
              </a:lnSpc>
              <a:spcBef>
                <a:spcPts val="1200"/>
              </a:spcBef>
              <a:spcAft>
                <a:spcPts val="0"/>
              </a:spcAft>
              <a:buClr>
                <a:schemeClr val="dk1"/>
              </a:buClr>
              <a:buSzPts val="1100"/>
              <a:buFont typeface="Arial"/>
              <a:buNone/>
            </a:pPr>
            <a:r>
              <a:rPr lang="en" sz="1800"/>
              <a:t>Factor: 0.5 </a:t>
            </a:r>
            <a:endParaRPr sz="1800"/>
          </a:p>
          <a:p>
            <a:pPr indent="457200" lvl="0" marL="0" rtl="0" algn="l">
              <a:lnSpc>
                <a:spcPct val="100000"/>
              </a:lnSpc>
              <a:spcBef>
                <a:spcPts val="1200"/>
              </a:spcBef>
              <a:spcAft>
                <a:spcPts val="0"/>
              </a:spcAft>
              <a:buClr>
                <a:schemeClr val="dk1"/>
              </a:buClr>
              <a:buSzPts val="1100"/>
              <a:buFont typeface="Arial"/>
              <a:buNone/>
            </a:pPr>
            <a:r>
              <a:rPr lang="en" sz="1800"/>
              <a:t>Patience: 2</a:t>
            </a:r>
            <a:endParaRPr sz="1800"/>
          </a:p>
          <a:p>
            <a:pPr indent="457200" lvl="0" marL="0" rtl="0" algn="l">
              <a:lnSpc>
                <a:spcPct val="100000"/>
              </a:lnSpc>
              <a:spcBef>
                <a:spcPts val="1200"/>
              </a:spcBef>
              <a:spcAft>
                <a:spcPts val="0"/>
              </a:spcAft>
              <a:buClr>
                <a:schemeClr val="dk1"/>
              </a:buClr>
              <a:buSzPts val="1100"/>
              <a:buFont typeface="Arial"/>
              <a:buNone/>
            </a:pPr>
            <a:r>
              <a:rPr lang="en" sz="1800"/>
              <a:t>Min_lr = 0.000006</a:t>
            </a:r>
            <a:endParaRPr sz="1800"/>
          </a:p>
          <a:p>
            <a:pPr indent="0" lvl="0" marL="0" rtl="0" algn="l">
              <a:spcBef>
                <a:spcPts val="1200"/>
              </a:spcBef>
              <a:spcAft>
                <a:spcPts val="1200"/>
              </a:spcAft>
              <a:buClr>
                <a:schemeClr val="dk1"/>
              </a:buClr>
              <a:buSzPts val="1100"/>
              <a:buFont typeface="Arial"/>
              <a:buNone/>
            </a:pPr>
            <a:r>
              <a:t/>
            </a:r>
            <a:endParaRPr sz="1800"/>
          </a:p>
        </p:txBody>
      </p:sp>
      <p:pic>
        <p:nvPicPr>
          <p:cNvPr descr="A screenshot of a graph&#10;&#10;Description automatically generated" id="229" name="Google Shape;229;p39"/>
          <p:cNvPicPr preferRelativeResize="0"/>
          <p:nvPr/>
        </p:nvPicPr>
        <p:blipFill>
          <a:blip r:embed="rId3">
            <a:alphaModFix/>
          </a:blip>
          <a:stretch>
            <a:fillRect/>
          </a:stretch>
        </p:blipFill>
        <p:spPr>
          <a:xfrm>
            <a:off x="3594050" y="624302"/>
            <a:ext cx="4732575" cy="403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idx="4294967295" type="subTitle"/>
          </p:nvPr>
        </p:nvSpPr>
        <p:spPr>
          <a:xfrm>
            <a:off x="447675" y="32650"/>
            <a:ext cx="3667200" cy="494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u="sng"/>
              <a:t>Our model results:</a:t>
            </a:r>
            <a:endParaRPr sz="1800"/>
          </a:p>
          <a:p>
            <a:pPr indent="0" lvl="0" marL="0" rtl="0" algn="l">
              <a:lnSpc>
                <a:spcPct val="100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Clr>
                <a:schemeClr val="dk1"/>
              </a:buClr>
              <a:buSzPts val="1100"/>
              <a:buFont typeface="Arial"/>
              <a:buNone/>
            </a:pPr>
            <a:r>
              <a:rPr lang="en" sz="1800"/>
              <a:t>After analyzing the confusion </a:t>
            </a:r>
            <a:r>
              <a:rPr lang="en" sz="1800"/>
              <a:t>matrix</a:t>
            </a:r>
            <a:r>
              <a:rPr lang="en" sz="1800"/>
              <a:t>, we concluded that the pictures depicting animals seem to be giving the model much more trouble than any other category. Cats were most frequently incorrectly labeled as dogs and vice versa.</a:t>
            </a:r>
            <a:endParaRPr sz="1800"/>
          </a:p>
          <a:p>
            <a:pPr indent="457200" lvl="0" marL="0" rtl="0" algn="l">
              <a:lnSpc>
                <a:spcPct val="100000"/>
              </a:lnSpc>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Clr>
                <a:schemeClr val="dk1"/>
              </a:buClr>
              <a:buSzPts val="1100"/>
              <a:buFont typeface="Arial"/>
              <a:buNone/>
            </a:pPr>
            <a:r>
              <a:t/>
            </a:r>
            <a:endParaRPr sz="1800"/>
          </a:p>
        </p:txBody>
      </p:sp>
      <p:sp>
        <p:nvSpPr>
          <p:cNvPr id="235" name="Google Shape;235;p40"/>
          <p:cNvSpPr txBox="1"/>
          <p:nvPr/>
        </p:nvSpPr>
        <p:spPr>
          <a:xfrm>
            <a:off x="892875" y="3797800"/>
            <a:ext cx="2719500" cy="738900"/>
          </a:xfrm>
          <a:prstGeom prst="rect">
            <a:avLst/>
          </a:prstGeom>
          <a:solidFill>
            <a:srgbClr val="BAC8D3"/>
          </a:solidFill>
          <a:ln cap="flat" cmpd="sng" w="9525">
            <a:solidFill>
              <a:srgbClr val="B3C3C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lbert Sans"/>
                <a:ea typeface="Albert Sans"/>
                <a:cs typeface="Albert Sans"/>
                <a:sym typeface="Albert Sans"/>
              </a:rPr>
              <a:t>Test accuracy: 83%</a:t>
            </a:r>
            <a:endParaRPr sz="1800">
              <a:solidFill>
                <a:schemeClr val="dk1"/>
              </a:solidFill>
              <a:latin typeface="Albert Sans"/>
              <a:ea typeface="Albert Sans"/>
              <a:cs typeface="Albert Sans"/>
              <a:sym typeface="Albert Sans"/>
            </a:endParaRPr>
          </a:p>
          <a:p>
            <a:pPr indent="0" lvl="0" marL="0" rtl="0" algn="l">
              <a:spcBef>
                <a:spcPts val="0"/>
              </a:spcBef>
              <a:spcAft>
                <a:spcPts val="1200"/>
              </a:spcAft>
              <a:buClr>
                <a:schemeClr val="dk1"/>
              </a:buClr>
              <a:buSzPts val="1100"/>
              <a:buFont typeface="Arial"/>
              <a:buNone/>
            </a:pPr>
            <a:r>
              <a:rPr lang="en" sz="1800">
                <a:solidFill>
                  <a:schemeClr val="dk1"/>
                </a:solidFill>
                <a:latin typeface="Albert Sans"/>
                <a:ea typeface="Albert Sans"/>
                <a:cs typeface="Albert Sans"/>
                <a:sym typeface="Albert Sans"/>
              </a:rPr>
              <a:t>Test loss: 0.58 </a:t>
            </a:r>
            <a:endParaRPr>
              <a:solidFill>
                <a:schemeClr val="dk1"/>
              </a:solidFill>
              <a:latin typeface="Albert Sans"/>
              <a:ea typeface="Albert Sans"/>
              <a:cs typeface="Albert Sans"/>
              <a:sym typeface="Albert Sans"/>
            </a:endParaRPr>
          </a:p>
        </p:txBody>
      </p:sp>
      <p:pic>
        <p:nvPicPr>
          <p:cNvPr id="236" name="Google Shape;236;p40"/>
          <p:cNvPicPr preferRelativeResize="0"/>
          <p:nvPr/>
        </p:nvPicPr>
        <p:blipFill>
          <a:blip r:embed="rId3">
            <a:alphaModFix/>
          </a:blip>
          <a:stretch>
            <a:fillRect/>
          </a:stretch>
        </p:blipFill>
        <p:spPr>
          <a:xfrm>
            <a:off x="4673475" y="612138"/>
            <a:ext cx="3338176" cy="3788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idx="4294967295" type="subTitle"/>
          </p:nvPr>
        </p:nvSpPr>
        <p:spPr>
          <a:xfrm>
            <a:off x="435375" y="291050"/>
            <a:ext cx="3753300" cy="295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200" u="sng"/>
              <a:t>A</a:t>
            </a:r>
            <a:r>
              <a:rPr lang="en" sz="2200" u="sng"/>
              <a:t>djusted ResNet18:</a:t>
            </a:r>
            <a:r>
              <a:rPr lang="en" sz="1800"/>
              <a:t>.</a:t>
            </a:r>
            <a:endParaRPr sz="1800"/>
          </a:p>
          <a:p>
            <a:pPr indent="0" lvl="0" marL="0" rtl="0" algn="just">
              <a:spcBef>
                <a:spcPts val="1200"/>
              </a:spcBef>
              <a:spcAft>
                <a:spcPts val="0"/>
              </a:spcAft>
              <a:buClr>
                <a:schemeClr val="dk1"/>
              </a:buClr>
              <a:buSzPts val="1100"/>
              <a:buFont typeface="Arial"/>
              <a:buNone/>
            </a:pPr>
            <a:r>
              <a:rPr lang="en" sz="1800"/>
              <a:t>-Replaced first convolution layer</a:t>
            </a:r>
            <a:endParaRPr sz="1800"/>
          </a:p>
          <a:p>
            <a:pPr indent="0" lvl="0" marL="0" rtl="0" algn="just">
              <a:spcBef>
                <a:spcPts val="1200"/>
              </a:spcBef>
              <a:spcAft>
                <a:spcPts val="0"/>
              </a:spcAft>
              <a:buClr>
                <a:schemeClr val="dk1"/>
              </a:buClr>
              <a:buSzPts val="1100"/>
              <a:buFont typeface="Arial"/>
              <a:buNone/>
            </a:pPr>
            <a:r>
              <a:rPr lang="en" sz="1800"/>
              <a:t>-Removed </a:t>
            </a:r>
            <a:r>
              <a:rPr lang="en" sz="1800"/>
              <a:t>Max Pooling</a:t>
            </a:r>
            <a:r>
              <a:rPr lang="en" sz="1800"/>
              <a:t> after first</a:t>
            </a:r>
            <a:endParaRPr sz="1800"/>
          </a:p>
          <a:p>
            <a:pPr indent="0" lvl="0" marL="0" rtl="0" algn="just">
              <a:spcBef>
                <a:spcPts val="1200"/>
              </a:spcBef>
              <a:spcAft>
                <a:spcPts val="0"/>
              </a:spcAft>
              <a:buClr>
                <a:schemeClr val="dk1"/>
              </a:buClr>
              <a:buSzPts val="1100"/>
              <a:buFont typeface="Arial"/>
              <a:buNone/>
            </a:pPr>
            <a:r>
              <a:rPr lang="en" sz="1800"/>
              <a:t> Convolution layer</a:t>
            </a:r>
            <a:endParaRPr sz="1800"/>
          </a:p>
          <a:p>
            <a:pPr indent="0" lvl="0" marL="0" rtl="0" algn="just">
              <a:spcBef>
                <a:spcPts val="1200"/>
              </a:spcBef>
              <a:spcAft>
                <a:spcPts val="0"/>
              </a:spcAft>
              <a:buClr>
                <a:schemeClr val="dk1"/>
              </a:buClr>
              <a:buSzPts val="1100"/>
              <a:buFont typeface="Arial"/>
              <a:buNone/>
            </a:pPr>
            <a:r>
              <a:rPr lang="en" sz="1800"/>
              <a:t>-Replaced the Fully connected</a:t>
            </a:r>
            <a:endParaRPr sz="1800"/>
          </a:p>
          <a:p>
            <a:pPr indent="0" lvl="0" marL="0" rtl="0" algn="just">
              <a:spcBef>
                <a:spcPts val="1200"/>
              </a:spcBef>
              <a:spcAft>
                <a:spcPts val="0"/>
              </a:spcAft>
              <a:buClr>
                <a:schemeClr val="dk1"/>
              </a:buClr>
              <a:buSzPts val="1100"/>
              <a:buFont typeface="Arial"/>
              <a:buNone/>
            </a:pPr>
            <a:r>
              <a:rPr lang="en" sz="1800"/>
              <a:t> </a:t>
            </a:r>
            <a:r>
              <a:rPr lang="en" sz="1800"/>
              <a:t>layer </a:t>
            </a:r>
            <a:endParaRPr sz="1800"/>
          </a:p>
          <a:p>
            <a:pPr indent="0" lvl="0" marL="0" rtl="0" algn="just">
              <a:spcBef>
                <a:spcPts val="1200"/>
              </a:spcBef>
              <a:spcAft>
                <a:spcPts val="0"/>
              </a:spcAft>
              <a:buClr>
                <a:schemeClr val="dk1"/>
              </a:buClr>
              <a:buSzPts val="1100"/>
              <a:buFont typeface="Arial"/>
              <a:buNone/>
            </a:pPr>
            <a:r>
              <a:rPr lang="en" sz="1800"/>
              <a:t>-</a:t>
            </a:r>
            <a:r>
              <a:rPr lang="en" sz="1800"/>
              <a:t>Parameters: </a:t>
            </a:r>
            <a:endParaRPr sz="1200"/>
          </a:p>
          <a:p>
            <a:pPr indent="0" lvl="0" marL="0" rtl="0" algn="l">
              <a:lnSpc>
                <a:spcPct val="107916"/>
              </a:lnSpc>
              <a:spcBef>
                <a:spcPts val="1200"/>
              </a:spcBef>
              <a:spcAft>
                <a:spcPts val="0"/>
              </a:spcAft>
              <a:buClr>
                <a:schemeClr val="dk1"/>
              </a:buClr>
              <a:buSzPts val="1100"/>
              <a:buFont typeface="Arial"/>
              <a:buNone/>
            </a:pPr>
            <a:r>
              <a:rPr lang="en" sz="1200"/>
              <a:t>Total params: 11173962</a:t>
            </a:r>
            <a:endParaRPr sz="1200"/>
          </a:p>
          <a:p>
            <a:pPr indent="0" lvl="0" marL="0" rtl="0" algn="l">
              <a:lnSpc>
                <a:spcPct val="107916"/>
              </a:lnSpc>
              <a:spcBef>
                <a:spcPts val="800"/>
              </a:spcBef>
              <a:spcAft>
                <a:spcPts val="0"/>
              </a:spcAft>
              <a:buClr>
                <a:schemeClr val="dk1"/>
              </a:buClr>
              <a:buSzPts val="1100"/>
              <a:buFont typeface="Arial"/>
              <a:buNone/>
            </a:pPr>
            <a:r>
              <a:rPr lang="en" sz="1200"/>
              <a:t>Trainable params: 11173962</a:t>
            </a:r>
            <a:endParaRPr sz="1200"/>
          </a:p>
          <a:p>
            <a:pPr indent="0" lvl="0" marL="0" rtl="0" algn="l">
              <a:lnSpc>
                <a:spcPct val="107916"/>
              </a:lnSpc>
              <a:spcBef>
                <a:spcPts val="800"/>
              </a:spcBef>
              <a:spcAft>
                <a:spcPts val="0"/>
              </a:spcAft>
              <a:buClr>
                <a:schemeClr val="dk1"/>
              </a:buClr>
              <a:buSzPts val="1100"/>
              <a:buFont typeface="Arial"/>
              <a:buNone/>
            </a:pPr>
            <a:r>
              <a:rPr lang="en" sz="1200"/>
              <a:t>Non-trainable params: 0</a:t>
            </a:r>
            <a:endParaRPr sz="1200"/>
          </a:p>
          <a:p>
            <a:pPr indent="0" lvl="0" marL="0" rtl="0" algn="just">
              <a:spcBef>
                <a:spcPts val="800"/>
              </a:spcBef>
              <a:spcAft>
                <a:spcPts val="0"/>
              </a:spcAft>
              <a:buClr>
                <a:schemeClr val="dk1"/>
              </a:buClr>
              <a:buSzPts val="1100"/>
              <a:buFont typeface="Arial"/>
              <a:buNone/>
            </a:pPr>
            <a:r>
              <a:t/>
            </a:r>
            <a:endParaRPr sz="2200"/>
          </a:p>
          <a:p>
            <a:pPr indent="0" lvl="0" marL="0" rtl="0" algn="just">
              <a:spcBef>
                <a:spcPts val="1200"/>
              </a:spcBef>
              <a:spcAft>
                <a:spcPts val="1200"/>
              </a:spcAft>
              <a:buClr>
                <a:schemeClr val="dk1"/>
              </a:buClr>
              <a:buSzPts val="1100"/>
              <a:buFont typeface="Arial"/>
              <a:buNone/>
            </a:pPr>
            <a:r>
              <a:t/>
            </a:r>
            <a:endParaRPr sz="2200"/>
          </a:p>
        </p:txBody>
      </p:sp>
      <p:pic>
        <p:nvPicPr>
          <p:cNvPr id="242" name="Google Shape;242;p41"/>
          <p:cNvPicPr preferRelativeResize="0"/>
          <p:nvPr/>
        </p:nvPicPr>
        <p:blipFill rotWithShape="1">
          <a:blip r:embed="rId3">
            <a:alphaModFix/>
          </a:blip>
          <a:srcRect b="22336" l="6517" r="52104" t="35438"/>
          <a:stretch/>
        </p:blipFill>
        <p:spPr>
          <a:xfrm>
            <a:off x="4024375" y="1313300"/>
            <a:ext cx="4384973" cy="251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idx="4294967295" type="subTitle"/>
          </p:nvPr>
        </p:nvSpPr>
        <p:spPr>
          <a:xfrm>
            <a:off x="447675" y="32650"/>
            <a:ext cx="44610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u="sng"/>
              <a:t>Adjusted ResNet18 parameters:</a:t>
            </a:r>
            <a:endParaRPr sz="2200" u="sng"/>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rPr lang="en" sz="1800"/>
              <a:t>Epochs: 10</a:t>
            </a:r>
            <a:endParaRPr sz="1800"/>
          </a:p>
          <a:p>
            <a:pPr indent="0" lvl="0" marL="0" rtl="0" algn="l">
              <a:spcBef>
                <a:spcPts val="1200"/>
              </a:spcBef>
              <a:spcAft>
                <a:spcPts val="0"/>
              </a:spcAft>
              <a:buClr>
                <a:schemeClr val="dk1"/>
              </a:buClr>
              <a:buSzPts val="1100"/>
              <a:buFont typeface="Arial"/>
              <a:buNone/>
            </a:pPr>
            <a:r>
              <a:rPr lang="en" sz="1800"/>
              <a:t>Batch Size: 64</a:t>
            </a:r>
            <a:endParaRPr sz="1800"/>
          </a:p>
          <a:p>
            <a:pPr indent="0" lvl="0" marL="0" rtl="0" algn="l">
              <a:spcBef>
                <a:spcPts val="1200"/>
              </a:spcBef>
              <a:spcAft>
                <a:spcPts val="0"/>
              </a:spcAft>
              <a:buClr>
                <a:schemeClr val="dk1"/>
              </a:buClr>
              <a:buSzPts val="1100"/>
              <a:buFont typeface="Arial"/>
              <a:buNone/>
            </a:pPr>
            <a:r>
              <a:rPr lang="en" sz="1800"/>
              <a:t>Learning Rate: 0.001</a:t>
            </a:r>
            <a:endParaRPr sz="1800"/>
          </a:p>
          <a:p>
            <a:pPr indent="0" lvl="0" marL="0" rtl="0" algn="l">
              <a:spcBef>
                <a:spcPts val="1200"/>
              </a:spcBef>
              <a:spcAft>
                <a:spcPts val="0"/>
              </a:spcAft>
              <a:buClr>
                <a:schemeClr val="dk1"/>
              </a:buClr>
              <a:buSzPts val="1100"/>
              <a:buFont typeface="Arial"/>
              <a:buNone/>
            </a:pPr>
            <a:r>
              <a:rPr lang="en" sz="1800"/>
              <a:t>Early Stopping: </a:t>
            </a:r>
            <a:endParaRPr sz="1800"/>
          </a:p>
          <a:p>
            <a:pPr indent="457200" lvl="0" marL="0" rtl="0" algn="l">
              <a:spcBef>
                <a:spcPts val="1200"/>
              </a:spcBef>
              <a:spcAft>
                <a:spcPts val="0"/>
              </a:spcAft>
              <a:buClr>
                <a:schemeClr val="dk1"/>
              </a:buClr>
              <a:buSzPts val="1100"/>
              <a:buFont typeface="Arial"/>
              <a:buNone/>
            </a:pPr>
            <a:r>
              <a:rPr lang="en" sz="1800"/>
              <a:t>Monitor: val_loss </a:t>
            </a:r>
            <a:endParaRPr sz="1800"/>
          </a:p>
          <a:p>
            <a:pPr indent="457200" lvl="0" marL="0" rtl="0" algn="l">
              <a:spcBef>
                <a:spcPts val="1200"/>
              </a:spcBef>
              <a:spcAft>
                <a:spcPts val="0"/>
              </a:spcAft>
              <a:buClr>
                <a:schemeClr val="dk1"/>
              </a:buClr>
              <a:buSzPts val="1100"/>
              <a:buFont typeface="Arial"/>
              <a:buNone/>
            </a:pPr>
            <a:r>
              <a:rPr lang="en" sz="1800"/>
              <a:t>Patience: 3 </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Clr>
                <a:schemeClr val="dk1"/>
              </a:buClr>
              <a:buSzPts val="1100"/>
              <a:buFont typeface="Arial"/>
              <a:buNone/>
            </a:pPr>
            <a:r>
              <a:t/>
            </a:r>
            <a:endParaRPr sz="1800"/>
          </a:p>
        </p:txBody>
      </p:sp>
      <p:pic>
        <p:nvPicPr>
          <p:cNvPr id="248" name="Google Shape;248;p42"/>
          <p:cNvPicPr preferRelativeResize="0"/>
          <p:nvPr/>
        </p:nvPicPr>
        <p:blipFill>
          <a:blip r:embed="rId3">
            <a:alphaModFix/>
          </a:blip>
          <a:stretch>
            <a:fillRect/>
          </a:stretch>
        </p:blipFill>
        <p:spPr>
          <a:xfrm>
            <a:off x="3550275" y="736900"/>
            <a:ext cx="4567675" cy="370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