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13716000" cy="24384000"/>
  <p:embeddedFontLst>
    <p:embeddedFont>
      <p:font typeface="EB Garamond"/>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6">
          <p15:clr>
            <a:srgbClr val="A4A3A4"/>
          </p15:clr>
        </p15:guide>
        <p15:guide id="2" orient="horz" pos="3264">
          <p15:clr>
            <a:srgbClr val="A4A3A4"/>
          </p15:clr>
        </p15:guide>
        <p15:guide id="3" pos="6912">
          <p15:clr>
            <a:srgbClr val="A4A3A4"/>
          </p15:clr>
        </p15:guide>
        <p15:guide id="4" orient="horz">
          <p15:clr>
            <a:srgbClr val="A4A3A4"/>
          </p15:clr>
        </p15:guide>
        <p15:guide id="5" orient="horz" pos="4008">
          <p15:clr>
            <a:srgbClr val="A4A3A4"/>
          </p15:clr>
        </p15:guide>
        <p15:guide id="6" orient="horz" pos="2352">
          <p15:clr>
            <a:srgbClr val="A4A3A4"/>
          </p15:clr>
        </p15:guide>
        <p15:guide id="7" pos="6696">
          <p15:clr>
            <a:srgbClr val="A4A3A4"/>
          </p15:clr>
        </p15:guide>
        <p15:guide id="8" pos="2136">
          <p15:clr>
            <a:srgbClr val="A4A3A4"/>
          </p15:clr>
        </p15:guide>
        <p15:guide id="9" pos="2760">
          <p15:clr>
            <a:srgbClr val="A4A3A4"/>
          </p15:clr>
        </p15:guide>
        <p15:guide id="10" pos="3288">
          <p15:clr>
            <a:srgbClr val="A4A3A4"/>
          </p15:clr>
        </p15:guide>
        <p15:guide id="11" pos="4032">
          <p15:clr>
            <a:srgbClr val="A4A3A4"/>
          </p15:clr>
        </p15:guide>
        <p15:guide id="12" pos="4392">
          <p15:clr>
            <a:srgbClr val="A4A3A4"/>
          </p15:clr>
        </p15:guide>
        <p15:guide id="13" pos="4944">
          <p15:clr>
            <a:srgbClr val="A4A3A4"/>
          </p15:clr>
        </p15:guide>
        <p15:guide id="14" pos="5544">
          <p15:clr>
            <a:srgbClr val="A4A3A4"/>
          </p15:clr>
        </p15:guide>
        <p15:guide id="15" pos="6072">
          <p15:clr>
            <a:srgbClr val="A4A3A4"/>
          </p15:clr>
        </p15:guide>
        <p15:guide id="16" orient="horz" pos="2448">
          <p15:clr>
            <a:srgbClr val="A4A3A4"/>
          </p15:clr>
        </p15:guide>
        <p15:guide id="17" pos="5256">
          <p15:clr>
            <a:srgbClr val="A4A3A4"/>
          </p15:clr>
        </p15:guide>
        <p15:guide id="18" pos="7261">
          <p15:clr>
            <a:srgbClr val="A4A3A4"/>
          </p15:clr>
        </p15:guide>
      </p15:sldGuideLst>
    </p:ext>
    <p:ext uri="GoogleSlidesCustomDataVersion2">
      <go:slidesCustomData xmlns:go="http://customooxmlschemas.google.com/" r:id="rId33" roundtripDataSignature="AMtx7mi50BIxwxPMYH1Vc52eLlT299jW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6" orient="horz"/>
        <p:guide pos="3264" orient="horz"/>
        <p:guide pos="6912"/>
        <p:guide orient="horz"/>
        <p:guide pos="4008" orient="horz"/>
        <p:guide pos="2352" orient="horz"/>
        <p:guide pos="6696"/>
        <p:guide pos="2136"/>
        <p:guide pos="2760"/>
        <p:guide pos="3288"/>
        <p:guide pos="4032"/>
        <p:guide pos="4392"/>
        <p:guide pos="4944"/>
        <p:guide pos="5544"/>
        <p:guide pos="6072"/>
        <p:guide pos="2448"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0ba93f1f7_1_8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0ba93f1f7_1_8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0ba93f1f7_1_6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0ba93f1f7_1_6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0ba93f1f7_1_7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20ba93f1f7_1_7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0ba93f1f7_0_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0ba93f1f7_0_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0ba93f1f7_1_11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0ba93f1f7_1_11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0ba93f1f7_1_11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20ba93f1f7_1_11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0ba93f1f7_1_10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0ba93f1f7_1_10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48630c74b_2_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48630c74b_2_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48630c74b_2_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48630c74b_2_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48630c74b_2_14: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48630c74b_2_1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0ba93f1f7_1_49: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0ba93f1f7_1_4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0ba93f1f7_1_15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20ba93f1f7_1_15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48630c74b_2_28: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a48630c74b_2_28: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0ba93f1f7_1_140: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320ba93f1f7_1_140: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0ba93f1f7_1_5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0ba93f1f7_1_5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0ba93f1f7_1_19: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0ba93f1f7_1_1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0ba93f1f7_1_6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0ba93f1f7_1_6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0ba93f1f7_1_99: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0ba93f1f7_1_9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0ba93f1f7_1_9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20ba93f1f7_1_9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0ba93f1f7_1_8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0ba93f1f7_1_8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solidFill>
          <a:schemeClr val="accent1"/>
        </a:solidFill>
      </p:bgPr>
    </p:bg>
    <p:spTree>
      <p:nvGrpSpPr>
        <p:cNvPr id="9" name="Shape 9"/>
        <p:cNvGrpSpPr/>
        <p:nvPr/>
      </p:nvGrpSpPr>
      <p:grpSpPr>
        <a:xfrm>
          <a:off x="0" y="0"/>
          <a:ext cx="0" cy="0"/>
          <a:chOff x="0" y="0"/>
          <a:chExt cx="0" cy="0"/>
        </a:xfrm>
      </p:grpSpPr>
      <p:sp>
        <p:nvSpPr>
          <p:cNvPr id="10" name="Google Shape;10;p4"/>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 name="Google Shape;11;p4"/>
          <p:cNvSpPr/>
          <p:nvPr/>
        </p:nvSpPr>
        <p:spPr>
          <a:xfrm>
            <a:off x="1500188" y="1173106"/>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4"/>
          <p:cNvSpPr/>
          <p:nvPr/>
        </p:nvSpPr>
        <p:spPr>
          <a:xfrm>
            <a:off x="2694429"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4"/>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92" name="Shape 92"/>
        <p:cNvGrpSpPr/>
        <p:nvPr/>
      </p:nvGrpSpPr>
      <p:grpSpPr>
        <a:xfrm>
          <a:off x="0" y="0"/>
          <a:ext cx="0" cy="0"/>
          <a:chOff x="0" y="0"/>
          <a:chExt cx="0" cy="0"/>
        </a:xfrm>
      </p:grpSpPr>
      <p:sp>
        <p:nvSpPr>
          <p:cNvPr id="93" name="Google Shape;93;p13"/>
          <p:cNvSpPr/>
          <p:nvPr/>
        </p:nvSpPr>
        <p:spPr>
          <a:xfrm>
            <a:off x="8989454" y="-2546"/>
            <a:ext cx="3202546" cy="3441072"/>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4" name="Google Shape;94;p13"/>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5" name="Google Shape;95;p13"/>
          <p:cNvSpPr/>
          <p:nvPr/>
        </p:nvSpPr>
        <p:spPr>
          <a:xfrm flipH="1" rot="10800000">
            <a:off x="-20086" y="5331514"/>
            <a:ext cx="2148416" cy="1526486"/>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96" name="Google Shape;96;p13"/>
          <p:cNvPicPr preferRelativeResize="0"/>
          <p:nvPr/>
        </p:nvPicPr>
        <p:blipFill rotWithShape="1">
          <a:blip r:embed="rId2">
            <a:alphaModFix/>
          </a:blip>
          <a:srcRect b="0" l="0" r="0" t="0"/>
          <a:stretch/>
        </p:blipFill>
        <p:spPr>
          <a:xfrm rot="5400000">
            <a:off x="9991886" y="1247775"/>
            <a:ext cx="2200114" cy="2200114"/>
          </a:xfrm>
          <a:prstGeom prst="rect">
            <a:avLst/>
          </a:prstGeom>
          <a:noFill/>
          <a:ln>
            <a:noFill/>
          </a:ln>
        </p:spPr>
      </p:pic>
      <p:sp>
        <p:nvSpPr>
          <p:cNvPr id="97" name="Google Shape;97;p13"/>
          <p:cNvSpPr/>
          <p:nvPr/>
        </p:nvSpPr>
        <p:spPr>
          <a:xfrm>
            <a:off x="1540428" y="6470488"/>
            <a:ext cx="775021" cy="387513"/>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8" name="Google Shape;98;p13"/>
          <p:cNvSpPr txBox="1"/>
          <p:nvPr>
            <p:ph type="title"/>
          </p:nvPr>
        </p:nvSpPr>
        <p:spPr>
          <a:xfrm>
            <a:off x="914400" y="1057274"/>
            <a:ext cx="7843837" cy="101278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914400" y="2331791"/>
            <a:ext cx="6903076" cy="372181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3"/>
          <p:cNvSpPr/>
          <p:nvPr>
            <p:ph idx="2" type="pic"/>
          </p:nvPr>
        </p:nvSpPr>
        <p:spPr>
          <a:xfrm>
            <a:off x="8989454" y="3405189"/>
            <a:ext cx="3202546" cy="3452811"/>
          </a:xfrm>
          <a:prstGeom prst="rect">
            <a:avLst/>
          </a:prstGeom>
          <a:solidFill>
            <a:schemeClr val="accent1"/>
          </a:solidFill>
          <a:ln>
            <a:noFill/>
          </a:ln>
        </p:spPr>
      </p:sp>
      <p:sp>
        <p:nvSpPr>
          <p:cNvPr id="101" name="Google Shape;101;p13"/>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102" name="Shape 102"/>
        <p:cNvGrpSpPr/>
        <p:nvPr/>
      </p:nvGrpSpPr>
      <p:grpSpPr>
        <a:xfrm>
          <a:off x="0" y="0"/>
          <a:ext cx="0" cy="0"/>
          <a:chOff x="0" y="0"/>
          <a:chExt cx="0" cy="0"/>
        </a:xfrm>
      </p:grpSpPr>
      <p:sp>
        <p:nvSpPr>
          <p:cNvPr id="103" name="Google Shape;103;p14"/>
          <p:cNvSpPr/>
          <p:nvPr/>
        </p:nvSpPr>
        <p:spPr>
          <a:xfrm>
            <a:off x="1" y="0"/>
            <a:ext cx="1550562" cy="2545382"/>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4" name="Google Shape;104;p14"/>
          <p:cNvSpPr/>
          <p:nvPr/>
        </p:nvSpPr>
        <p:spPr>
          <a:xfrm>
            <a:off x="1" y="-1"/>
            <a:ext cx="682740" cy="1500050"/>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5" name="Google Shape;105;p14"/>
          <p:cNvSpPr/>
          <p:nvPr/>
        </p:nvSpPr>
        <p:spPr>
          <a:xfrm>
            <a:off x="170445" y="314191"/>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6" name="Google Shape;106;p14"/>
          <p:cNvSpPr txBox="1"/>
          <p:nvPr>
            <p:ph type="title"/>
          </p:nvPr>
        </p:nvSpPr>
        <p:spPr>
          <a:xfrm>
            <a:off x="1550563" y="1089213"/>
            <a:ext cx="9879437" cy="98084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4"/>
          <p:cNvSpPr txBox="1"/>
          <p:nvPr>
            <p:ph idx="1" type="body"/>
          </p:nvPr>
        </p:nvSpPr>
        <p:spPr>
          <a:xfrm>
            <a:off x="1550564" y="2331958"/>
            <a:ext cx="2975217" cy="3704266"/>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accent6"/>
              </a:buClr>
              <a:buSzPts val="1800"/>
              <a:buFont typeface="Arial"/>
              <a:buNone/>
              <a:defRPr sz="1800"/>
            </a:lvl1pPr>
            <a:lvl2pPr indent="-342900" lvl="1" marL="914400" algn="l">
              <a:lnSpc>
                <a:spcPct val="100000"/>
              </a:lnSpc>
              <a:spcBef>
                <a:spcPts val="120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4"/>
          <p:cNvSpPr txBox="1"/>
          <p:nvPr>
            <p:ph idx="2" type="body"/>
          </p:nvPr>
        </p:nvSpPr>
        <p:spPr>
          <a:xfrm>
            <a:off x="5087154" y="2331791"/>
            <a:ext cx="6345893" cy="372181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42900" lvl="1" marL="914400" algn="l">
              <a:lnSpc>
                <a:spcPct val="100000"/>
              </a:lnSpc>
              <a:spcBef>
                <a:spcPts val="360"/>
              </a:spcBef>
              <a:spcAft>
                <a:spcPts val="0"/>
              </a:spcAft>
              <a:buClr>
                <a:schemeClr val="accent6"/>
              </a:buClr>
              <a:buSzPts val="1800"/>
              <a:buChar char="•"/>
              <a:defRPr sz="1800"/>
            </a:lvl2pPr>
            <a:lvl3pPr indent="-342900" lvl="2" marL="1371600" algn="l">
              <a:lnSpc>
                <a:spcPct val="100000"/>
              </a:lnSpc>
              <a:spcBef>
                <a:spcPts val="36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sz="1800"/>
            </a:lvl4pPr>
            <a:lvl5pPr indent="-342900" lvl="4" marL="2286000" algn="l">
              <a:lnSpc>
                <a:spcPct val="100000"/>
              </a:lnSpc>
              <a:spcBef>
                <a:spcPts val="36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110" name="Shape 110"/>
        <p:cNvGrpSpPr/>
        <p:nvPr/>
      </p:nvGrpSpPr>
      <p:grpSpPr>
        <a:xfrm>
          <a:off x="0" y="0"/>
          <a:ext cx="0" cy="0"/>
          <a:chOff x="0" y="0"/>
          <a:chExt cx="0" cy="0"/>
        </a:xfrm>
      </p:grpSpPr>
      <p:sp>
        <p:nvSpPr>
          <p:cNvPr id="111" name="Google Shape;111;p15"/>
          <p:cNvSpPr/>
          <p:nvPr/>
        </p:nvSpPr>
        <p:spPr>
          <a:xfrm>
            <a:off x="-24064" y="0"/>
            <a:ext cx="12216063" cy="3467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12" name="Google Shape;112;p15"/>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13" name="Google Shape;113;p15"/>
          <p:cNvSpPr txBox="1"/>
          <p:nvPr>
            <p:ph type="title"/>
          </p:nvPr>
        </p:nvSpPr>
        <p:spPr>
          <a:xfrm>
            <a:off x="914400" y="1057274"/>
            <a:ext cx="10511627" cy="1012785"/>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5"/>
          <p:cNvSpPr txBox="1"/>
          <p:nvPr>
            <p:ph idx="1" type="body"/>
          </p:nvPr>
        </p:nvSpPr>
        <p:spPr>
          <a:xfrm>
            <a:off x="914400" y="2316067"/>
            <a:ext cx="10511627" cy="3948557"/>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5"/>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116" name="Shape 116"/>
        <p:cNvGrpSpPr/>
        <p:nvPr/>
      </p:nvGrpSpPr>
      <p:grpSpPr>
        <a:xfrm>
          <a:off x="0" y="0"/>
          <a:ext cx="0" cy="0"/>
          <a:chOff x="0" y="0"/>
          <a:chExt cx="0" cy="0"/>
        </a:xfrm>
      </p:grpSpPr>
      <p:sp>
        <p:nvSpPr>
          <p:cNvPr id="117" name="Google Shape;117;p16"/>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8" name="Google Shape;118;p16"/>
          <p:cNvSpPr/>
          <p:nvPr/>
        </p:nvSpPr>
        <p:spPr>
          <a:xfrm>
            <a:off x="7527501" y="0"/>
            <a:ext cx="4671276" cy="6857999"/>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119" name="Google Shape;119;p16"/>
          <p:cNvPicPr preferRelativeResize="0"/>
          <p:nvPr/>
        </p:nvPicPr>
        <p:blipFill rotWithShape="1">
          <a:blip r:embed="rId2">
            <a:alphaModFix/>
          </a:blip>
          <a:srcRect b="0" l="0" r="0" t="0"/>
          <a:stretch/>
        </p:blipFill>
        <p:spPr>
          <a:xfrm>
            <a:off x="8766586" y="0"/>
            <a:ext cx="3432191" cy="3432191"/>
          </a:xfrm>
          <a:prstGeom prst="rect">
            <a:avLst/>
          </a:prstGeom>
          <a:noFill/>
          <a:ln>
            <a:noFill/>
          </a:ln>
        </p:spPr>
      </p:pic>
      <p:sp>
        <p:nvSpPr>
          <p:cNvPr id="120" name="Google Shape;120;p16"/>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2" name="Shape 122"/>
        <p:cNvGrpSpPr/>
        <p:nvPr/>
      </p:nvGrpSpPr>
      <p:grpSpPr>
        <a:xfrm>
          <a:off x="0" y="0"/>
          <a:ext cx="0" cy="0"/>
          <a:chOff x="0" y="0"/>
          <a:chExt cx="0" cy="0"/>
        </a:xfrm>
      </p:grpSpPr>
      <p:sp>
        <p:nvSpPr>
          <p:cNvPr id="123" name="Google Shape;123;p17"/>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4" name="Google Shape;124;p1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5" name="Google Shape;125;p17"/>
          <p:cNvSpPr txBox="1"/>
          <p:nvPr>
            <p:ph type="title"/>
          </p:nvPr>
        </p:nvSpPr>
        <p:spPr>
          <a:xfrm>
            <a:off x="758952" y="731520"/>
            <a:ext cx="10671048" cy="1362057"/>
          </a:xfrm>
          <a:prstGeom prst="rect">
            <a:avLst/>
          </a:prstGeom>
          <a:noFill/>
          <a:ln>
            <a:noFill/>
          </a:ln>
        </p:spPr>
        <p:txBody>
          <a:bodyPr anchorCtr="0" anchor="ctr"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7"/>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7" name="Shape 127"/>
        <p:cNvGrpSpPr/>
        <p:nvPr/>
      </p:nvGrpSpPr>
      <p:grpSpPr>
        <a:xfrm>
          <a:off x="0" y="0"/>
          <a:ext cx="0" cy="0"/>
          <a:chOff x="0" y="0"/>
          <a:chExt cx="0" cy="0"/>
        </a:xfrm>
      </p:grpSpPr>
      <p:sp>
        <p:nvSpPr>
          <p:cNvPr id="128" name="Google Shape;128;p1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9" name="Google Shape;129;p1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0" name="Google Shape;130;p18"/>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31" name="Shape 131"/>
        <p:cNvGrpSpPr/>
        <p:nvPr/>
      </p:nvGrpSpPr>
      <p:grpSpPr>
        <a:xfrm>
          <a:off x="0" y="0"/>
          <a:ext cx="0" cy="0"/>
          <a:chOff x="0" y="0"/>
          <a:chExt cx="0" cy="0"/>
        </a:xfrm>
      </p:grpSpPr>
      <p:sp>
        <p:nvSpPr>
          <p:cNvPr id="132" name="Google Shape;132;p1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3" name="Google Shape;133;p19"/>
          <p:cNvSpPr txBox="1"/>
          <p:nvPr>
            <p:ph type="title"/>
          </p:nvPr>
        </p:nvSpPr>
        <p:spPr>
          <a:xfrm>
            <a:off x="758952" y="758952"/>
            <a:ext cx="3932237" cy="15246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9"/>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9"/>
          <p:cNvSpPr txBox="1"/>
          <p:nvPr>
            <p:ph idx="1" type="body"/>
          </p:nvPr>
        </p:nvSpPr>
        <p:spPr>
          <a:xfrm>
            <a:off x="758952" y="2286000"/>
            <a:ext cx="3932237" cy="35670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p19"/>
          <p:cNvSpPr txBox="1"/>
          <p:nvPr>
            <p:ph idx="2" type="body"/>
          </p:nvPr>
        </p:nvSpPr>
        <p:spPr>
          <a:xfrm>
            <a:off x="5183187" y="741459"/>
            <a:ext cx="6242839" cy="5119592"/>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7" name="Shape 137"/>
        <p:cNvGrpSpPr/>
        <p:nvPr/>
      </p:nvGrpSpPr>
      <p:grpSpPr>
        <a:xfrm>
          <a:off x="0" y="0"/>
          <a:ext cx="0" cy="0"/>
          <a:chOff x="0" y="0"/>
          <a:chExt cx="0" cy="0"/>
        </a:xfrm>
      </p:grpSpPr>
      <p:sp>
        <p:nvSpPr>
          <p:cNvPr id="138" name="Google Shape;138;p20"/>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9" name="Google Shape;139;p20"/>
          <p:cNvSpPr txBox="1"/>
          <p:nvPr>
            <p:ph type="title"/>
          </p:nvPr>
        </p:nvSpPr>
        <p:spPr>
          <a:xfrm>
            <a:off x="760938" y="755372"/>
            <a:ext cx="3931920" cy="152704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0"/>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20"/>
          <p:cNvSpPr txBox="1"/>
          <p:nvPr>
            <p:ph idx="1" type="body"/>
          </p:nvPr>
        </p:nvSpPr>
        <p:spPr>
          <a:xfrm>
            <a:off x="760938" y="2286001"/>
            <a:ext cx="393192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0"/>
          <p:cNvSpPr/>
          <p:nvPr>
            <p:ph idx="2" type="pic"/>
          </p:nvPr>
        </p:nvSpPr>
        <p:spPr>
          <a:xfrm>
            <a:off x="5262700" y="987425"/>
            <a:ext cx="6172200" cy="487362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14" name="Shape 14"/>
        <p:cNvGrpSpPr/>
        <p:nvPr/>
      </p:nvGrpSpPr>
      <p:grpSpPr>
        <a:xfrm>
          <a:off x="0" y="0"/>
          <a:ext cx="0" cy="0"/>
          <a:chOff x="0" y="0"/>
          <a:chExt cx="0" cy="0"/>
        </a:xfrm>
      </p:grpSpPr>
      <p:pic>
        <p:nvPicPr>
          <p:cNvPr id="15" name="Google Shape;15;p5"/>
          <p:cNvPicPr preferRelativeResize="0"/>
          <p:nvPr/>
        </p:nvPicPr>
        <p:blipFill rotWithShape="1">
          <a:blip r:embed="rId2">
            <a:alphaModFix/>
          </a:blip>
          <a:srcRect b="0" l="0" r="0" t="7193"/>
          <a:stretch/>
        </p:blipFill>
        <p:spPr>
          <a:xfrm>
            <a:off x="1" y="-1"/>
            <a:ext cx="443344" cy="6856025"/>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16" name="Google Shape;16;p5"/>
          <p:cNvSpPr txBox="1"/>
          <p:nvPr>
            <p:ph type="title"/>
          </p:nvPr>
        </p:nvSpPr>
        <p:spPr>
          <a:xfrm>
            <a:off x="1550564" y="1057274"/>
            <a:ext cx="9875463" cy="99974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p:nvPr/>
        </p:nvSpPr>
        <p:spPr>
          <a:xfrm rot="10800000">
            <a:off x="-3" y="4420134"/>
            <a:ext cx="1293237" cy="2437866"/>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8" name="Google Shape;18;p5"/>
          <p:cNvSpPr txBox="1"/>
          <p:nvPr>
            <p:ph idx="1" type="body"/>
          </p:nvPr>
        </p:nvSpPr>
        <p:spPr>
          <a:xfrm>
            <a:off x="1550564" y="2303028"/>
            <a:ext cx="5829147"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5"/>
          <p:cNvSpPr txBox="1"/>
          <p:nvPr>
            <p:ph idx="2" type="body"/>
          </p:nvPr>
        </p:nvSpPr>
        <p:spPr>
          <a:xfrm>
            <a:off x="7940842" y="2303028"/>
            <a:ext cx="3485184"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5"/>
          <p:cNvPicPr preferRelativeResize="0"/>
          <p:nvPr/>
        </p:nvPicPr>
        <p:blipFill rotWithShape="1">
          <a:blip r:embed="rId2">
            <a:alphaModFix/>
          </a:blip>
          <a:srcRect b="0" l="0" r="0" t="7193"/>
          <a:stretch/>
        </p:blipFill>
        <p:spPr>
          <a:xfrm rot="5400000">
            <a:off x="6072641" y="-5676015"/>
            <a:ext cx="443344" cy="11795374"/>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22" name="Google Shape;22;p5"/>
          <p:cNvPicPr preferRelativeResize="0"/>
          <p:nvPr/>
        </p:nvPicPr>
        <p:blipFill rotWithShape="1">
          <a:blip r:embed="rId3">
            <a:alphaModFix/>
          </a:blip>
          <a:srcRect b="0" l="0" r="10856" t="11443"/>
          <a:stretch/>
        </p:blipFill>
        <p:spPr>
          <a:xfrm rot="-5400000">
            <a:off x="-6447" y="6444"/>
            <a:ext cx="1961253" cy="1948364"/>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23" name="Google Shape;23;p5"/>
          <p:cNvSpPr/>
          <p:nvPr/>
        </p:nvSpPr>
        <p:spPr>
          <a:xfrm>
            <a:off x="396626" y="4929577"/>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grpSp>
        <p:nvGrpSpPr>
          <p:cNvPr id="25" name="Google Shape;25;p6"/>
          <p:cNvGrpSpPr/>
          <p:nvPr/>
        </p:nvGrpSpPr>
        <p:grpSpPr>
          <a:xfrm>
            <a:off x="6452303" y="3405019"/>
            <a:ext cx="5739697" cy="3467971"/>
            <a:chOff x="5009037" y="2525712"/>
            <a:chExt cx="7170193" cy="4332288"/>
          </a:xfrm>
        </p:grpSpPr>
        <p:sp>
          <p:nvSpPr>
            <p:cNvPr id="26" name="Google Shape;26;p6"/>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7" name="Google Shape;27;p6"/>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8" name="Google Shape;28;p6"/>
          <p:cNvGrpSpPr/>
          <p:nvPr/>
        </p:nvGrpSpPr>
        <p:grpSpPr>
          <a:xfrm rot="10800000">
            <a:off x="6465610" y="0"/>
            <a:ext cx="5739697" cy="3467971"/>
            <a:chOff x="5183405" y="2678112"/>
            <a:chExt cx="7170193" cy="4332288"/>
          </a:xfrm>
        </p:grpSpPr>
        <p:sp>
          <p:nvSpPr>
            <p:cNvPr id="29" name="Google Shape;29;p6"/>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6"/>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31" name="Google Shape;31;p6"/>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2" name="Google Shape;32;p6"/>
          <p:cNvSpPr txBox="1"/>
          <p:nvPr>
            <p:ph type="title"/>
          </p:nvPr>
        </p:nvSpPr>
        <p:spPr>
          <a:xfrm>
            <a:off x="914400" y="1057274"/>
            <a:ext cx="6583680" cy="153135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914400" y="2834640"/>
            <a:ext cx="6583680" cy="3207344"/>
          </a:xfrm>
          <a:prstGeom prst="rect">
            <a:avLst/>
          </a:prstGeom>
          <a:noFill/>
          <a:ln>
            <a:noFill/>
          </a:ln>
        </p:spPr>
        <p:txBody>
          <a:bodyPr anchorCtr="0" anchor="t" bIns="0" lIns="91425" spcFirstLastPara="1" rIns="91425" wrap="square" tIns="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35" name="Shape 35"/>
        <p:cNvGrpSpPr/>
        <p:nvPr/>
      </p:nvGrpSpPr>
      <p:grpSpPr>
        <a:xfrm>
          <a:off x="0" y="0"/>
          <a:ext cx="0" cy="0"/>
          <a:chOff x="0" y="0"/>
          <a:chExt cx="0" cy="0"/>
        </a:xfrm>
      </p:grpSpPr>
      <p:sp>
        <p:nvSpPr>
          <p:cNvPr id="36" name="Google Shape;36;p7"/>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37" name="Google Shape;37;p7"/>
          <p:cNvSpPr/>
          <p:nvPr/>
        </p:nvSpPr>
        <p:spPr>
          <a:xfrm>
            <a:off x="443346" y="332509"/>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grpSp>
        <p:nvGrpSpPr>
          <p:cNvPr id="38" name="Google Shape;38;p7"/>
          <p:cNvGrpSpPr/>
          <p:nvPr/>
        </p:nvGrpSpPr>
        <p:grpSpPr>
          <a:xfrm flipH="1">
            <a:off x="9353550" y="0"/>
            <a:ext cx="2838450" cy="2857958"/>
            <a:chOff x="0" y="0"/>
            <a:chExt cx="2838450" cy="2857958"/>
          </a:xfrm>
        </p:grpSpPr>
        <p:sp>
          <p:nvSpPr>
            <p:cNvPr id="39" name="Google Shape;39;p7"/>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0" name="Google Shape;40;p7"/>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1" name="Google Shape;41;p7"/>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42" name="Google Shape;42;p7"/>
          <p:cNvSpPr txBox="1"/>
          <p:nvPr>
            <p:ph type="title"/>
          </p:nvPr>
        </p:nvSpPr>
        <p:spPr>
          <a:xfrm>
            <a:off x="5702441" y="1061623"/>
            <a:ext cx="5723586" cy="4739104"/>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p:nvPr>
            <p:ph idx="2" type="pic"/>
          </p:nvPr>
        </p:nvSpPr>
        <p:spPr>
          <a:xfrm>
            <a:off x="443345" y="0"/>
            <a:ext cx="4344695" cy="6359525"/>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44" name="Shape 44"/>
        <p:cNvGrpSpPr/>
        <p:nvPr/>
      </p:nvGrpSpPr>
      <p:grpSpPr>
        <a:xfrm>
          <a:off x="0" y="0"/>
          <a:ext cx="0" cy="0"/>
          <a:chOff x="0" y="0"/>
          <a:chExt cx="0" cy="0"/>
        </a:xfrm>
      </p:grpSpPr>
      <p:sp>
        <p:nvSpPr>
          <p:cNvPr id="45" name="Google Shape;45;p8"/>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46" name="Google Shape;46;p8"/>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47" name="Google Shape;47;p8"/>
          <p:cNvSpPr/>
          <p:nvPr/>
        </p:nvSpPr>
        <p:spPr>
          <a:xfrm rot="-5400000">
            <a:off x="5760023" y="3764463"/>
            <a:ext cx="2812357" cy="3394143"/>
          </a:xfrm>
          <a:custGeom>
            <a:rect b="b" l="l" r="r" t="t"/>
            <a:pathLst>
              <a:path extrusionOk="0" h="3394143" w="2812357">
                <a:moveTo>
                  <a:pt x="0" y="0"/>
                </a:moveTo>
                <a:lnTo>
                  <a:pt x="2812357" y="3394143"/>
                </a:lnTo>
                <a:lnTo>
                  <a:pt x="0" y="3394143"/>
                </a:lnTo>
                <a:close/>
              </a:path>
            </a:pathLst>
          </a:custGeom>
          <a:solidFill>
            <a:srgbClr val="ECEDD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8" name="Google Shape;48;p8"/>
          <p:cNvSpPr/>
          <p:nvPr/>
        </p:nvSpPr>
        <p:spPr>
          <a:xfrm>
            <a:off x="0" y="3463854"/>
            <a:ext cx="435241" cy="3394146"/>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49" name="Google Shape;49;p8"/>
          <p:cNvSpPr txBox="1"/>
          <p:nvPr>
            <p:ph type="title"/>
          </p:nvPr>
        </p:nvSpPr>
        <p:spPr>
          <a:xfrm>
            <a:off x="914400" y="1057275"/>
            <a:ext cx="5259554" cy="2495028"/>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914400" y="3808750"/>
            <a:ext cx="5259554"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p:nvPr>
            <p:ph idx="2" type="pic"/>
          </p:nvPr>
        </p:nvSpPr>
        <p:spPr>
          <a:xfrm>
            <a:off x="7414194" y="410780"/>
            <a:ext cx="4344695" cy="6447220"/>
          </a:xfrm>
          <a:prstGeom prst="rect">
            <a:avLst/>
          </a:prstGeom>
          <a:solidFill>
            <a:schemeClr val="accent3"/>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2" name="Shape 52"/>
        <p:cNvGrpSpPr/>
        <p:nvPr/>
      </p:nvGrpSpPr>
      <p:grpSpPr>
        <a:xfrm>
          <a:off x="0" y="0"/>
          <a:ext cx="0" cy="0"/>
          <a:chOff x="0" y="0"/>
          <a:chExt cx="0" cy="0"/>
        </a:xfrm>
      </p:grpSpPr>
      <p:sp>
        <p:nvSpPr>
          <p:cNvPr id="53" name="Google Shape;53;p9"/>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4" name="Google Shape;54;p9"/>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5" name="Google Shape;55;p9"/>
          <p:cNvSpPr/>
          <p:nvPr/>
        </p:nvSpPr>
        <p:spPr>
          <a:xfrm flipH="1" rot="-5400000">
            <a:off x="-9389"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6" name="Google Shape;56;p9"/>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7" name="Google Shape;57;p9"/>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8" name="Google Shape;58;p9"/>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61" name="Shape 61"/>
        <p:cNvGrpSpPr/>
        <p:nvPr/>
      </p:nvGrpSpPr>
      <p:grpSpPr>
        <a:xfrm>
          <a:off x="0" y="0"/>
          <a:ext cx="0" cy="0"/>
          <a:chOff x="0" y="0"/>
          <a:chExt cx="0" cy="0"/>
        </a:xfrm>
      </p:grpSpPr>
      <p:sp>
        <p:nvSpPr>
          <p:cNvPr id="62" name="Google Shape;62;p10"/>
          <p:cNvSpPr txBox="1"/>
          <p:nvPr>
            <p:ph type="title"/>
          </p:nvPr>
        </p:nvSpPr>
        <p:spPr>
          <a:xfrm>
            <a:off x="4364809" y="1057274"/>
            <a:ext cx="7043617" cy="252021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64" name="Google Shape;64;p10"/>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65" name="Google Shape;65;p10"/>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6" name="Google Shape;66;p10"/>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67" name="Google Shape;67;p10"/>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68" name="Google Shape;68;p10"/>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0"/>
          <p:cNvSpPr txBox="1"/>
          <p:nvPr>
            <p:ph idx="1" type="body"/>
          </p:nvPr>
        </p:nvSpPr>
        <p:spPr>
          <a:xfrm>
            <a:off x="4364808" y="3808750"/>
            <a:ext cx="7043618"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70" name="Shape 70"/>
        <p:cNvGrpSpPr/>
        <p:nvPr/>
      </p:nvGrpSpPr>
      <p:grpSpPr>
        <a:xfrm>
          <a:off x="0" y="0"/>
          <a:ext cx="0" cy="0"/>
          <a:chOff x="0" y="0"/>
          <a:chExt cx="0" cy="0"/>
        </a:xfrm>
      </p:grpSpPr>
      <p:sp>
        <p:nvSpPr>
          <p:cNvPr id="71" name="Google Shape;71;p11"/>
          <p:cNvSpPr/>
          <p:nvPr/>
        </p:nvSpPr>
        <p:spPr>
          <a:xfrm>
            <a:off x="8989454" y="3427336"/>
            <a:ext cx="3202546" cy="3430665"/>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2" name="Google Shape;72;p11"/>
          <p:cNvSpPr/>
          <p:nvPr/>
        </p:nvSpPr>
        <p:spPr>
          <a:xfrm>
            <a:off x="8989454" y="3654149"/>
            <a:ext cx="3202546" cy="3203852"/>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3" name="Google Shape;73;p11"/>
          <p:cNvSpPr/>
          <p:nvPr/>
        </p:nvSpPr>
        <p:spPr>
          <a:xfrm>
            <a:off x="8989455" y="1"/>
            <a:ext cx="3202545" cy="3437345"/>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4" name="Google Shape;74;p11"/>
          <p:cNvSpPr/>
          <p:nvPr/>
        </p:nvSpPr>
        <p:spPr>
          <a:xfrm>
            <a:off x="8989454" y="6681"/>
            <a:ext cx="3202546" cy="3436477"/>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5" name="Google Shape;75;p11"/>
          <p:cNvSpPr txBox="1"/>
          <p:nvPr>
            <p:ph type="title"/>
          </p:nvPr>
        </p:nvSpPr>
        <p:spPr>
          <a:xfrm>
            <a:off x="914399" y="834635"/>
            <a:ext cx="7796464" cy="1222385"/>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11"/>
          <p:cNvSpPr txBox="1"/>
          <p:nvPr>
            <p:ph idx="1" type="body"/>
          </p:nvPr>
        </p:nvSpPr>
        <p:spPr>
          <a:xfrm>
            <a:off x="914400" y="2303028"/>
            <a:ext cx="3283119"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2" type="body"/>
          </p:nvPr>
        </p:nvSpPr>
        <p:spPr>
          <a:xfrm>
            <a:off x="4782159" y="2303028"/>
            <a:ext cx="3284951"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79" name="Shape 79"/>
        <p:cNvGrpSpPr/>
        <p:nvPr/>
      </p:nvGrpSpPr>
      <p:grpSpPr>
        <a:xfrm>
          <a:off x="0" y="0"/>
          <a:ext cx="0" cy="0"/>
          <a:chOff x="0" y="0"/>
          <a:chExt cx="0" cy="0"/>
        </a:xfrm>
      </p:grpSpPr>
      <p:sp>
        <p:nvSpPr>
          <p:cNvPr id="80" name="Google Shape;80;p12"/>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81" name="Google Shape;81;p12"/>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82" name="Google Shape;82;p12"/>
          <p:cNvSpPr txBox="1"/>
          <p:nvPr>
            <p:ph type="title"/>
          </p:nvPr>
        </p:nvSpPr>
        <p:spPr>
          <a:xfrm>
            <a:off x="914400" y="965393"/>
            <a:ext cx="7631709" cy="109162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a:off x="914400" y="2303028"/>
            <a:ext cx="3283119" cy="4144192"/>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Font typeface="Arial Black"/>
              <a:buAutoNum type="arabicPeriod"/>
              <a:defRPr sz="1800"/>
            </a:lvl1pPr>
            <a:lvl2pPr indent="-342900" lvl="1" marL="914400" algn="l">
              <a:lnSpc>
                <a:spcPct val="100000"/>
              </a:lnSpc>
              <a:spcBef>
                <a:spcPts val="1000"/>
              </a:spcBef>
              <a:spcAft>
                <a:spcPts val="0"/>
              </a:spcAft>
              <a:buClr>
                <a:schemeClr val="accent6"/>
              </a:buClr>
              <a:buSzPts val="1800"/>
              <a:buFont typeface="Arial Black"/>
              <a:buAutoNum type="alphaLcPeriod"/>
              <a:defRPr sz="1800"/>
            </a:lvl2pPr>
            <a:lvl3pPr indent="-342900" lvl="2" marL="1371600" algn="l">
              <a:lnSpc>
                <a:spcPct val="100000"/>
              </a:lnSpc>
              <a:spcBef>
                <a:spcPts val="1000"/>
              </a:spcBef>
              <a:spcAft>
                <a:spcPts val="0"/>
              </a:spcAft>
              <a:buClr>
                <a:schemeClr val="accent6"/>
              </a:buClr>
              <a:buSzPts val="1800"/>
              <a:buFont typeface="Arial Black"/>
              <a:buAutoNum type="arabicParenR"/>
              <a:defRPr sz="1800"/>
            </a:lvl3pPr>
            <a:lvl4pPr indent="-342900" lvl="3" marL="1828800" algn="l">
              <a:lnSpc>
                <a:spcPct val="100000"/>
              </a:lnSpc>
              <a:spcBef>
                <a:spcPts val="1000"/>
              </a:spcBef>
              <a:spcAft>
                <a:spcPts val="0"/>
              </a:spcAft>
              <a:buClr>
                <a:schemeClr val="accent6"/>
              </a:buClr>
              <a:buSzPts val="1800"/>
              <a:buFont typeface="Arial Black"/>
              <a:buAutoNum type="alphaLcParen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2" type="body"/>
          </p:nvPr>
        </p:nvSpPr>
        <p:spPr>
          <a:xfrm>
            <a:off x="4782159" y="2303028"/>
            <a:ext cx="3763950" cy="4144192"/>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p:nvPr>
            <p:ph idx="3" type="pic"/>
          </p:nvPr>
        </p:nvSpPr>
        <p:spPr>
          <a:xfrm>
            <a:off x="8989454" y="965393"/>
            <a:ext cx="3202545" cy="5892607"/>
          </a:xfrm>
          <a:prstGeom prst="rect">
            <a:avLst/>
          </a:prstGeom>
          <a:solidFill>
            <a:schemeClr val="accent4"/>
          </a:solidFill>
          <a:ln>
            <a:noFill/>
          </a:ln>
        </p:spPr>
      </p:sp>
      <p:grpSp>
        <p:nvGrpSpPr>
          <p:cNvPr id="86" name="Google Shape;86;p12"/>
          <p:cNvGrpSpPr/>
          <p:nvPr/>
        </p:nvGrpSpPr>
        <p:grpSpPr>
          <a:xfrm>
            <a:off x="9353550" y="4000041"/>
            <a:ext cx="2838450" cy="2857959"/>
            <a:chOff x="12797096" y="4000041"/>
            <a:chExt cx="2838450" cy="2857959"/>
          </a:xfrm>
        </p:grpSpPr>
        <p:sp>
          <p:nvSpPr>
            <p:cNvPr id="87" name="Google Shape;87;p12"/>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8" name="Google Shape;88;p12"/>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9" name="Google Shape;89;p12"/>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0" name="Google Shape;90;p12"/>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91" name="Google Shape;91;p1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marR="0" rtl="0" algn="r">
              <a:spcBef>
                <a:spcPts val="0"/>
              </a:spcBef>
              <a:buNone/>
              <a:defRPr b="0" i="0" sz="1200" u="none" cap="none" strike="noStrike">
                <a:solidFill>
                  <a:schemeClr val="accent6"/>
                </a:solidFill>
                <a:latin typeface="EB Garamond"/>
                <a:ea typeface="EB Garamond"/>
                <a:cs typeface="EB Garamond"/>
                <a:sym typeface="EB Garamond"/>
              </a:defRPr>
            </a:lvl1pPr>
            <a:lvl2pPr indent="0" lvl="1" marL="0" marR="0" rtl="0" algn="r">
              <a:spcBef>
                <a:spcPts val="0"/>
              </a:spcBef>
              <a:buNone/>
              <a:defRPr b="0" i="0" sz="1200" u="none" cap="none" strike="noStrike">
                <a:solidFill>
                  <a:schemeClr val="accent6"/>
                </a:solidFill>
                <a:latin typeface="EB Garamond"/>
                <a:ea typeface="EB Garamond"/>
                <a:cs typeface="EB Garamond"/>
                <a:sym typeface="EB Garamond"/>
              </a:defRPr>
            </a:lvl2pPr>
            <a:lvl3pPr indent="0" lvl="2" marL="0" marR="0" rtl="0" algn="r">
              <a:spcBef>
                <a:spcPts val="0"/>
              </a:spcBef>
              <a:buNone/>
              <a:defRPr b="0" i="0" sz="1200" u="none" cap="none" strike="noStrike">
                <a:solidFill>
                  <a:schemeClr val="accent6"/>
                </a:solidFill>
                <a:latin typeface="EB Garamond"/>
                <a:ea typeface="EB Garamond"/>
                <a:cs typeface="EB Garamond"/>
                <a:sym typeface="EB Garamond"/>
              </a:defRPr>
            </a:lvl3pPr>
            <a:lvl4pPr indent="0" lvl="3" marL="0" marR="0" rtl="0" algn="r">
              <a:spcBef>
                <a:spcPts val="0"/>
              </a:spcBef>
              <a:buNone/>
              <a:defRPr b="0" i="0" sz="1200" u="none" cap="none" strike="noStrike">
                <a:solidFill>
                  <a:schemeClr val="accent6"/>
                </a:solidFill>
                <a:latin typeface="EB Garamond"/>
                <a:ea typeface="EB Garamond"/>
                <a:cs typeface="EB Garamond"/>
                <a:sym typeface="EB Garamond"/>
              </a:defRPr>
            </a:lvl4pPr>
            <a:lvl5pPr indent="0" lvl="4" marL="0" marR="0" rtl="0" algn="r">
              <a:spcBef>
                <a:spcPts val="0"/>
              </a:spcBef>
              <a:buNone/>
              <a:defRPr b="0" i="0" sz="1200" u="none" cap="none" strike="noStrike">
                <a:solidFill>
                  <a:schemeClr val="accent6"/>
                </a:solidFill>
                <a:latin typeface="EB Garamond"/>
                <a:ea typeface="EB Garamond"/>
                <a:cs typeface="EB Garamond"/>
                <a:sym typeface="EB Garamond"/>
              </a:defRPr>
            </a:lvl5pPr>
            <a:lvl6pPr indent="0" lvl="5" marL="0" marR="0" rtl="0" algn="r">
              <a:spcBef>
                <a:spcPts val="0"/>
              </a:spcBef>
              <a:buNone/>
              <a:defRPr b="0" i="0" sz="1200" u="none" cap="none" strike="noStrike">
                <a:solidFill>
                  <a:schemeClr val="accent6"/>
                </a:solidFill>
                <a:latin typeface="EB Garamond"/>
                <a:ea typeface="EB Garamond"/>
                <a:cs typeface="EB Garamond"/>
                <a:sym typeface="EB Garamond"/>
              </a:defRPr>
            </a:lvl6pPr>
            <a:lvl7pPr indent="0" lvl="6" marL="0" marR="0" rtl="0" algn="r">
              <a:spcBef>
                <a:spcPts val="0"/>
              </a:spcBef>
              <a:buNone/>
              <a:defRPr b="0" i="0" sz="1200" u="none" cap="none" strike="noStrike">
                <a:solidFill>
                  <a:schemeClr val="accent6"/>
                </a:solidFill>
                <a:latin typeface="EB Garamond"/>
                <a:ea typeface="EB Garamond"/>
                <a:cs typeface="EB Garamond"/>
                <a:sym typeface="EB Garamond"/>
              </a:defRPr>
            </a:lvl7pPr>
            <a:lvl8pPr indent="0" lvl="7" marL="0" marR="0" rtl="0" algn="r">
              <a:spcBef>
                <a:spcPts val="0"/>
              </a:spcBef>
              <a:buNone/>
              <a:defRPr b="0" i="0" sz="1200" u="none" cap="none" strike="noStrike">
                <a:solidFill>
                  <a:schemeClr val="accent6"/>
                </a:solidFill>
                <a:latin typeface="EB Garamond"/>
                <a:ea typeface="EB Garamond"/>
                <a:cs typeface="EB Garamond"/>
                <a:sym typeface="EB Garamond"/>
              </a:defRPr>
            </a:lvl8pPr>
            <a:lvl9pPr indent="0" lvl="8" marL="0" marR="0" rtl="0" algn="r">
              <a:spcBef>
                <a:spcPts val="0"/>
              </a:spcBef>
              <a:buNone/>
              <a:defRPr b="0" i="0" sz="12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7" name="Google Shape;7;p3"/>
          <p:cNvSpPr txBox="1"/>
          <p:nvPr>
            <p:ph type="title"/>
          </p:nvPr>
        </p:nvSpPr>
        <p:spPr>
          <a:xfrm>
            <a:off x="758952" y="731520"/>
            <a:ext cx="10671048" cy="1362057"/>
          </a:xfrm>
          <a:prstGeom prst="rect">
            <a:avLst/>
          </a:prstGeom>
          <a:noFill/>
          <a:ln>
            <a:noFill/>
          </a:ln>
        </p:spPr>
        <p:txBody>
          <a:bodyPr anchorCtr="0" anchor="b" bIns="45700" lIns="91425" spcFirstLastPara="1" rIns="91425" wrap="square" tIns="45700">
            <a:noAutofit/>
          </a:bodyPr>
          <a:lstStyle>
            <a:lvl1pPr lvl="0" marR="0" rtl="0" algn="ctr">
              <a:lnSpc>
                <a:spcPct val="128289"/>
              </a:lnSpc>
              <a:spcBef>
                <a:spcPts val="0"/>
              </a:spcBef>
              <a:spcAft>
                <a:spcPts val="0"/>
              </a:spcAft>
              <a:buClr>
                <a:schemeClr val="accent6"/>
              </a:buClr>
              <a:buSzPts val="3800"/>
              <a:buFont typeface="Arial Black"/>
              <a:buNone/>
              <a:defRPr b="1" i="0" sz="38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datasets/chadwambles/supermarket-sales?resource=download" TargetMode="Externa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914401" y="849782"/>
            <a:ext cx="5715000" cy="27276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Clr>
                <a:schemeClr val="accent6"/>
              </a:buClr>
              <a:buSzPts val="3600"/>
              <a:buFont typeface="Arial Black"/>
              <a:buNone/>
            </a:pPr>
            <a:r>
              <a:rPr lang="en-US"/>
              <a:t>Project 3: Supermarket Sales EDA &amp; SQL</a:t>
            </a:r>
            <a:endParaRPr/>
          </a:p>
        </p:txBody>
      </p:sp>
      <p:sp>
        <p:nvSpPr>
          <p:cNvPr id="148" name="Google Shape;148;p1"/>
          <p:cNvSpPr txBox="1"/>
          <p:nvPr>
            <p:ph idx="1" type="subTitle"/>
          </p:nvPr>
        </p:nvSpPr>
        <p:spPr>
          <a:xfrm>
            <a:off x="914401" y="3813606"/>
            <a:ext cx="5715000" cy="2234700"/>
          </a:xfrm>
          <a:prstGeom prst="rect">
            <a:avLst/>
          </a:prstGeom>
        </p:spPr>
        <p:txBody>
          <a:bodyPr anchorCtr="0" anchor="t" bIns="0" lIns="91425" spcFirstLastPara="1" rIns="91425" wrap="square" tIns="0">
            <a:normAutofit/>
          </a:bodyPr>
          <a:lstStyle/>
          <a:p>
            <a:pPr indent="0" lvl="0" marL="0" rtl="0" algn="l">
              <a:spcBef>
                <a:spcPts val="576"/>
              </a:spcBef>
              <a:spcAft>
                <a:spcPts val="0"/>
              </a:spcAft>
              <a:buNone/>
            </a:pPr>
            <a:r>
              <a:rPr lang="en-US"/>
              <a:t>Jarian Del Valle</a:t>
            </a:r>
            <a:endParaRPr/>
          </a:p>
          <a:p>
            <a:pPr indent="0" lvl="0" marL="0" rtl="0" algn="l">
              <a:spcBef>
                <a:spcPts val="576"/>
              </a:spcBef>
              <a:spcAft>
                <a:spcPts val="0"/>
              </a:spcAft>
              <a:buNone/>
            </a:pPr>
            <a:r>
              <a:rPr lang="en-US"/>
              <a:t>Dylan Rodriguez</a:t>
            </a:r>
            <a:endParaRPr/>
          </a:p>
          <a:p>
            <a:pPr indent="0" lvl="0" marL="0" rtl="0" algn="l">
              <a:spcBef>
                <a:spcPts val="576"/>
              </a:spcBef>
              <a:spcAft>
                <a:spcPts val="0"/>
              </a:spcAft>
              <a:buNone/>
            </a:pPr>
            <a:r>
              <a:rPr lang="en-US"/>
              <a:t>Dara Guadalupe</a:t>
            </a:r>
            <a:endParaRPr/>
          </a:p>
          <a:p>
            <a:pPr indent="0" lvl="0" marL="0" rtl="0" algn="l">
              <a:spcBef>
                <a:spcPts val="576"/>
              </a:spcBef>
              <a:spcAft>
                <a:spcPts val="0"/>
              </a:spcAft>
              <a:buNone/>
            </a:pPr>
            <a:r>
              <a:rPr lang="en-US"/>
              <a:t>Natalia Torres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20ba93f1f7_1_81"/>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5. Are there differences in total sales revenue between male and female customers?</a:t>
            </a:r>
            <a:endParaRPr/>
          </a:p>
        </p:txBody>
      </p:sp>
      <p:sp>
        <p:nvSpPr>
          <p:cNvPr id="216" name="Google Shape;216;g320ba93f1f7_1_81"/>
          <p:cNvSpPr txBox="1"/>
          <p:nvPr>
            <p:ph idx="1" type="body"/>
          </p:nvPr>
        </p:nvSpPr>
        <p:spPr>
          <a:xfrm>
            <a:off x="914400" y="2834640"/>
            <a:ext cx="6583800" cy="3207300"/>
          </a:xfrm>
          <a:prstGeom prst="rect">
            <a:avLst/>
          </a:prstGeom>
        </p:spPr>
        <p:txBody>
          <a:bodyPr anchorCtr="0" anchor="t" bIns="0" lIns="91425" spcFirstLastPara="1" rIns="91425" wrap="square" tIns="0">
            <a:normAutofit/>
          </a:bodyPr>
          <a:lstStyle/>
          <a:p>
            <a:pPr indent="0" lvl="0" marL="0" rtl="0" algn="l">
              <a:spcBef>
                <a:spcPts val="0"/>
              </a:spcBef>
              <a:spcAft>
                <a:spcPts val="0"/>
              </a:spcAft>
              <a:buNone/>
            </a:pPr>
            <a:r>
              <a:rPr b="1" lang="en-US"/>
              <a:t>Query: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Result: </a:t>
            </a:r>
            <a:endParaRPr b="1"/>
          </a:p>
          <a:p>
            <a:pPr indent="0" lvl="0" marL="0" rtl="0" algn="l">
              <a:spcBef>
                <a:spcPts val="0"/>
              </a:spcBef>
              <a:spcAft>
                <a:spcPts val="0"/>
              </a:spcAft>
              <a:buNone/>
            </a:pPr>
            <a:r>
              <a:t/>
            </a:r>
            <a:endParaRPr/>
          </a:p>
        </p:txBody>
      </p:sp>
      <p:sp>
        <p:nvSpPr>
          <p:cNvPr id="217" name="Google Shape;217;g320ba93f1f7_1_81"/>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8" name="Google Shape;218;g320ba93f1f7_1_81"/>
          <p:cNvPicPr preferRelativeResize="0"/>
          <p:nvPr/>
        </p:nvPicPr>
        <p:blipFill>
          <a:blip r:embed="rId3">
            <a:alphaModFix/>
          </a:blip>
          <a:stretch>
            <a:fillRect/>
          </a:stretch>
        </p:blipFill>
        <p:spPr>
          <a:xfrm>
            <a:off x="2033225" y="4831200"/>
            <a:ext cx="3861600" cy="1360750"/>
          </a:xfrm>
          <a:prstGeom prst="rect">
            <a:avLst/>
          </a:prstGeom>
          <a:noFill/>
          <a:ln>
            <a:noFill/>
          </a:ln>
        </p:spPr>
      </p:pic>
      <p:pic>
        <p:nvPicPr>
          <p:cNvPr id="219" name="Google Shape;219;g320ba93f1f7_1_81"/>
          <p:cNvPicPr preferRelativeResize="0"/>
          <p:nvPr/>
        </p:nvPicPr>
        <p:blipFill>
          <a:blip r:embed="rId4">
            <a:alphaModFix/>
          </a:blip>
          <a:stretch>
            <a:fillRect/>
          </a:stretch>
        </p:blipFill>
        <p:spPr>
          <a:xfrm>
            <a:off x="1927800" y="3177312"/>
            <a:ext cx="6583800" cy="10653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20ba93f1f7_1_67"/>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6. Which product has the highest average unit price?</a:t>
            </a:r>
            <a:endParaRPr/>
          </a:p>
        </p:txBody>
      </p:sp>
      <p:sp>
        <p:nvSpPr>
          <p:cNvPr id="225" name="Google Shape;225;g320ba93f1f7_1_67"/>
          <p:cNvSpPr txBox="1"/>
          <p:nvPr>
            <p:ph idx="1" type="body"/>
          </p:nvPr>
        </p:nvSpPr>
        <p:spPr>
          <a:xfrm>
            <a:off x="914400" y="2688340"/>
            <a:ext cx="6583800" cy="3207300"/>
          </a:xfrm>
          <a:prstGeom prst="rect">
            <a:avLst/>
          </a:prstGeom>
        </p:spPr>
        <p:txBody>
          <a:bodyPr anchorCtr="0" anchor="t" bIns="0" lIns="91425" spcFirstLastPara="1" rIns="91425" wrap="square" tIns="0">
            <a:normAutofit fontScale="77500" lnSpcReduction="20000"/>
          </a:bodyPr>
          <a:lstStyle/>
          <a:p>
            <a:pPr indent="0" lvl="0" marL="0" rtl="0" algn="l">
              <a:spcBef>
                <a:spcPts val="0"/>
              </a:spcBef>
              <a:spcAft>
                <a:spcPts val="0"/>
              </a:spcAft>
              <a:buNone/>
            </a:pPr>
            <a:r>
              <a:rPr b="1" lang="en-US" sz="3050"/>
              <a:t>Query:</a:t>
            </a:r>
            <a:endParaRPr b="1" sz="3050"/>
          </a:p>
          <a:p>
            <a:pPr indent="457200" lvl="0" marL="2286000" rtl="0" algn="l">
              <a:spcBef>
                <a:spcPts val="0"/>
              </a:spcBef>
              <a:spcAft>
                <a:spcPts val="0"/>
              </a:spcAft>
              <a:buNone/>
            </a:pPr>
            <a:r>
              <a:t/>
            </a:r>
            <a:endParaRPr/>
          </a:p>
          <a:p>
            <a:pPr indent="457200" lvl="0" marL="2286000" rtl="0" algn="l">
              <a:spcBef>
                <a:spcPts val="0"/>
              </a:spcBef>
              <a:spcAft>
                <a:spcPts val="0"/>
              </a:spcAft>
              <a:buNone/>
            </a:pPr>
            <a:r>
              <a:t/>
            </a:r>
            <a:endParaRPr/>
          </a:p>
          <a:p>
            <a:pPr indent="457200" lvl="0" marL="2286000" rtl="0" algn="l">
              <a:spcBef>
                <a:spcPts val="0"/>
              </a:spcBef>
              <a:spcAft>
                <a:spcPts val="0"/>
              </a:spcAft>
              <a:buNone/>
            </a:pPr>
            <a:r>
              <a:t/>
            </a:r>
            <a:endParaRPr/>
          </a:p>
          <a:p>
            <a:pPr indent="457200" lvl="0" marL="2286000" rtl="0" algn="l">
              <a:spcBef>
                <a:spcPts val="0"/>
              </a:spcBef>
              <a:spcAft>
                <a:spcPts val="0"/>
              </a:spcAft>
              <a:buNone/>
            </a:pPr>
            <a:r>
              <a:t/>
            </a:r>
            <a:endParaRPr/>
          </a:p>
          <a:p>
            <a:pPr indent="0" lvl="0" marL="0" rtl="0" algn="l">
              <a:spcBef>
                <a:spcPts val="0"/>
              </a:spcBef>
              <a:spcAft>
                <a:spcPts val="0"/>
              </a:spcAft>
              <a:buNone/>
            </a:pPr>
            <a:r>
              <a:rPr b="1" lang="en-US" sz="3050"/>
              <a:t>Result:</a:t>
            </a:r>
            <a:endParaRPr b="1" sz="3050"/>
          </a:p>
          <a:p>
            <a:pPr indent="457200" lvl="0" marL="228600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g320ba93f1f7_1_67"/>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7" name="Google Shape;227;g320ba93f1f7_1_67"/>
          <p:cNvPicPr preferRelativeResize="0"/>
          <p:nvPr/>
        </p:nvPicPr>
        <p:blipFill>
          <a:blip r:embed="rId3">
            <a:alphaModFix/>
          </a:blip>
          <a:stretch>
            <a:fillRect/>
          </a:stretch>
        </p:blipFill>
        <p:spPr>
          <a:xfrm>
            <a:off x="2085975" y="2695575"/>
            <a:ext cx="6583799" cy="1466850"/>
          </a:xfrm>
          <a:prstGeom prst="rect">
            <a:avLst/>
          </a:prstGeom>
          <a:noFill/>
          <a:ln>
            <a:noFill/>
          </a:ln>
        </p:spPr>
      </p:pic>
      <p:pic>
        <p:nvPicPr>
          <p:cNvPr id="228" name="Google Shape;228;g320ba93f1f7_1_67"/>
          <p:cNvPicPr preferRelativeResize="0"/>
          <p:nvPr/>
        </p:nvPicPr>
        <p:blipFill>
          <a:blip r:embed="rId4">
            <a:alphaModFix/>
          </a:blip>
          <a:stretch>
            <a:fillRect/>
          </a:stretch>
        </p:blipFill>
        <p:spPr>
          <a:xfrm>
            <a:off x="2085975" y="4756557"/>
            <a:ext cx="5412225" cy="8500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20ba93f1f7_1_71"/>
          <p:cNvSpPr txBox="1"/>
          <p:nvPr>
            <p:ph type="title"/>
          </p:nvPr>
        </p:nvSpPr>
        <p:spPr>
          <a:xfrm>
            <a:off x="1550564" y="1057274"/>
            <a:ext cx="9875400" cy="999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7. </a:t>
            </a:r>
            <a:r>
              <a:rPr lang="en-US"/>
              <a:t>How</a:t>
            </a:r>
            <a:r>
              <a:rPr lang="en-US"/>
              <a:t> do reward points earn correlate with total price spent?</a:t>
            </a:r>
            <a:endParaRPr/>
          </a:p>
        </p:txBody>
      </p:sp>
      <p:sp>
        <p:nvSpPr>
          <p:cNvPr id="234" name="Google Shape;234;g320ba93f1f7_1_71"/>
          <p:cNvSpPr txBox="1"/>
          <p:nvPr>
            <p:ph idx="1" type="body"/>
          </p:nvPr>
        </p:nvSpPr>
        <p:spPr>
          <a:xfrm>
            <a:off x="1550564" y="2401203"/>
            <a:ext cx="5829000" cy="3961500"/>
          </a:xfrm>
          <a:prstGeom prst="rect">
            <a:avLst/>
          </a:prstGeom>
        </p:spPr>
        <p:txBody>
          <a:bodyPr anchorCtr="0" anchor="t" bIns="0" lIns="91425" spcFirstLastPara="1" rIns="91425" wrap="square" tIns="0">
            <a:normAutofit/>
          </a:bodyPr>
          <a:lstStyle/>
          <a:p>
            <a:pPr indent="0" lvl="0" marL="0" rtl="0" algn="l">
              <a:spcBef>
                <a:spcPts val="1000"/>
              </a:spcBef>
              <a:spcAft>
                <a:spcPts val="0"/>
              </a:spcAft>
              <a:buNone/>
            </a:pPr>
            <a:r>
              <a:rPr b="1" lang="en-US" sz="2400"/>
              <a:t>Query:</a:t>
            </a:r>
            <a:endParaRPr b="1"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US" sz="2400"/>
              <a:t>Result:</a:t>
            </a:r>
            <a:endParaRPr b="1" sz="2400"/>
          </a:p>
        </p:txBody>
      </p:sp>
      <p:sp>
        <p:nvSpPr>
          <p:cNvPr id="235" name="Google Shape;235;g320ba93f1f7_1_71"/>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6" name="Google Shape;236;g320ba93f1f7_1_71"/>
          <p:cNvPicPr preferRelativeResize="0"/>
          <p:nvPr/>
        </p:nvPicPr>
        <p:blipFill>
          <a:blip r:embed="rId3">
            <a:alphaModFix/>
          </a:blip>
          <a:stretch>
            <a:fillRect/>
          </a:stretch>
        </p:blipFill>
        <p:spPr>
          <a:xfrm>
            <a:off x="1684400" y="2944375"/>
            <a:ext cx="8524875" cy="523875"/>
          </a:xfrm>
          <a:prstGeom prst="rect">
            <a:avLst/>
          </a:prstGeom>
          <a:noFill/>
          <a:ln>
            <a:noFill/>
          </a:ln>
        </p:spPr>
      </p:pic>
      <p:pic>
        <p:nvPicPr>
          <p:cNvPr id="237" name="Google Shape;237;g320ba93f1f7_1_71"/>
          <p:cNvPicPr preferRelativeResize="0"/>
          <p:nvPr/>
        </p:nvPicPr>
        <p:blipFill>
          <a:blip r:embed="rId4">
            <a:alphaModFix/>
          </a:blip>
          <a:stretch>
            <a:fillRect/>
          </a:stretch>
        </p:blipFill>
        <p:spPr>
          <a:xfrm>
            <a:off x="1684388" y="5038725"/>
            <a:ext cx="6600825"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20ba93f1f7_0_5"/>
          <p:cNvSpPr txBox="1"/>
          <p:nvPr>
            <p:ph type="title"/>
          </p:nvPr>
        </p:nvSpPr>
        <p:spPr>
          <a:xfrm>
            <a:off x="566900" y="457199"/>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7. </a:t>
            </a:r>
            <a:r>
              <a:rPr lang="en-US"/>
              <a:t>How do reward points earn correlate with total price spent? </a:t>
            </a:r>
            <a:r>
              <a:rPr lang="en-US"/>
              <a:t>Cont.</a:t>
            </a:r>
            <a:endParaRPr/>
          </a:p>
        </p:txBody>
      </p:sp>
      <p:sp>
        <p:nvSpPr>
          <p:cNvPr id="243" name="Google Shape;243;g320ba93f1f7_0_5"/>
          <p:cNvSpPr txBox="1"/>
          <p:nvPr>
            <p:ph idx="1" type="body"/>
          </p:nvPr>
        </p:nvSpPr>
        <p:spPr>
          <a:xfrm>
            <a:off x="310875" y="2444940"/>
            <a:ext cx="6583800" cy="3207300"/>
          </a:xfrm>
          <a:prstGeom prst="rect">
            <a:avLst/>
          </a:prstGeom>
        </p:spPr>
        <p:txBody>
          <a:bodyPr anchorCtr="0" anchor="t" bIns="0" lIns="91425" spcFirstLastPara="1" rIns="91425" wrap="square" tIns="0">
            <a:noAutofit/>
          </a:bodyPr>
          <a:lstStyle/>
          <a:p>
            <a:pPr indent="-361950" lvl="0" marL="457200" rtl="0" algn="l">
              <a:lnSpc>
                <a:spcPct val="115833"/>
              </a:lnSpc>
              <a:spcBef>
                <a:spcPts val="0"/>
              </a:spcBef>
              <a:spcAft>
                <a:spcPts val="0"/>
              </a:spcAft>
              <a:buSzPts val="2100"/>
              <a:buChar char="●"/>
            </a:pPr>
            <a:r>
              <a:rPr lang="en-US" sz="2100"/>
              <a:t>When evaluating correlation, there seems to be a moderate correlation between the reward points earned and the total price spent on a grocery trip of about 0.6 (rounded). </a:t>
            </a:r>
            <a:endParaRPr sz="2100"/>
          </a:p>
          <a:p>
            <a:pPr indent="0" lvl="0" marL="457200" rtl="0" algn="l">
              <a:lnSpc>
                <a:spcPct val="115833"/>
              </a:lnSpc>
              <a:spcBef>
                <a:spcPts val="800"/>
              </a:spcBef>
              <a:spcAft>
                <a:spcPts val="0"/>
              </a:spcAft>
              <a:buNone/>
            </a:pPr>
            <a:r>
              <a:t/>
            </a:r>
            <a:endParaRPr sz="2000">
              <a:latin typeface="Arial Black"/>
              <a:ea typeface="Arial Black"/>
              <a:cs typeface="Arial Black"/>
              <a:sym typeface="Arial Black"/>
            </a:endParaRPr>
          </a:p>
          <a:p>
            <a:pPr indent="-361950" lvl="0" marL="457200" rtl="0" algn="l">
              <a:lnSpc>
                <a:spcPct val="115833"/>
              </a:lnSpc>
              <a:spcBef>
                <a:spcPts val="800"/>
              </a:spcBef>
              <a:spcAft>
                <a:spcPts val="0"/>
              </a:spcAft>
              <a:buSzPts val="2100"/>
              <a:buFont typeface="EB Garamond"/>
              <a:buChar char="●"/>
            </a:pPr>
            <a:r>
              <a:rPr lang="en-US" sz="2100"/>
              <a:t>The scatter plot generated suggests that for every $10 spent on groceries 1 reward point is earned, the bigger the total price that is spent indicates more rewards points are earned. (i.e. $100 -&gt; 10 reward points, $200 -&gt; 20 reward points, etc. )</a:t>
            </a:r>
            <a:endParaRPr sz="2100"/>
          </a:p>
          <a:p>
            <a:pPr indent="0" lvl="0" marL="0" rtl="0" algn="l">
              <a:spcBef>
                <a:spcPts val="800"/>
              </a:spcBef>
              <a:spcAft>
                <a:spcPts val="0"/>
              </a:spcAft>
              <a:buNone/>
            </a:pPr>
            <a:r>
              <a:t/>
            </a:r>
            <a:endParaRPr sz="2000">
              <a:latin typeface="Arial Black"/>
              <a:ea typeface="Arial Black"/>
              <a:cs typeface="Arial Black"/>
              <a:sym typeface="Arial Black"/>
            </a:endParaRPr>
          </a:p>
        </p:txBody>
      </p:sp>
      <p:sp>
        <p:nvSpPr>
          <p:cNvPr id="244" name="Google Shape;244;g320ba93f1f7_0_5"/>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20ba93f1f7_1_117"/>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US"/>
              <a:t>8. What is the total tax collected per branch?</a:t>
            </a:r>
            <a:endParaRPr/>
          </a:p>
        </p:txBody>
      </p:sp>
      <p:sp>
        <p:nvSpPr>
          <p:cNvPr id="250" name="Google Shape;250;g320ba93f1f7_1_117"/>
          <p:cNvSpPr txBox="1"/>
          <p:nvPr>
            <p:ph idx="1" type="body"/>
          </p:nvPr>
        </p:nvSpPr>
        <p:spPr>
          <a:xfrm>
            <a:off x="914400" y="2834640"/>
            <a:ext cx="6583800" cy="3207300"/>
          </a:xfrm>
          <a:prstGeom prst="rect">
            <a:avLst/>
          </a:prstGeom>
        </p:spPr>
        <p:txBody>
          <a:bodyPr anchorCtr="0" anchor="t" bIns="0" lIns="91425" spcFirstLastPara="1" rIns="91425" wrap="square" tIns="0">
            <a:normAutofit/>
          </a:bodyPr>
          <a:lstStyle/>
          <a:p>
            <a:pPr indent="0" lvl="0" marL="0" rtl="0" algn="l">
              <a:spcBef>
                <a:spcPts val="0"/>
              </a:spcBef>
              <a:spcAft>
                <a:spcPts val="0"/>
              </a:spcAft>
              <a:buClr>
                <a:schemeClr val="dk1"/>
              </a:buClr>
              <a:buSzPts val="1100"/>
              <a:buFont typeface="Arial"/>
              <a:buNone/>
            </a:pPr>
            <a:r>
              <a:t/>
            </a:r>
            <a:endParaRPr sz="3715">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1" name="Google Shape;251;g320ba93f1f7_1_117"/>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2" name="Google Shape;252;g320ba93f1f7_1_117"/>
          <p:cNvPicPr preferRelativeResize="0"/>
          <p:nvPr/>
        </p:nvPicPr>
        <p:blipFill>
          <a:blip r:embed="rId3">
            <a:alphaModFix/>
          </a:blip>
          <a:stretch>
            <a:fillRect/>
          </a:stretch>
        </p:blipFill>
        <p:spPr>
          <a:xfrm>
            <a:off x="2349563" y="4469151"/>
            <a:ext cx="2845325" cy="1121393"/>
          </a:xfrm>
          <a:prstGeom prst="rect">
            <a:avLst/>
          </a:prstGeom>
          <a:noFill/>
          <a:ln>
            <a:noFill/>
          </a:ln>
        </p:spPr>
      </p:pic>
      <p:pic>
        <p:nvPicPr>
          <p:cNvPr id="253" name="Google Shape;253;g320ba93f1f7_1_117"/>
          <p:cNvPicPr preferRelativeResize="0"/>
          <p:nvPr/>
        </p:nvPicPr>
        <p:blipFill>
          <a:blip r:embed="rId4">
            <a:alphaModFix/>
          </a:blip>
          <a:stretch>
            <a:fillRect/>
          </a:stretch>
        </p:blipFill>
        <p:spPr>
          <a:xfrm>
            <a:off x="1730200" y="3404263"/>
            <a:ext cx="7381500" cy="249375"/>
          </a:xfrm>
          <a:prstGeom prst="rect">
            <a:avLst/>
          </a:prstGeom>
          <a:noFill/>
          <a:ln>
            <a:noFill/>
          </a:ln>
        </p:spPr>
      </p:pic>
      <p:sp>
        <p:nvSpPr>
          <p:cNvPr id="254" name="Google Shape;254;g320ba93f1f7_1_117"/>
          <p:cNvSpPr txBox="1"/>
          <p:nvPr/>
        </p:nvSpPr>
        <p:spPr>
          <a:xfrm>
            <a:off x="1169475" y="2719475"/>
            <a:ext cx="128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Query:</a:t>
            </a:r>
            <a:endParaRPr b="1" sz="2400">
              <a:solidFill>
                <a:schemeClr val="accent6"/>
              </a:solidFill>
              <a:latin typeface="EB Garamond"/>
              <a:ea typeface="EB Garamond"/>
              <a:cs typeface="EB Garamond"/>
              <a:sym typeface="EB Garamond"/>
            </a:endParaRPr>
          </a:p>
        </p:txBody>
      </p:sp>
      <p:sp>
        <p:nvSpPr>
          <p:cNvPr id="255" name="Google Shape;255;g320ba93f1f7_1_117"/>
          <p:cNvSpPr txBox="1"/>
          <p:nvPr/>
        </p:nvSpPr>
        <p:spPr>
          <a:xfrm>
            <a:off x="1169475" y="4247600"/>
            <a:ext cx="128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Result:</a:t>
            </a:r>
            <a:endParaRPr b="1" sz="2400">
              <a:solidFill>
                <a:schemeClr val="accent6"/>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20ba93f1f7_1_111"/>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9. What is the average quantity purchased per transaction for each product category?</a:t>
            </a:r>
            <a:endParaRPr/>
          </a:p>
        </p:txBody>
      </p:sp>
      <p:sp>
        <p:nvSpPr>
          <p:cNvPr id="261" name="Google Shape;261;g320ba93f1f7_1_111"/>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2" name="Google Shape;262;g320ba93f1f7_1_111"/>
          <p:cNvPicPr preferRelativeResize="0"/>
          <p:nvPr/>
        </p:nvPicPr>
        <p:blipFill>
          <a:blip r:embed="rId3">
            <a:alphaModFix/>
          </a:blip>
          <a:stretch>
            <a:fillRect/>
          </a:stretch>
        </p:blipFill>
        <p:spPr>
          <a:xfrm>
            <a:off x="2486038" y="2819225"/>
            <a:ext cx="4109876" cy="1219550"/>
          </a:xfrm>
          <a:prstGeom prst="rect">
            <a:avLst/>
          </a:prstGeom>
          <a:noFill/>
          <a:ln>
            <a:noFill/>
          </a:ln>
        </p:spPr>
      </p:pic>
      <p:sp>
        <p:nvSpPr>
          <p:cNvPr id="263" name="Google Shape;263;g320ba93f1f7_1_111"/>
          <p:cNvSpPr txBox="1"/>
          <p:nvPr/>
        </p:nvSpPr>
        <p:spPr>
          <a:xfrm>
            <a:off x="1088925" y="3002725"/>
            <a:ext cx="126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Query:</a:t>
            </a:r>
            <a:endParaRPr b="1" sz="2400">
              <a:solidFill>
                <a:schemeClr val="accent6"/>
              </a:solidFill>
              <a:latin typeface="EB Garamond"/>
              <a:ea typeface="EB Garamond"/>
              <a:cs typeface="EB Garamond"/>
              <a:sym typeface="EB Garamond"/>
            </a:endParaRPr>
          </a:p>
        </p:txBody>
      </p:sp>
      <p:sp>
        <p:nvSpPr>
          <p:cNvPr id="264" name="Google Shape;264;g320ba93f1f7_1_111"/>
          <p:cNvSpPr txBox="1"/>
          <p:nvPr/>
        </p:nvSpPr>
        <p:spPr>
          <a:xfrm>
            <a:off x="1088925" y="4728500"/>
            <a:ext cx="126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Result:</a:t>
            </a:r>
            <a:endParaRPr b="1" sz="2400">
              <a:solidFill>
                <a:schemeClr val="accent6"/>
              </a:solidFill>
              <a:latin typeface="EB Garamond"/>
              <a:ea typeface="EB Garamond"/>
              <a:cs typeface="EB Garamond"/>
              <a:sym typeface="EB Garamond"/>
            </a:endParaRPr>
          </a:p>
        </p:txBody>
      </p:sp>
      <p:pic>
        <p:nvPicPr>
          <p:cNvPr id="265" name="Google Shape;265;g320ba93f1f7_1_111"/>
          <p:cNvPicPr preferRelativeResize="0"/>
          <p:nvPr/>
        </p:nvPicPr>
        <p:blipFill>
          <a:blip r:embed="rId4">
            <a:alphaModFix/>
          </a:blip>
          <a:stretch>
            <a:fillRect/>
          </a:stretch>
        </p:blipFill>
        <p:spPr>
          <a:xfrm>
            <a:off x="2486050" y="4335584"/>
            <a:ext cx="3384025" cy="169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20ba93f1f7_1_105"/>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10. Which city has the highest percentage of sales contributed by members?</a:t>
            </a:r>
            <a:endParaRPr/>
          </a:p>
        </p:txBody>
      </p:sp>
      <p:sp>
        <p:nvSpPr>
          <p:cNvPr id="271" name="Google Shape;271;g320ba93f1f7_1_105"/>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g320ba93f1f7_1_105"/>
          <p:cNvSpPr txBox="1"/>
          <p:nvPr/>
        </p:nvSpPr>
        <p:spPr>
          <a:xfrm>
            <a:off x="5487900" y="2289100"/>
            <a:ext cx="121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Query:</a:t>
            </a:r>
            <a:endParaRPr b="1" sz="2400">
              <a:solidFill>
                <a:schemeClr val="accent6"/>
              </a:solidFill>
              <a:latin typeface="EB Garamond"/>
              <a:ea typeface="EB Garamond"/>
              <a:cs typeface="EB Garamond"/>
              <a:sym typeface="EB Garamond"/>
            </a:endParaRPr>
          </a:p>
        </p:txBody>
      </p:sp>
      <p:pic>
        <p:nvPicPr>
          <p:cNvPr id="273" name="Google Shape;273;g320ba93f1f7_1_105"/>
          <p:cNvPicPr preferRelativeResize="0"/>
          <p:nvPr/>
        </p:nvPicPr>
        <p:blipFill>
          <a:blip r:embed="rId3">
            <a:alphaModFix/>
          </a:blip>
          <a:stretch>
            <a:fillRect/>
          </a:stretch>
        </p:blipFill>
        <p:spPr>
          <a:xfrm>
            <a:off x="3164025" y="5484375"/>
            <a:ext cx="5747125" cy="1061725"/>
          </a:xfrm>
          <a:prstGeom prst="rect">
            <a:avLst/>
          </a:prstGeom>
          <a:noFill/>
          <a:ln>
            <a:noFill/>
          </a:ln>
        </p:spPr>
      </p:pic>
      <p:pic>
        <p:nvPicPr>
          <p:cNvPr id="274" name="Google Shape;274;g320ba93f1f7_1_105"/>
          <p:cNvPicPr preferRelativeResize="0"/>
          <p:nvPr/>
        </p:nvPicPr>
        <p:blipFill>
          <a:blip r:embed="rId4">
            <a:alphaModFix/>
          </a:blip>
          <a:stretch>
            <a:fillRect/>
          </a:stretch>
        </p:blipFill>
        <p:spPr>
          <a:xfrm>
            <a:off x="485775" y="2829663"/>
            <a:ext cx="11220450" cy="1971675"/>
          </a:xfrm>
          <a:prstGeom prst="rect">
            <a:avLst/>
          </a:prstGeom>
          <a:noFill/>
          <a:ln>
            <a:noFill/>
          </a:ln>
        </p:spPr>
      </p:pic>
      <p:sp>
        <p:nvSpPr>
          <p:cNvPr id="275" name="Google Shape;275;g320ba93f1f7_1_105"/>
          <p:cNvSpPr txBox="1"/>
          <p:nvPr/>
        </p:nvSpPr>
        <p:spPr>
          <a:xfrm>
            <a:off x="5487900" y="4926975"/>
            <a:ext cx="121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6"/>
                </a:solidFill>
                <a:latin typeface="EB Garamond"/>
                <a:ea typeface="EB Garamond"/>
                <a:cs typeface="EB Garamond"/>
                <a:sym typeface="EB Garamond"/>
              </a:rPr>
              <a:t>Result:</a:t>
            </a:r>
            <a:endParaRPr b="1" sz="2400">
              <a:solidFill>
                <a:schemeClr val="accent6"/>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a48630c74b_2_0"/>
          <p:cNvSpPr txBox="1"/>
          <p:nvPr>
            <p:ph type="title"/>
          </p:nvPr>
        </p:nvSpPr>
        <p:spPr>
          <a:xfrm>
            <a:off x="3990449" y="1365900"/>
            <a:ext cx="7716300" cy="25203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sz="5600"/>
              <a:t>Data Visualizations</a:t>
            </a:r>
            <a:endParaRPr sz="5600"/>
          </a:p>
        </p:txBody>
      </p:sp>
      <p:sp>
        <p:nvSpPr>
          <p:cNvPr id="281" name="Google Shape;281;g2a48630c74b_2_0"/>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a48630c74b_2_5"/>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7" name="Google Shape;287;g2a48630c74b_2_5"/>
          <p:cNvPicPr preferRelativeResize="0"/>
          <p:nvPr/>
        </p:nvPicPr>
        <p:blipFill>
          <a:blip r:embed="rId3">
            <a:alphaModFix/>
          </a:blip>
          <a:stretch>
            <a:fillRect/>
          </a:stretch>
        </p:blipFill>
        <p:spPr>
          <a:xfrm>
            <a:off x="839741" y="928800"/>
            <a:ext cx="9984708" cy="54338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a48630c74b_2_14"/>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3" name="Google Shape;293;g2a48630c74b_2_14"/>
          <p:cNvPicPr preferRelativeResize="0"/>
          <p:nvPr/>
        </p:nvPicPr>
        <p:blipFill>
          <a:blip r:embed="rId3">
            <a:alphaModFix/>
          </a:blip>
          <a:stretch>
            <a:fillRect/>
          </a:stretch>
        </p:blipFill>
        <p:spPr>
          <a:xfrm>
            <a:off x="717875" y="597312"/>
            <a:ext cx="10254924" cy="5844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914400" y="-170300"/>
            <a:ext cx="5259600" cy="24951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Project Overview</a:t>
            </a:r>
            <a:endParaRPr/>
          </a:p>
        </p:txBody>
      </p:sp>
      <p:sp>
        <p:nvSpPr>
          <p:cNvPr id="154" name="Google Shape;154;p2"/>
          <p:cNvSpPr txBox="1"/>
          <p:nvPr>
            <p:ph idx="1" type="body"/>
          </p:nvPr>
        </p:nvSpPr>
        <p:spPr>
          <a:xfrm>
            <a:off x="914400" y="2769600"/>
            <a:ext cx="5747400" cy="2875800"/>
          </a:xfrm>
          <a:prstGeom prst="rect">
            <a:avLst/>
          </a:prstGeom>
          <a:noFill/>
          <a:ln>
            <a:noFill/>
          </a:ln>
        </p:spPr>
        <p:txBody>
          <a:bodyPr anchorCtr="0" anchor="t" bIns="0" lIns="91425" spcFirstLastPara="1" rIns="91425" wrap="square" tIns="0">
            <a:normAutofit/>
          </a:bodyPr>
          <a:lstStyle/>
          <a:p>
            <a:pPr indent="-361950" lvl="0" marL="457200" rtl="0" algn="l">
              <a:lnSpc>
                <a:spcPct val="100000"/>
              </a:lnSpc>
              <a:spcBef>
                <a:spcPts val="0"/>
              </a:spcBef>
              <a:spcAft>
                <a:spcPts val="0"/>
              </a:spcAft>
              <a:buSzPts val="2100"/>
              <a:buChar char="●"/>
            </a:pPr>
            <a:r>
              <a:rPr lang="en-US" sz="2100"/>
              <a:t>In this project we tackle the evaluation of the supermarket sales dataset, provided by Kaggle. (</a:t>
            </a:r>
            <a:r>
              <a:rPr lang="en-US" sz="2100" u="sng">
                <a:solidFill>
                  <a:schemeClr val="hlink"/>
                </a:solidFill>
                <a:hlinkClick r:id="rId3"/>
              </a:rPr>
              <a:t>https://www.kaggle.com/datasets/chadwambles/supermarket-sales?resource=download</a:t>
            </a:r>
            <a:r>
              <a:rPr lang="en-US" sz="2100"/>
              <a:t>) </a:t>
            </a:r>
            <a:endParaRPr sz="2100"/>
          </a:p>
          <a:p>
            <a:pPr indent="0" lvl="0" marL="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US" sz="2100"/>
              <a:t>We utilize SQL to query the database and answer 10 business questions pertaining to the dataset.</a:t>
            </a:r>
            <a:endParaRPr sz="2100"/>
          </a:p>
          <a:p>
            <a:pPr indent="0" lvl="0" marL="457200" rtl="0" algn="l">
              <a:lnSpc>
                <a:spcPct val="100000"/>
              </a:lnSpc>
              <a:spcBef>
                <a:spcPts val="0"/>
              </a:spcBef>
              <a:spcAft>
                <a:spcPts val="0"/>
              </a:spcAft>
              <a:buNone/>
            </a:pPr>
            <a:r>
              <a:t/>
            </a:r>
            <a:endParaRPr sz="2100"/>
          </a:p>
        </p:txBody>
      </p:sp>
      <p:pic>
        <p:nvPicPr>
          <p:cNvPr id="155" name="Google Shape;155;p2"/>
          <p:cNvPicPr preferRelativeResize="0"/>
          <p:nvPr>
            <p:ph idx="2" type="pic"/>
          </p:nvPr>
        </p:nvPicPr>
        <p:blipFill rotWithShape="1">
          <a:blip r:embed="rId4">
            <a:alphaModFix/>
          </a:blip>
          <a:srcRect b="0" l="24746" r="24741" t="0"/>
          <a:stretch/>
        </p:blipFill>
        <p:spPr>
          <a:xfrm>
            <a:off x="7414194" y="410780"/>
            <a:ext cx="4344600" cy="64473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20ba93f1f7_1_49"/>
          <p:cNvSpPr txBox="1"/>
          <p:nvPr>
            <p:ph type="title"/>
          </p:nvPr>
        </p:nvSpPr>
        <p:spPr>
          <a:xfrm>
            <a:off x="1550564" y="1057274"/>
            <a:ext cx="9875400" cy="999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Insights</a:t>
            </a:r>
            <a:endParaRPr/>
          </a:p>
        </p:txBody>
      </p:sp>
      <p:sp>
        <p:nvSpPr>
          <p:cNvPr id="299" name="Google Shape;299;g320ba93f1f7_1_49"/>
          <p:cNvSpPr txBox="1"/>
          <p:nvPr>
            <p:ph idx="1" type="body"/>
          </p:nvPr>
        </p:nvSpPr>
        <p:spPr>
          <a:xfrm>
            <a:off x="1550582" y="2303025"/>
            <a:ext cx="9353100" cy="3961500"/>
          </a:xfrm>
          <a:prstGeom prst="rect">
            <a:avLst/>
          </a:prstGeom>
        </p:spPr>
        <p:txBody>
          <a:bodyPr anchorCtr="0" anchor="t" bIns="0" lIns="91425" spcFirstLastPara="1" rIns="91425" wrap="square" tIns="0">
            <a:noAutofit/>
          </a:bodyPr>
          <a:lstStyle/>
          <a:p>
            <a:pPr indent="-385469" lvl="0" marL="457200" rtl="0" algn="l">
              <a:lnSpc>
                <a:spcPct val="200000"/>
              </a:lnSpc>
              <a:spcBef>
                <a:spcPts val="1000"/>
              </a:spcBef>
              <a:spcAft>
                <a:spcPts val="0"/>
              </a:spcAft>
              <a:buSzPts val="2470"/>
              <a:buChar char="•"/>
            </a:pPr>
            <a:r>
              <a:rPr lang="en-US" sz="2470"/>
              <a:t>Branch A had a higher total sale.</a:t>
            </a:r>
            <a:endParaRPr sz="2470"/>
          </a:p>
          <a:p>
            <a:pPr indent="-385469" lvl="0" marL="457200" rtl="0" algn="l">
              <a:lnSpc>
                <a:spcPct val="200000"/>
              </a:lnSpc>
              <a:spcBef>
                <a:spcPts val="0"/>
              </a:spcBef>
              <a:spcAft>
                <a:spcPts val="0"/>
              </a:spcAft>
              <a:buSzPts val="2470"/>
              <a:buChar char="•"/>
            </a:pPr>
            <a:r>
              <a:rPr lang="en-US" sz="2470"/>
              <a:t>Personal care products were the most frequently purchased.</a:t>
            </a:r>
            <a:endParaRPr sz="2470"/>
          </a:p>
          <a:p>
            <a:pPr indent="-385469" lvl="0" marL="457200" rtl="0" algn="l">
              <a:lnSpc>
                <a:spcPct val="200000"/>
              </a:lnSpc>
              <a:spcBef>
                <a:spcPts val="0"/>
              </a:spcBef>
              <a:spcAft>
                <a:spcPts val="0"/>
              </a:spcAft>
              <a:buSzPts val="2470"/>
              <a:buChar char="•"/>
            </a:pPr>
            <a:r>
              <a:rPr lang="en-US" sz="2470"/>
              <a:t>Members spent more on average than normal customers. </a:t>
            </a:r>
            <a:endParaRPr sz="2470"/>
          </a:p>
          <a:p>
            <a:pPr indent="-385469" lvl="0" marL="457200" rtl="0" algn="l">
              <a:lnSpc>
                <a:spcPct val="200000"/>
              </a:lnSpc>
              <a:spcBef>
                <a:spcPts val="0"/>
              </a:spcBef>
              <a:spcAft>
                <a:spcPts val="0"/>
              </a:spcAft>
              <a:buSzPts val="2470"/>
              <a:buChar char="•"/>
            </a:pPr>
            <a:r>
              <a:rPr lang="en-US" sz="2470"/>
              <a:t>Customers have shown a higher average purchase rate for beverages and fruits.</a:t>
            </a:r>
            <a:endParaRPr sz="2470"/>
          </a:p>
          <a:p>
            <a:pPr indent="-385469" lvl="0" marL="457200" rtl="0" algn="l">
              <a:lnSpc>
                <a:spcPct val="200000"/>
              </a:lnSpc>
              <a:spcBef>
                <a:spcPts val="0"/>
              </a:spcBef>
              <a:spcAft>
                <a:spcPts val="0"/>
              </a:spcAft>
              <a:buSzPts val="2470"/>
              <a:buChar char="•"/>
            </a:pPr>
            <a:r>
              <a:rPr lang="en-US" sz="2470"/>
              <a:t>Chicago had more purchases made by members. </a:t>
            </a:r>
            <a:endParaRPr sz="2470"/>
          </a:p>
          <a:p>
            <a:pPr indent="0" lvl="0" marL="0" rtl="0" algn="l">
              <a:spcBef>
                <a:spcPts val="1000"/>
              </a:spcBef>
              <a:spcAft>
                <a:spcPts val="0"/>
              </a:spcAft>
              <a:buSzPts val="440"/>
              <a:buNone/>
            </a:pPr>
            <a:r>
              <a:t/>
            </a:r>
            <a:endParaRPr sz="1000"/>
          </a:p>
          <a:p>
            <a:pPr indent="0" lvl="0" marL="457200" rtl="0" algn="l">
              <a:spcBef>
                <a:spcPts val="1000"/>
              </a:spcBef>
              <a:spcAft>
                <a:spcPts val="0"/>
              </a:spcAft>
              <a:buSzPts val="440"/>
              <a:buNone/>
            </a:pPr>
            <a:r>
              <a:t/>
            </a:r>
            <a:endParaRPr sz="800"/>
          </a:p>
        </p:txBody>
      </p:sp>
      <p:sp>
        <p:nvSpPr>
          <p:cNvPr id="300" name="Google Shape;300;g320ba93f1f7_1_49"/>
          <p:cNvSpPr txBox="1"/>
          <p:nvPr>
            <p:ph idx="12" type="sldNum"/>
          </p:nvPr>
        </p:nvSpPr>
        <p:spPr>
          <a:xfrm>
            <a:off x="10438475" y="457199"/>
            <a:ext cx="9876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20ba93f1f7_1_150"/>
          <p:cNvSpPr txBox="1"/>
          <p:nvPr>
            <p:ph type="title"/>
          </p:nvPr>
        </p:nvSpPr>
        <p:spPr>
          <a:xfrm>
            <a:off x="914400" y="1057274"/>
            <a:ext cx="10511700" cy="1012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US"/>
              <a:t>Conclusion</a:t>
            </a:r>
            <a:endParaRPr/>
          </a:p>
        </p:txBody>
      </p:sp>
      <p:sp>
        <p:nvSpPr>
          <p:cNvPr id="306" name="Google Shape;306;g320ba93f1f7_1_150"/>
          <p:cNvSpPr txBox="1"/>
          <p:nvPr>
            <p:ph idx="1" type="body"/>
          </p:nvPr>
        </p:nvSpPr>
        <p:spPr>
          <a:xfrm>
            <a:off x="914400" y="2414092"/>
            <a:ext cx="10511700" cy="3948600"/>
          </a:xfrm>
          <a:prstGeom prst="rect">
            <a:avLst/>
          </a:prstGeom>
        </p:spPr>
        <p:txBody>
          <a:bodyPr anchorCtr="0" anchor="t" bIns="91425" lIns="91425" spcFirstLastPara="1" rIns="91425" wrap="square" tIns="91425">
            <a:normAutofit lnSpcReduction="20000"/>
          </a:bodyPr>
          <a:lstStyle/>
          <a:p>
            <a:pPr indent="-355600" lvl="0" marL="457200" rtl="0" algn="l">
              <a:lnSpc>
                <a:spcPct val="200000"/>
              </a:lnSpc>
              <a:spcBef>
                <a:spcPts val="1000"/>
              </a:spcBef>
              <a:spcAft>
                <a:spcPts val="0"/>
              </a:spcAft>
              <a:buSzPts val="2000"/>
              <a:buChar char="•"/>
            </a:pPr>
            <a:r>
              <a:rPr lang="en-US" sz="2000"/>
              <a:t>Gained valuable insight on how different sales metrics and data are applied to real-world problems.</a:t>
            </a:r>
            <a:endParaRPr sz="2000"/>
          </a:p>
          <a:p>
            <a:pPr indent="-355600" lvl="0" marL="457200" rtl="0" algn="l">
              <a:lnSpc>
                <a:spcPct val="200000"/>
              </a:lnSpc>
              <a:spcBef>
                <a:spcPts val="0"/>
              </a:spcBef>
              <a:spcAft>
                <a:spcPts val="0"/>
              </a:spcAft>
              <a:buSzPts val="2000"/>
              <a:buChar char="•"/>
            </a:pPr>
            <a:r>
              <a:rPr lang="en-US" sz="2000"/>
              <a:t>Made use of the pandas library to do Exploratory Data Analysis on the dataset.</a:t>
            </a:r>
            <a:endParaRPr sz="2000"/>
          </a:p>
          <a:p>
            <a:pPr indent="-355600" lvl="0" marL="457200" rtl="0" algn="l">
              <a:lnSpc>
                <a:spcPct val="200000"/>
              </a:lnSpc>
              <a:spcBef>
                <a:spcPts val="0"/>
              </a:spcBef>
              <a:spcAft>
                <a:spcPts val="0"/>
              </a:spcAft>
              <a:buSzPts val="2000"/>
              <a:buChar char="•"/>
            </a:pPr>
            <a:r>
              <a:rPr lang="en-US" sz="2000"/>
              <a:t>W</a:t>
            </a:r>
            <a:r>
              <a:rPr lang="en-US" sz="2000"/>
              <a:t>e identified key trends and patterns in the data. </a:t>
            </a:r>
            <a:endParaRPr sz="2000"/>
          </a:p>
          <a:p>
            <a:pPr indent="-355600" lvl="0" marL="457200" rtl="0" algn="l">
              <a:lnSpc>
                <a:spcPct val="200000"/>
              </a:lnSpc>
              <a:spcBef>
                <a:spcPts val="0"/>
              </a:spcBef>
              <a:spcAft>
                <a:spcPts val="0"/>
              </a:spcAft>
              <a:buSzPts val="2000"/>
              <a:buChar char="•"/>
            </a:pPr>
            <a:r>
              <a:rPr lang="en-US" sz="2000"/>
              <a:t>SQL allowed us to efficiently aggregate and filter the data.</a:t>
            </a:r>
            <a:endParaRPr sz="2000"/>
          </a:p>
          <a:p>
            <a:pPr indent="-355600" lvl="0" marL="457200" rtl="0" algn="l">
              <a:lnSpc>
                <a:spcPct val="200000"/>
              </a:lnSpc>
              <a:spcBef>
                <a:spcPts val="0"/>
              </a:spcBef>
              <a:spcAft>
                <a:spcPts val="0"/>
              </a:spcAft>
              <a:buSzPts val="2000"/>
              <a:buChar char="•"/>
            </a:pPr>
            <a:r>
              <a:rPr lang="en-US" sz="2000"/>
              <a:t>EDA helped us uncover insights such as the most popular product categories and purchasing behaviors.</a:t>
            </a:r>
            <a:endParaRPr sz="2000"/>
          </a:p>
          <a:p>
            <a:pPr indent="0" lvl="0" marL="457200" rtl="0" algn="l">
              <a:lnSpc>
                <a:spcPct val="200000"/>
              </a:lnSpc>
              <a:spcBef>
                <a:spcPts val="1000"/>
              </a:spcBef>
              <a:spcAft>
                <a:spcPts val="0"/>
              </a:spcAft>
              <a:buNone/>
            </a:pPr>
            <a:r>
              <a:t/>
            </a:r>
            <a:endParaRPr sz="2000"/>
          </a:p>
        </p:txBody>
      </p:sp>
      <p:sp>
        <p:nvSpPr>
          <p:cNvPr id="307" name="Google Shape;307;g320ba93f1f7_1_150"/>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a48630c74b_2_28"/>
          <p:cNvSpPr txBox="1"/>
          <p:nvPr>
            <p:ph type="ctrTitle"/>
          </p:nvPr>
        </p:nvSpPr>
        <p:spPr>
          <a:xfrm>
            <a:off x="896551" y="1425307"/>
            <a:ext cx="5715000" cy="27276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Clr>
                <a:schemeClr val="accent6"/>
              </a:buClr>
              <a:buSzPts val="3600"/>
              <a:buFont typeface="Arial Black"/>
              <a:buNone/>
            </a:pPr>
            <a:r>
              <a:rPr lang="en-US" sz="5100"/>
              <a:t>Thank</a:t>
            </a:r>
            <a:r>
              <a:rPr lang="en-US" sz="5100"/>
              <a:t> you!</a:t>
            </a:r>
            <a:endParaRPr sz="5100"/>
          </a:p>
          <a:p>
            <a:pPr indent="0" lvl="0" marL="0" rtl="0" algn="ctr">
              <a:lnSpc>
                <a:spcPct val="100000"/>
              </a:lnSpc>
              <a:spcBef>
                <a:spcPts val="0"/>
              </a:spcBef>
              <a:spcAft>
                <a:spcPts val="0"/>
              </a:spcAft>
              <a:buClr>
                <a:schemeClr val="accent6"/>
              </a:buClr>
              <a:buSzPts val="3600"/>
              <a:buFont typeface="Arial Black"/>
              <a:buNone/>
            </a:pPr>
            <a:r>
              <a:t/>
            </a:r>
            <a:endParaRPr/>
          </a:p>
          <a:p>
            <a:pPr indent="0" lvl="0" marL="0" rtl="0" algn="ctr">
              <a:lnSpc>
                <a:spcPct val="100000"/>
              </a:lnSpc>
              <a:spcBef>
                <a:spcPts val="0"/>
              </a:spcBef>
              <a:spcAft>
                <a:spcPts val="0"/>
              </a:spcAft>
              <a:buClr>
                <a:schemeClr val="accent6"/>
              </a:buClr>
              <a:buSzPts val="3600"/>
              <a:buFont typeface="Arial Black"/>
              <a:buNone/>
            </a:pPr>
            <a:r>
              <a:rPr lang="en-US"/>
              <a:t>Supermarket Sales EDA &amp; SQL</a:t>
            </a:r>
            <a:endParaRPr/>
          </a:p>
        </p:txBody>
      </p:sp>
      <p:sp>
        <p:nvSpPr>
          <p:cNvPr id="313" name="Google Shape;313;g2a48630c74b_2_28"/>
          <p:cNvSpPr txBox="1"/>
          <p:nvPr>
            <p:ph idx="1" type="subTitle"/>
          </p:nvPr>
        </p:nvSpPr>
        <p:spPr>
          <a:xfrm>
            <a:off x="985851" y="4420806"/>
            <a:ext cx="5715000" cy="2234700"/>
          </a:xfrm>
          <a:prstGeom prst="rect">
            <a:avLst/>
          </a:prstGeom>
        </p:spPr>
        <p:txBody>
          <a:bodyPr anchorCtr="0" anchor="t" bIns="0" lIns="91425" spcFirstLastPara="1" rIns="91425" wrap="square" tIns="0">
            <a:normAutofit/>
          </a:bodyPr>
          <a:lstStyle/>
          <a:p>
            <a:pPr indent="0" lvl="0" marL="0" rtl="0" algn="l">
              <a:spcBef>
                <a:spcPts val="576"/>
              </a:spcBef>
              <a:spcAft>
                <a:spcPts val="0"/>
              </a:spcAft>
              <a:buNone/>
            </a:pPr>
            <a:r>
              <a:rPr lang="en-US"/>
              <a:t>Jarian Del Valle</a:t>
            </a:r>
            <a:endParaRPr/>
          </a:p>
          <a:p>
            <a:pPr indent="0" lvl="0" marL="0" rtl="0" algn="l">
              <a:spcBef>
                <a:spcPts val="576"/>
              </a:spcBef>
              <a:spcAft>
                <a:spcPts val="0"/>
              </a:spcAft>
              <a:buNone/>
            </a:pPr>
            <a:r>
              <a:rPr lang="en-US"/>
              <a:t>Dylan Rodriguez</a:t>
            </a:r>
            <a:endParaRPr/>
          </a:p>
          <a:p>
            <a:pPr indent="0" lvl="0" marL="0" rtl="0" algn="l">
              <a:spcBef>
                <a:spcPts val="576"/>
              </a:spcBef>
              <a:spcAft>
                <a:spcPts val="0"/>
              </a:spcAft>
              <a:buNone/>
            </a:pPr>
            <a:r>
              <a:rPr lang="en-US"/>
              <a:t>Dara Guadalupe</a:t>
            </a:r>
            <a:endParaRPr/>
          </a:p>
          <a:p>
            <a:pPr indent="0" lvl="0" marL="0" rtl="0" algn="l">
              <a:spcBef>
                <a:spcPts val="576"/>
              </a:spcBef>
              <a:spcAft>
                <a:spcPts val="0"/>
              </a:spcAft>
              <a:buNone/>
            </a:pPr>
            <a:r>
              <a:rPr lang="en-US"/>
              <a:t>Natalia Torres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20ba93f1f7_1_140"/>
          <p:cNvSpPr txBox="1"/>
          <p:nvPr>
            <p:ph type="title"/>
          </p:nvPr>
        </p:nvSpPr>
        <p:spPr>
          <a:xfrm>
            <a:off x="3460565" y="1057274"/>
            <a:ext cx="7965600" cy="9942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Project Overview</a:t>
            </a:r>
            <a:endParaRPr/>
          </a:p>
        </p:txBody>
      </p:sp>
      <p:sp>
        <p:nvSpPr>
          <p:cNvPr id="161" name="Google Shape;161;g320ba93f1f7_1_140"/>
          <p:cNvSpPr txBox="1"/>
          <p:nvPr>
            <p:ph idx="1" type="body"/>
          </p:nvPr>
        </p:nvSpPr>
        <p:spPr>
          <a:xfrm>
            <a:off x="3460565" y="2404054"/>
            <a:ext cx="7965600" cy="3497700"/>
          </a:xfrm>
          <a:prstGeom prst="rect">
            <a:avLst/>
          </a:prstGeom>
          <a:noFill/>
          <a:ln>
            <a:noFill/>
          </a:ln>
        </p:spPr>
        <p:txBody>
          <a:bodyPr anchorCtr="0" anchor="t" bIns="0" lIns="91425" spcFirstLastPara="1" rIns="91425" wrap="square" tIns="0">
            <a:normAutofit/>
          </a:bodyPr>
          <a:lstStyle/>
          <a:p>
            <a:pPr indent="-374650" lvl="0" marL="457200" rtl="0" algn="l">
              <a:lnSpc>
                <a:spcPct val="100000"/>
              </a:lnSpc>
              <a:spcBef>
                <a:spcPts val="0"/>
              </a:spcBef>
              <a:spcAft>
                <a:spcPts val="0"/>
              </a:spcAft>
              <a:buSzPts val="2300"/>
              <a:buChar char="●"/>
            </a:pPr>
            <a:r>
              <a:rPr lang="en-US" sz="2300"/>
              <a:t>The dataset concentrates in the product sales and categories of two branches: A and B.</a:t>
            </a:r>
            <a:endParaRPr sz="2300"/>
          </a:p>
          <a:p>
            <a:pPr indent="0" lvl="0" marL="0" rtl="0" algn="l">
              <a:lnSpc>
                <a:spcPct val="100000"/>
              </a:lnSpc>
              <a:spcBef>
                <a:spcPts val="0"/>
              </a:spcBef>
              <a:spcAft>
                <a:spcPts val="0"/>
              </a:spcAft>
              <a:buNone/>
            </a:pPr>
            <a:r>
              <a:t/>
            </a:r>
            <a:endParaRPr sz="2300"/>
          </a:p>
          <a:p>
            <a:pPr indent="-374650" lvl="0" marL="457200" rtl="0" algn="l">
              <a:lnSpc>
                <a:spcPct val="100000"/>
              </a:lnSpc>
              <a:spcBef>
                <a:spcPts val="0"/>
              </a:spcBef>
              <a:spcAft>
                <a:spcPts val="0"/>
              </a:spcAft>
              <a:buSzPts val="2300"/>
              <a:buChar char="●"/>
            </a:pPr>
            <a:r>
              <a:rPr lang="en-US" sz="2300"/>
              <a:t>Branch A was focused on New York and Chicago.</a:t>
            </a:r>
            <a:endParaRPr sz="2300"/>
          </a:p>
          <a:p>
            <a:pPr indent="0" lvl="0" marL="0" rtl="0" algn="l">
              <a:lnSpc>
                <a:spcPct val="100000"/>
              </a:lnSpc>
              <a:spcBef>
                <a:spcPts val="0"/>
              </a:spcBef>
              <a:spcAft>
                <a:spcPts val="0"/>
              </a:spcAft>
              <a:buNone/>
            </a:pPr>
            <a:r>
              <a:t/>
            </a:r>
            <a:endParaRPr sz="2300"/>
          </a:p>
          <a:p>
            <a:pPr indent="-374650" lvl="0" marL="457200" rtl="0" algn="l">
              <a:lnSpc>
                <a:spcPct val="100000"/>
              </a:lnSpc>
              <a:spcBef>
                <a:spcPts val="0"/>
              </a:spcBef>
              <a:spcAft>
                <a:spcPts val="0"/>
              </a:spcAft>
              <a:buSzPts val="2300"/>
              <a:buChar char="●"/>
            </a:pPr>
            <a:r>
              <a:rPr lang="en-US" sz="2300"/>
              <a:t>Branch B in Los Angeles. </a:t>
            </a:r>
            <a:endParaRPr sz="2300"/>
          </a:p>
          <a:p>
            <a:pPr indent="0" lvl="0" marL="457200" rtl="0" algn="l">
              <a:lnSpc>
                <a:spcPct val="100000"/>
              </a:lnSpc>
              <a:spcBef>
                <a:spcPts val="0"/>
              </a:spcBef>
              <a:spcAft>
                <a:spcPts val="0"/>
              </a:spcAft>
              <a:buNone/>
            </a:pPr>
            <a:r>
              <a:t/>
            </a:r>
            <a:endParaRPr sz="2100"/>
          </a:p>
          <a:p>
            <a:pPr indent="0" lvl="0" marL="457200" rtl="0" algn="l">
              <a:lnSpc>
                <a:spcPct val="100000"/>
              </a:lnSpc>
              <a:spcBef>
                <a:spcPts val="0"/>
              </a:spcBef>
              <a:spcAft>
                <a:spcPts val="0"/>
              </a:spcAft>
              <a:buNone/>
            </a:pPr>
            <a:r>
              <a:t/>
            </a:r>
            <a:endParaRPr sz="2100"/>
          </a:p>
        </p:txBody>
      </p:sp>
      <p:sp>
        <p:nvSpPr>
          <p:cNvPr id="162" name="Google Shape;162;g320ba93f1f7_1_140"/>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20ba93f1f7_1_56"/>
          <p:cNvSpPr txBox="1"/>
          <p:nvPr>
            <p:ph type="title"/>
          </p:nvPr>
        </p:nvSpPr>
        <p:spPr>
          <a:xfrm>
            <a:off x="3460565" y="1057274"/>
            <a:ext cx="7965600" cy="9942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Data Cleaning Process</a:t>
            </a:r>
            <a:endParaRPr/>
          </a:p>
        </p:txBody>
      </p:sp>
      <p:sp>
        <p:nvSpPr>
          <p:cNvPr id="168" name="Google Shape;168;g320ba93f1f7_1_56"/>
          <p:cNvSpPr txBox="1"/>
          <p:nvPr>
            <p:ph idx="1" type="body"/>
          </p:nvPr>
        </p:nvSpPr>
        <p:spPr>
          <a:xfrm>
            <a:off x="3460565" y="2303029"/>
            <a:ext cx="7965600" cy="3497700"/>
          </a:xfrm>
          <a:prstGeom prst="rect">
            <a:avLst/>
          </a:prstGeom>
        </p:spPr>
        <p:txBody>
          <a:bodyPr anchorCtr="0" anchor="t" bIns="0" lIns="91425" spcFirstLastPara="1" rIns="91425" wrap="square" tIns="0">
            <a:normAutofit/>
          </a:bodyPr>
          <a:lstStyle/>
          <a:p>
            <a:pPr indent="-368300" lvl="0" marL="457200" rtl="0" algn="l">
              <a:spcBef>
                <a:spcPts val="1000"/>
              </a:spcBef>
              <a:spcAft>
                <a:spcPts val="0"/>
              </a:spcAft>
              <a:buSzPts val="2200"/>
              <a:buChar char="●"/>
            </a:pPr>
            <a:r>
              <a:rPr lang="en-US" sz="2200"/>
              <a:t>For the data exploration and cleaning process the Pandas library was utilized to verify and ensure the integrity of the data in the supermarket sales dataset. In the project repository there is a designated .py file where the EDA was conducted.</a:t>
            </a:r>
            <a:endParaRPr sz="2200"/>
          </a:p>
          <a:p>
            <a:pPr indent="0" lvl="0" marL="457200" rtl="0" algn="l">
              <a:spcBef>
                <a:spcPts val="1000"/>
              </a:spcBef>
              <a:spcAft>
                <a:spcPts val="0"/>
              </a:spcAft>
              <a:buNone/>
            </a:pPr>
            <a:r>
              <a:t/>
            </a:r>
            <a:endParaRPr sz="2200"/>
          </a:p>
          <a:p>
            <a:pPr indent="-368300" lvl="0" marL="457200" rtl="0" algn="l">
              <a:spcBef>
                <a:spcPts val="1000"/>
              </a:spcBef>
              <a:spcAft>
                <a:spcPts val="0"/>
              </a:spcAft>
              <a:buSzPts val="2200"/>
              <a:buChar char="●"/>
            </a:pPr>
            <a:r>
              <a:rPr lang="en-US" sz="2200"/>
              <a:t>We found that the </a:t>
            </a:r>
            <a:r>
              <a:rPr lang="en-US" sz="2200"/>
              <a:t>supermarket</a:t>
            </a:r>
            <a:r>
              <a:rPr lang="en-US" sz="2200"/>
              <a:t> sales dataset does not contain NULL values, </a:t>
            </a:r>
            <a:r>
              <a:rPr lang="en-US" sz="2200"/>
              <a:t>making database, table, and query creation easier for data analysis. </a:t>
            </a:r>
            <a:endParaRPr sz="2200"/>
          </a:p>
        </p:txBody>
      </p:sp>
      <p:sp>
        <p:nvSpPr>
          <p:cNvPr id="169" name="Google Shape;169;g320ba93f1f7_1_56"/>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20ba93f1f7_1_19"/>
          <p:cNvSpPr txBox="1"/>
          <p:nvPr>
            <p:ph type="ctrTitle"/>
          </p:nvPr>
        </p:nvSpPr>
        <p:spPr>
          <a:xfrm>
            <a:off x="2899790" y="965027"/>
            <a:ext cx="6392400" cy="38313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US" sz="5500"/>
              <a:t>Questions</a:t>
            </a:r>
            <a:endParaRPr sz="5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20ba93f1f7_1_63"/>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457200" lvl="0" marL="457200" rtl="0" algn="l">
              <a:spcBef>
                <a:spcPts val="0"/>
              </a:spcBef>
              <a:spcAft>
                <a:spcPts val="0"/>
              </a:spcAft>
              <a:buSzPts val="3600"/>
              <a:buAutoNum type="arabicPeriod"/>
            </a:pPr>
            <a:r>
              <a:rPr lang="en-US"/>
              <a:t>Which branch has the highest total sales revenue?</a:t>
            </a:r>
            <a:endParaRPr/>
          </a:p>
        </p:txBody>
      </p:sp>
      <p:sp>
        <p:nvSpPr>
          <p:cNvPr id="180" name="Google Shape;180;g320ba93f1f7_1_63"/>
          <p:cNvSpPr txBox="1"/>
          <p:nvPr>
            <p:ph idx="1" type="body"/>
          </p:nvPr>
        </p:nvSpPr>
        <p:spPr>
          <a:xfrm>
            <a:off x="914400" y="2834640"/>
            <a:ext cx="6583800" cy="3207300"/>
          </a:xfrm>
          <a:prstGeom prst="rect">
            <a:avLst/>
          </a:prstGeom>
        </p:spPr>
        <p:txBody>
          <a:bodyPr anchorCtr="0" anchor="t" bIns="0" lIns="91425" spcFirstLastPara="1" rIns="91425" wrap="square" tIns="0">
            <a:normAutofit lnSpcReduction="20000"/>
          </a:bodyPr>
          <a:lstStyle/>
          <a:p>
            <a:pPr indent="0" lvl="0" marL="0" rtl="0" algn="l">
              <a:spcBef>
                <a:spcPts val="0"/>
              </a:spcBef>
              <a:spcAft>
                <a:spcPts val="0"/>
              </a:spcAft>
              <a:buNone/>
            </a:pPr>
            <a:r>
              <a:rPr b="1" lang="en-US"/>
              <a:t>Query: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a:t>Result:</a:t>
            </a:r>
            <a:endParaRPr b="1"/>
          </a:p>
          <a:p>
            <a:pPr indent="0" lvl="0" marL="0" rtl="0" algn="l">
              <a:spcBef>
                <a:spcPts val="0"/>
              </a:spcBef>
              <a:spcAft>
                <a:spcPts val="0"/>
              </a:spcAft>
              <a:buNone/>
            </a:pPr>
            <a:r>
              <a:t/>
            </a:r>
            <a:endParaRPr b="1" sz="2000"/>
          </a:p>
        </p:txBody>
      </p:sp>
      <p:sp>
        <p:nvSpPr>
          <p:cNvPr id="181" name="Google Shape;181;g320ba93f1f7_1_63"/>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2" name="Google Shape;182;g320ba93f1f7_1_63"/>
          <p:cNvPicPr preferRelativeResize="0"/>
          <p:nvPr/>
        </p:nvPicPr>
        <p:blipFill>
          <a:blip r:embed="rId3">
            <a:alphaModFix/>
          </a:blip>
          <a:stretch>
            <a:fillRect/>
          </a:stretch>
        </p:blipFill>
        <p:spPr>
          <a:xfrm>
            <a:off x="2028825" y="2834650"/>
            <a:ext cx="6381750" cy="1524000"/>
          </a:xfrm>
          <a:prstGeom prst="rect">
            <a:avLst/>
          </a:prstGeom>
          <a:noFill/>
          <a:ln>
            <a:noFill/>
          </a:ln>
        </p:spPr>
      </p:pic>
      <p:pic>
        <p:nvPicPr>
          <p:cNvPr id="183" name="Google Shape;183;g320ba93f1f7_1_63"/>
          <p:cNvPicPr preferRelativeResize="0"/>
          <p:nvPr/>
        </p:nvPicPr>
        <p:blipFill>
          <a:blip r:embed="rId4">
            <a:alphaModFix/>
          </a:blip>
          <a:stretch>
            <a:fillRect/>
          </a:stretch>
        </p:blipFill>
        <p:spPr>
          <a:xfrm>
            <a:off x="2119325" y="5181599"/>
            <a:ext cx="32385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20ba93f1f7_1_99"/>
          <p:cNvSpPr txBox="1"/>
          <p:nvPr>
            <p:ph type="title"/>
          </p:nvPr>
        </p:nvSpPr>
        <p:spPr>
          <a:xfrm>
            <a:off x="914400" y="1057275"/>
            <a:ext cx="72336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2. What is the most purchased product </a:t>
            </a:r>
            <a:r>
              <a:rPr lang="en-US"/>
              <a:t>category</a:t>
            </a:r>
            <a:r>
              <a:rPr lang="en-US"/>
              <a:t> </a:t>
            </a:r>
            <a:r>
              <a:rPr lang="en-US"/>
              <a:t>across</a:t>
            </a:r>
            <a:r>
              <a:rPr lang="en-US"/>
              <a:t> all branches?</a:t>
            </a:r>
            <a:endParaRPr/>
          </a:p>
        </p:txBody>
      </p:sp>
      <p:sp>
        <p:nvSpPr>
          <p:cNvPr id="189" name="Google Shape;189;g320ba93f1f7_1_99"/>
          <p:cNvSpPr txBox="1"/>
          <p:nvPr>
            <p:ph idx="1" type="body"/>
          </p:nvPr>
        </p:nvSpPr>
        <p:spPr>
          <a:xfrm>
            <a:off x="914400" y="2834640"/>
            <a:ext cx="6583800" cy="3207300"/>
          </a:xfrm>
          <a:prstGeom prst="rect">
            <a:avLst/>
          </a:prstGeom>
        </p:spPr>
        <p:txBody>
          <a:bodyPr anchorCtr="0" anchor="t" bIns="0" lIns="91425" spcFirstLastPara="1" rIns="91425" wrap="square" tIns="0">
            <a:normAutofit/>
          </a:bodyPr>
          <a:lstStyle/>
          <a:p>
            <a:pPr indent="0" lvl="0" marL="0" rtl="0" algn="l">
              <a:spcBef>
                <a:spcPts val="0"/>
              </a:spcBef>
              <a:spcAft>
                <a:spcPts val="0"/>
              </a:spcAft>
              <a:buNone/>
            </a:pPr>
            <a:r>
              <a:rPr b="1" lang="en-US"/>
              <a:t>Query: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Result: </a:t>
            </a:r>
            <a:endParaRPr b="1"/>
          </a:p>
        </p:txBody>
      </p:sp>
      <p:sp>
        <p:nvSpPr>
          <p:cNvPr id="190" name="Google Shape;190;g320ba93f1f7_1_99"/>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g320ba93f1f7_1_99"/>
          <p:cNvPicPr preferRelativeResize="0"/>
          <p:nvPr/>
        </p:nvPicPr>
        <p:blipFill>
          <a:blip r:embed="rId3">
            <a:alphaModFix/>
          </a:blip>
          <a:stretch>
            <a:fillRect/>
          </a:stretch>
        </p:blipFill>
        <p:spPr>
          <a:xfrm>
            <a:off x="2011800" y="2936475"/>
            <a:ext cx="4866850" cy="2086125"/>
          </a:xfrm>
          <a:prstGeom prst="rect">
            <a:avLst/>
          </a:prstGeom>
          <a:noFill/>
          <a:ln>
            <a:noFill/>
          </a:ln>
        </p:spPr>
      </p:pic>
      <p:pic>
        <p:nvPicPr>
          <p:cNvPr id="192" name="Google Shape;192;g320ba93f1f7_1_99"/>
          <p:cNvPicPr preferRelativeResize="0"/>
          <p:nvPr/>
        </p:nvPicPr>
        <p:blipFill>
          <a:blip r:embed="rId4">
            <a:alphaModFix/>
          </a:blip>
          <a:stretch>
            <a:fillRect/>
          </a:stretch>
        </p:blipFill>
        <p:spPr>
          <a:xfrm>
            <a:off x="2011788" y="5256529"/>
            <a:ext cx="2867025" cy="65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20ba93f1f7_1_93"/>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3. Do members or normal customers spend more on average per transaction?</a:t>
            </a:r>
            <a:endParaRPr/>
          </a:p>
        </p:txBody>
      </p:sp>
      <p:sp>
        <p:nvSpPr>
          <p:cNvPr id="198" name="Google Shape;198;g320ba93f1f7_1_93"/>
          <p:cNvSpPr txBox="1"/>
          <p:nvPr>
            <p:ph idx="1" type="body"/>
          </p:nvPr>
        </p:nvSpPr>
        <p:spPr>
          <a:xfrm>
            <a:off x="914400" y="2834640"/>
            <a:ext cx="6583800" cy="3207300"/>
          </a:xfrm>
          <a:prstGeom prst="rect">
            <a:avLst/>
          </a:prstGeom>
        </p:spPr>
        <p:txBody>
          <a:bodyPr anchorCtr="0" anchor="t" bIns="0" lIns="91425" spcFirstLastPara="1" rIns="91425" wrap="square" tIns="0">
            <a:normAutofit/>
          </a:bodyPr>
          <a:lstStyle/>
          <a:p>
            <a:pPr indent="0" lvl="0" marL="0" rtl="0" algn="l">
              <a:spcBef>
                <a:spcPts val="0"/>
              </a:spcBef>
              <a:spcAft>
                <a:spcPts val="0"/>
              </a:spcAft>
              <a:buNone/>
            </a:pPr>
            <a:r>
              <a:rPr b="1" lang="en-US"/>
              <a:t>Query: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Result:</a:t>
            </a:r>
            <a:endParaRPr b="1"/>
          </a:p>
        </p:txBody>
      </p:sp>
      <p:sp>
        <p:nvSpPr>
          <p:cNvPr id="199" name="Google Shape;199;g320ba93f1f7_1_93"/>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0" name="Google Shape;200;g320ba93f1f7_1_93"/>
          <p:cNvPicPr preferRelativeResize="0"/>
          <p:nvPr/>
        </p:nvPicPr>
        <p:blipFill>
          <a:blip r:embed="rId3">
            <a:alphaModFix/>
          </a:blip>
          <a:stretch>
            <a:fillRect/>
          </a:stretch>
        </p:blipFill>
        <p:spPr>
          <a:xfrm>
            <a:off x="2086958" y="5365675"/>
            <a:ext cx="4623925" cy="1120475"/>
          </a:xfrm>
          <a:prstGeom prst="rect">
            <a:avLst/>
          </a:prstGeom>
          <a:noFill/>
          <a:ln>
            <a:noFill/>
          </a:ln>
        </p:spPr>
      </p:pic>
      <p:pic>
        <p:nvPicPr>
          <p:cNvPr id="201" name="Google Shape;201;g320ba93f1f7_1_93"/>
          <p:cNvPicPr preferRelativeResize="0"/>
          <p:nvPr/>
        </p:nvPicPr>
        <p:blipFill>
          <a:blip r:embed="rId4">
            <a:alphaModFix/>
          </a:blip>
          <a:stretch>
            <a:fillRect/>
          </a:stretch>
        </p:blipFill>
        <p:spPr>
          <a:xfrm>
            <a:off x="1905000" y="3095625"/>
            <a:ext cx="5943600" cy="105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0ba93f1f7_1_87"/>
          <p:cNvSpPr txBox="1"/>
          <p:nvPr>
            <p:ph type="title"/>
          </p:nvPr>
        </p:nvSpPr>
        <p:spPr>
          <a:xfrm>
            <a:off x="914400" y="1057274"/>
            <a:ext cx="6583800" cy="1531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4. How does the quantity purchased vary by product category? </a:t>
            </a:r>
            <a:endParaRPr/>
          </a:p>
        </p:txBody>
      </p:sp>
      <p:sp>
        <p:nvSpPr>
          <p:cNvPr id="207" name="Google Shape;207;g320ba93f1f7_1_87"/>
          <p:cNvSpPr txBox="1"/>
          <p:nvPr>
            <p:ph idx="1" type="body"/>
          </p:nvPr>
        </p:nvSpPr>
        <p:spPr>
          <a:xfrm>
            <a:off x="914400" y="2834640"/>
            <a:ext cx="6583800" cy="3207300"/>
          </a:xfrm>
          <a:prstGeom prst="rect">
            <a:avLst/>
          </a:prstGeom>
        </p:spPr>
        <p:txBody>
          <a:bodyPr anchorCtr="0" anchor="t" bIns="0" lIns="91425" spcFirstLastPara="1" rIns="91425" wrap="square" tIns="0">
            <a:normAutofit/>
          </a:bodyPr>
          <a:lstStyle/>
          <a:p>
            <a:pPr indent="0" lvl="0" marL="0" rtl="0" algn="l">
              <a:spcBef>
                <a:spcPts val="0"/>
              </a:spcBef>
              <a:spcAft>
                <a:spcPts val="0"/>
              </a:spcAft>
              <a:buNone/>
            </a:pPr>
            <a:r>
              <a:rPr b="1" lang="en-US"/>
              <a:t>Query: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Result:</a:t>
            </a:r>
            <a:endParaRPr b="1"/>
          </a:p>
        </p:txBody>
      </p:sp>
      <p:sp>
        <p:nvSpPr>
          <p:cNvPr id="208" name="Google Shape;208;g320ba93f1f7_1_87"/>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g320ba93f1f7_1_87"/>
          <p:cNvPicPr preferRelativeResize="0"/>
          <p:nvPr/>
        </p:nvPicPr>
        <p:blipFill>
          <a:blip r:embed="rId3">
            <a:alphaModFix/>
          </a:blip>
          <a:stretch>
            <a:fillRect/>
          </a:stretch>
        </p:blipFill>
        <p:spPr>
          <a:xfrm>
            <a:off x="2066925" y="4567001"/>
            <a:ext cx="3335600" cy="1659975"/>
          </a:xfrm>
          <a:prstGeom prst="rect">
            <a:avLst/>
          </a:prstGeom>
          <a:noFill/>
          <a:ln>
            <a:noFill/>
          </a:ln>
        </p:spPr>
      </p:pic>
      <p:pic>
        <p:nvPicPr>
          <p:cNvPr id="210" name="Google Shape;210;g320ba93f1f7_1_87"/>
          <p:cNvPicPr preferRelativeResize="0"/>
          <p:nvPr/>
        </p:nvPicPr>
        <p:blipFill>
          <a:blip r:embed="rId4">
            <a:alphaModFix/>
          </a:blip>
          <a:stretch>
            <a:fillRect/>
          </a:stretch>
        </p:blipFill>
        <p:spPr>
          <a:xfrm>
            <a:off x="2066925" y="2889121"/>
            <a:ext cx="5762961" cy="137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2024-12-19T18:41:53Z</dcterms:created>
  <dc:creator>Natalia Torres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f7cb9c-19be-43cf-b805-319560051517_Enabled">
    <vt:lpwstr>true</vt:lpwstr>
  </property>
  <property fmtid="{D5CDD505-2E9C-101B-9397-08002B2CF9AE}" pid="4" name="MSIP_Label_f4f7cb9c-19be-43cf-b805-319560051517_SetDate">
    <vt:lpwstr>2024-12-19T18:45:50Z</vt:lpwstr>
  </property>
  <property fmtid="{D5CDD505-2E9C-101B-9397-08002B2CF9AE}" pid="5" name="MSIP_Label_f4f7cb9c-19be-43cf-b805-319560051517_Method">
    <vt:lpwstr>Privileged</vt:lpwstr>
  </property>
  <property fmtid="{D5CDD505-2E9C-101B-9397-08002B2CF9AE}" pid="6" name="MSIP_Label_f4f7cb9c-19be-43cf-b805-319560051517_Name">
    <vt:lpwstr>defa4170-0d19-0005-0000-bc88714345d2</vt:lpwstr>
  </property>
  <property fmtid="{D5CDD505-2E9C-101B-9397-08002B2CF9AE}" pid="7" name="MSIP_Label_f4f7cb9c-19be-43cf-b805-319560051517_SiteId">
    <vt:lpwstr>689f1b1e-67e7-40e2-9c81-7e43f3c7ed41</vt:lpwstr>
  </property>
  <property fmtid="{D5CDD505-2E9C-101B-9397-08002B2CF9AE}" pid="8" name="MSIP_Label_f4f7cb9c-19be-43cf-b805-319560051517_ActionId">
    <vt:lpwstr>cdd2ee66-9847-4310-82ba-57e15925dce7</vt:lpwstr>
  </property>
  <property fmtid="{D5CDD505-2E9C-101B-9397-08002B2CF9AE}" pid="9" name="MSIP_Label_f4f7cb9c-19be-43cf-b805-319560051517_ContentBits">
    <vt:lpwstr>0</vt:lpwstr>
  </property>
</Properties>
</file>