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matic SC"/>
      <p:regular r:id="rId18"/>
      <p:bold r:id="rId19"/>
    </p:embeddedFon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Code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bold.fntdata"/><Relationship Id="rId6" Type="http://schemas.openxmlformats.org/officeDocument/2006/relationships/slide" Target="slides/slide1.xml"/><Relationship Id="rId18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47d02a0a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47d02a0a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47d02a0a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47d02a0a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47d02a0a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47d02a0a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47d02a0a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47d02a0a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47d02a0a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47d02a0a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47d02a0a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47d02a0a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47d02a0a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47d02a0a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47d02a0a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47d02a0a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47d02a0a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47d02a0a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47d02a0a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47d02a0a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47d02a0a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47d02a0a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4.jpg"/><Relationship Id="rId5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2.jpg"/><Relationship Id="rId5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4.jpg"/><Relationship Id="rId5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vs. WAterfall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comprehensive</a:t>
            </a:r>
            <a:r>
              <a:rPr lang="en"/>
              <a:t> guide by Dustin Runkel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2645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would we use either?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683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Useful for when predictability is desired over agility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Requirements for the project are “set in stone” and not expected to change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Useful for when the project design is </a:t>
            </a:r>
            <a:r>
              <a:rPr lang="en"/>
              <a:t>inherently</a:t>
            </a:r>
            <a:r>
              <a:rPr lang="en"/>
              <a:t> linear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3" name="Google Shape;123;p22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Useful for ever-changing product vision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Ability to work on multiple parts of a project at the same 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Continual customer input can shape the software to their needs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487950"/>
            <a:ext cx="2556701" cy="158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0300" y="3487950"/>
            <a:ext cx="1447900" cy="96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2074" y="3943350"/>
            <a:ext cx="1489976" cy="112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Cobb, C. G. (2015).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Project Manager's Guide to Mastering Agile: Principles and practices for an adaptive approach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John Wiley &amp; Sons.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232" y="1729850"/>
            <a:ext cx="3354615" cy="1887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575" y="2654875"/>
            <a:ext cx="3096474" cy="232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1222" y="3674075"/>
            <a:ext cx="1555300" cy="13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hope you enjoyed my animals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scrum?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scrum is a small </a:t>
            </a:r>
            <a:r>
              <a:rPr lang="en"/>
              <a:t>interdependent</a:t>
            </a:r>
            <a:r>
              <a:rPr lang="en"/>
              <a:t> team that works to complete a series of tasks in a set amount of time, known as a “sprint”. The scrum is highly adaptable for ever changing consumer needs.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scrum </a:t>
            </a:r>
            <a:r>
              <a:rPr lang="en"/>
              <a:t>contains</a:t>
            </a:r>
            <a:r>
              <a:rPr lang="en"/>
              <a:t> 4 main roles: Tester, developer, product manager, and scrum master. These will be talked about more in detail in the coming slides.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5900" y="3360600"/>
            <a:ext cx="1662626" cy="166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Owner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Manages the backlog of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He/she works to order the backlog items to </a:t>
            </a:r>
            <a:r>
              <a:rPr lang="en"/>
              <a:t>achieve</a:t>
            </a:r>
            <a:r>
              <a:rPr lang="en"/>
              <a:t> goals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</a:t>
            </a:r>
            <a:r>
              <a:rPr lang="en"/>
              <a:t>sponsor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Decision maker for the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team direction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Interfaces with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Updates the </a:t>
            </a:r>
            <a:r>
              <a:rPr lang="en"/>
              <a:t>backlog based on end user experience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Communicates with other scrum teams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Organizes items based on what other teams are working 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Identifies dependencies on other teams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0551" y="3561201"/>
            <a:ext cx="2373451" cy="158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Tester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Tests </a:t>
            </a:r>
            <a:r>
              <a:rPr lang="en"/>
              <a:t>pieces</a:t>
            </a:r>
            <a:r>
              <a:rPr lang="en"/>
              <a:t> of software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Acts as quality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Clearly </a:t>
            </a:r>
            <a:r>
              <a:rPr lang="en"/>
              <a:t>communicates</a:t>
            </a:r>
            <a:r>
              <a:rPr lang="en"/>
              <a:t> with the team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Talks to the product owner and developers about bugs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Clarifies any </a:t>
            </a:r>
            <a:r>
              <a:rPr lang="en"/>
              <a:t>ambiguous</a:t>
            </a:r>
            <a:r>
              <a:rPr lang="en"/>
              <a:t>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Tests software according to test cases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24" y="3148349"/>
            <a:ext cx="2689175" cy="17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3984" y="3148350"/>
            <a:ext cx="2382817" cy="17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0375" y="3148350"/>
            <a:ext cx="2625205" cy="178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software </a:t>
            </a:r>
            <a:r>
              <a:rPr lang="en"/>
              <a:t>according</a:t>
            </a:r>
            <a:r>
              <a:rPr lang="en"/>
              <a:t> to product owners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Uses “user stories” to tailor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Partakes in </a:t>
            </a:r>
            <a:r>
              <a:rPr lang="en"/>
              <a:t>meetings</a:t>
            </a:r>
            <a:r>
              <a:rPr lang="en"/>
              <a:t> </a:t>
            </a:r>
            <a:r>
              <a:rPr lang="en"/>
              <a:t>about</a:t>
            </a:r>
            <a:r>
              <a:rPr lang="en"/>
              <a:t> product vision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 organizing to complete a task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25" y="2709700"/>
            <a:ext cx="2267025" cy="227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8399" y="2709700"/>
            <a:ext cx="2933507" cy="227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0675" y="2709700"/>
            <a:ext cx="3032765" cy="22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Master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Facilitates scrum events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Organizes Daily scrums and retrospectives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Coaching the </a:t>
            </a:r>
            <a:r>
              <a:rPr lang="en"/>
              <a:t>development</a:t>
            </a:r>
            <a:r>
              <a:rPr lang="en"/>
              <a:t> team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</a:t>
            </a:r>
            <a:r>
              <a:rPr lang="en"/>
              <a:t>experience</a:t>
            </a:r>
            <a:r>
              <a:rPr lang="en"/>
              <a:t> and advice to the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Assists in backlog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Consults with the product owner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Removes impediments to the team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625" y="2769300"/>
            <a:ext cx="3299676" cy="22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PHases of the SCrum Model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Backlog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Inputs from customers are made into user stories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Stories are added to the backlog of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planning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team estimates how much of the backlog can be done in the sprint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involves estimating the amount of time a particular story takes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Sprint Backlog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team agrees upon the backlog for the sprint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1425" y="3410125"/>
            <a:ext cx="2069325" cy="137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Phases of the Scrum model (PT. 2)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1-4 weeks long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Daily Scrum meetings to keep the team updated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</a:t>
            </a:r>
            <a:r>
              <a:rPr lang="en"/>
              <a:t>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Team presents finished work to product owner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a quick user acceptance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Opportunity to discuss lessons learned and identify room for improvement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a period of reflection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5625" y="292850"/>
            <a:ext cx="2365274" cy="157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waterfall is Cringe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a waterfall approach, only one chunk of a software can be developed at a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reduces the amount of project done per unit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next </a:t>
            </a:r>
            <a:r>
              <a:rPr lang="en"/>
              <a:t>piece</a:t>
            </a:r>
            <a:r>
              <a:rPr lang="en"/>
              <a:t> of the project in a waterfall model is dependent on the success of the current </a:t>
            </a:r>
            <a:r>
              <a:rPr lang="en"/>
              <a:t>piece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</a:t>
            </a:r>
            <a:r>
              <a:rPr lang="en"/>
              <a:t>removes the option of “Learning from failure”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Decisions come from the top, and thus take longer to implement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Rapidly changing requirements are a near-impossible target to hit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Especially in the modern age of technology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