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5"/>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EE803FC-6DA8-E346-8A69-CAB7030EAF61}" type="datetimeFigureOut">
              <a:rPr lang="en-US" smtClean="0"/>
              <a:t>8/18/20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AC5DA-C29D-094D-A8BF-748CFD348B8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83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E803FC-6DA8-E346-8A69-CAB7030EAF61}" type="datetimeFigureOut">
              <a:rPr lang="en-US" smtClean="0"/>
              <a:t>8/18/20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AC5DA-C29D-094D-A8BF-748CFD348B8C}" type="slidenum">
              <a:rPr lang="en-US" smtClean="0"/>
              <a:t>‹#›</a:t>
            </a:fld>
            <a:endParaRPr lang="en-US"/>
          </a:p>
        </p:txBody>
      </p:sp>
    </p:spTree>
    <p:extLst>
      <p:ext uri="{BB962C8B-B14F-4D97-AF65-F5344CB8AC3E}">
        <p14:creationId xmlns:p14="http://schemas.microsoft.com/office/powerpoint/2010/main" val="147083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E803FC-6DA8-E346-8A69-CAB7030EAF61}" type="datetimeFigureOut">
              <a:rPr lang="en-US" smtClean="0"/>
              <a:t>8/18/20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AC5DA-C29D-094D-A8BF-748CFD348B8C}" type="slidenum">
              <a:rPr lang="en-US" smtClean="0"/>
              <a:t>‹#›</a:t>
            </a:fld>
            <a:endParaRPr lang="en-US"/>
          </a:p>
        </p:txBody>
      </p:sp>
    </p:spTree>
    <p:extLst>
      <p:ext uri="{BB962C8B-B14F-4D97-AF65-F5344CB8AC3E}">
        <p14:creationId xmlns:p14="http://schemas.microsoft.com/office/powerpoint/2010/main" val="285715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E803FC-6DA8-E346-8A69-CAB7030EAF61}" type="datetimeFigureOut">
              <a:rPr lang="en-US" smtClean="0"/>
              <a:t>8/18/20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AC5DA-C29D-094D-A8BF-748CFD348B8C}" type="slidenum">
              <a:rPr lang="en-US" smtClean="0"/>
              <a:t>‹#›</a:t>
            </a:fld>
            <a:endParaRPr lang="en-US"/>
          </a:p>
        </p:txBody>
      </p:sp>
    </p:spTree>
    <p:extLst>
      <p:ext uri="{BB962C8B-B14F-4D97-AF65-F5344CB8AC3E}">
        <p14:creationId xmlns:p14="http://schemas.microsoft.com/office/powerpoint/2010/main" val="1076515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E803FC-6DA8-E346-8A69-CAB7030EAF61}" type="datetimeFigureOut">
              <a:rPr lang="en-US" smtClean="0"/>
              <a:t>8/18/20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AC5DA-C29D-094D-A8BF-748CFD348B8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030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E803FC-6DA8-E346-8A69-CAB7030EAF61}" type="datetimeFigureOut">
              <a:rPr lang="en-US" smtClean="0"/>
              <a:t>8/18/20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AC5DA-C29D-094D-A8BF-748CFD348B8C}" type="slidenum">
              <a:rPr lang="en-US" smtClean="0"/>
              <a:t>‹#›</a:t>
            </a:fld>
            <a:endParaRPr lang="en-US"/>
          </a:p>
        </p:txBody>
      </p:sp>
    </p:spTree>
    <p:extLst>
      <p:ext uri="{BB962C8B-B14F-4D97-AF65-F5344CB8AC3E}">
        <p14:creationId xmlns:p14="http://schemas.microsoft.com/office/powerpoint/2010/main" val="882089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E803FC-6DA8-E346-8A69-CAB7030EAF61}" type="datetimeFigureOut">
              <a:rPr lang="en-US" smtClean="0"/>
              <a:t>8/18/20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4AC5DA-C29D-094D-A8BF-748CFD348B8C}" type="slidenum">
              <a:rPr lang="en-US" smtClean="0"/>
              <a:t>‹#›</a:t>
            </a:fld>
            <a:endParaRPr lang="en-US"/>
          </a:p>
        </p:txBody>
      </p:sp>
    </p:spTree>
    <p:extLst>
      <p:ext uri="{BB962C8B-B14F-4D97-AF65-F5344CB8AC3E}">
        <p14:creationId xmlns:p14="http://schemas.microsoft.com/office/powerpoint/2010/main" val="1201518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E803FC-6DA8-E346-8A69-CAB7030EAF61}" type="datetimeFigureOut">
              <a:rPr lang="en-US" smtClean="0"/>
              <a:t>8/18/20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4AC5DA-C29D-094D-A8BF-748CFD348B8C}" type="slidenum">
              <a:rPr lang="en-US" smtClean="0"/>
              <a:t>‹#›</a:t>
            </a:fld>
            <a:endParaRPr lang="en-US"/>
          </a:p>
        </p:txBody>
      </p:sp>
    </p:spTree>
    <p:extLst>
      <p:ext uri="{BB962C8B-B14F-4D97-AF65-F5344CB8AC3E}">
        <p14:creationId xmlns:p14="http://schemas.microsoft.com/office/powerpoint/2010/main" val="113891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EE803FC-6DA8-E346-8A69-CAB7030EAF61}" type="datetimeFigureOut">
              <a:rPr lang="en-US" smtClean="0"/>
              <a:t>8/18/20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B4AC5DA-C29D-094D-A8BF-748CFD348B8C}" type="slidenum">
              <a:rPr lang="en-US" smtClean="0"/>
              <a:t>‹#›</a:t>
            </a:fld>
            <a:endParaRPr lang="en-US"/>
          </a:p>
        </p:txBody>
      </p:sp>
    </p:spTree>
    <p:extLst>
      <p:ext uri="{BB962C8B-B14F-4D97-AF65-F5344CB8AC3E}">
        <p14:creationId xmlns:p14="http://schemas.microsoft.com/office/powerpoint/2010/main" val="1228524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EE803FC-6DA8-E346-8A69-CAB7030EAF61}" type="datetimeFigureOut">
              <a:rPr lang="en-US" smtClean="0"/>
              <a:t>8/18/20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B4AC5DA-C29D-094D-A8BF-748CFD348B8C}" type="slidenum">
              <a:rPr lang="en-US" smtClean="0"/>
              <a:t>‹#›</a:t>
            </a:fld>
            <a:endParaRPr lang="en-US"/>
          </a:p>
        </p:txBody>
      </p:sp>
    </p:spTree>
    <p:extLst>
      <p:ext uri="{BB962C8B-B14F-4D97-AF65-F5344CB8AC3E}">
        <p14:creationId xmlns:p14="http://schemas.microsoft.com/office/powerpoint/2010/main" val="1910749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E803FC-6DA8-E346-8A69-CAB7030EAF61}" type="datetimeFigureOut">
              <a:rPr lang="en-US" smtClean="0"/>
              <a:t>8/18/20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AC5DA-C29D-094D-A8BF-748CFD348B8C}" type="slidenum">
              <a:rPr lang="en-US" smtClean="0"/>
              <a:t>‹#›</a:t>
            </a:fld>
            <a:endParaRPr lang="en-US"/>
          </a:p>
        </p:txBody>
      </p:sp>
    </p:spTree>
    <p:extLst>
      <p:ext uri="{BB962C8B-B14F-4D97-AF65-F5344CB8AC3E}">
        <p14:creationId xmlns:p14="http://schemas.microsoft.com/office/powerpoint/2010/main" val="5025406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EE803FC-6DA8-E346-8A69-CAB7030EAF61}" type="datetimeFigureOut">
              <a:rPr lang="en-US" smtClean="0"/>
              <a:t>8/18/20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B4AC5DA-C29D-094D-A8BF-748CFD348B8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17200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satyajit.dhawale@gmail.com" TargetMode="External"/><Relationship Id="rId3" Type="http://schemas.openxmlformats.org/officeDocument/2006/relationships/hyperlink" Target="https://github.com/D-Satyaji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1803018"/>
            <a:ext cx="9904280" cy="2387600"/>
          </a:xfrm>
        </p:spPr>
        <p:txBody>
          <a:bodyPr>
            <a:normAutofit fontScale="90000"/>
          </a:bodyPr>
          <a:lstStyle/>
          <a:p>
            <a:r>
              <a:rPr lang="en-US" dirty="0" smtClean="0"/>
              <a:t>Coursera Capstone Project Applied Data Science</a:t>
            </a:r>
            <a:r>
              <a:rPr lang="en-US" smtClean="0"/>
              <a:t/>
            </a:r>
            <a:br>
              <a:rPr lang="en-US" smtClean="0"/>
            </a:br>
            <a:r>
              <a:rPr lang="en-US" sz="4000" smtClean="0"/>
              <a:t>By : Satyajeet </a:t>
            </a:r>
            <a:r>
              <a:rPr lang="en-US" sz="4000" dirty="0" smtClean="0"/>
              <a:t>Dhawale</a:t>
            </a:r>
            <a:endParaRPr lang="en-US" sz="4000" dirty="0"/>
          </a:p>
        </p:txBody>
      </p:sp>
      <p:sp>
        <p:nvSpPr>
          <p:cNvPr id="3" name="Subtitle 2"/>
          <p:cNvSpPr>
            <a:spLocks noGrp="1"/>
          </p:cNvSpPr>
          <p:nvPr>
            <p:ph type="subTitle" idx="1"/>
          </p:nvPr>
        </p:nvSpPr>
        <p:spPr/>
        <p:txBody>
          <a:bodyPr>
            <a:normAutofit/>
          </a:bodyPr>
          <a:lstStyle/>
          <a:p>
            <a:r>
              <a:rPr lang="en-US" sz="1400" cap="none" dirty="0" smtClean="0">
                <a:solidFill>
                  <a:srgbClr val="FF0000"/>
                </a:solidFill>
                <a:latin typeface="+mn-lt"/>
                <a:hlinkClick r:id="rId2"/>
              </a:rPr>
              <a:t>satyajit.dhawale@gmail.com</a:t>
            </a:r>
            <a:endParaRPr lang="en-US" sz="1400" cap="none" dirty="0" smtClean="0">
              <a:solidFill>
                <a:srgbClr val="FF0000"/>
              </a:solidFill>
              <a:latin typeface="+mn-lt"/>
            </a:endParaRPr>
          </a:p>
          <a:p>
            <a:r>
              <a:rPr lang="en-US" sz="1400" cap="none" dirty="0" smtClean="0">
                <a:solidFill>
                  <a:srgbClr val="FF0000"/>
                </a:solidFill>
                <a:latin typeface="+mn-lt"/>
                <a:hlinkClick r:id="rId3"/>
              </a:rPr>
              <a:t>https://github.com/d-satyajit</a:t>
            </a:r>
            <a:endParaRPr lang="en-US" sz="1400" cap="none" dirty="0" smtClean="0">
              <a:solidFill>
                <a:srgbClr val="FF0000"/>
              </a:solidFill>
              <a:latin typeface="+mn-lt"/>
            </a:endParaRPr>
          </a:p>
          <a:p>
            <a:endParaRPr lang="en-US" sz="1800" dirty="0"/>
          </a:p>
        </p:txBody>
      </p:sp>
    </p:spTree>
    <p:extLst>
      <p:ext uri="{BB962C8B-B14F-4D97-AF65-F5344CB8AC3E}">
        <p14:creationId xmlns:p14="http://schemas.microsoft.com/office/powerpoint/2010/main" val="1523750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6" name="TextBox 5"/>
          <p:cNvSpPr txBox="1"/>
          <p:nvPr/>
        </p:nvSpPr>
        <p:spPr>
          <a:xfrm>
            <a:off x="5616870" y="5882424"/>
            <a:ext cx="4384214" cy="369332"/>
          </a:xfrm>
          <a:prstGeom prst="rect">
            <a:avLst/>
          </a:prstGeom>
          <a:noFill/>
        </p:spPr>
        <p:txBody>
          <a:bodyPr wrap="none" rtlCol="0">
            <a:spAutoFit/>
          </a:bodyPr>
          <a:lstStyle/>
          <a:p>
            <a:r>
              <a:rPr lang="en-US" dirty="0" smtClean="0"/>
              <a:t>Figure </a:t>
            </a:r>
            <a:r>
              <a:rPr lang="en-US" dirty="0"/>
              <a:t>: </a:t>
            </a:r>
            <a:r>
              <a:rPr lang="en-US" dirty="0" smtClean="0"/>
              <a:t>Clustered Neighborhoods of Nagpur.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2274" y="1835776"/>
            <a:ext cx="6693406" cy="3983359"/>
          </a:xfrm>
          <a:prstGeom prst="rect">
            <a:avLst/>
          </a:prstGeom>
          <a:ln>
            <a:solidFill>
              <a:schemeClr val="accent1"/>
            </a:solidFill>
          </a:ln>
        </p:spPr>
      </p:pic>
      <p:sp>
        <p:nvSpPr>
          <p:cNvPr id="8" name="Content Placeholder 2"/>
          <p:cNvSpPr>
            <a:spLocks noGrp="1"/>
          </p:cNvSpPr>
          <p:nvPr>
            <p:ph idx="1"/>
          </p:nvPr>
        </p:nvSpPr>
        <p:spPr>
          <a:xfrm>
            <a:off x="1097280" y="1845733"/>
            <a:ext cx="3364994" cy="4355369"/>
          </a:xfrm>
        </p:spPr>
        <p:txBody>
          <a:bodyPr>
            <a:normAutofit/>
          </a:bodyPr>
          <a:lstStyle/>
          <a:p>
            <a:pPr>
              <a:lnSpc>
                <a:spcPct val="150000"/>
              </a:lnSpc>
              <a:buFont typeface="Wingdings" charset="2"/>
              <a:buChar char="§"/>
            </a:pPr>
            <a:r>
              <a:rPr lang="en-US" dirty="0"/>
              <a:t>The </a:t>
            </a:r>
            <a:r>
              <a:rPr lang="en-US" dirty="0" smtClean="0"/>
              <a:t>neighborhoods </a:t>
            </a:r>
            <a:r>
              <a:rPr lang="en-US" dirty="0"/>
              <a:t>are divided into </a:t>
            </a:r>
            <a:r>
              <a:rPr lang="en-US" dirty="0" smtClean="0"/>
              <a:t>‘n’ </a:t>
            </a:r>
            <a:r>
              <a:rPr lang="en-US" dirty="0"/>
              <a:t>clusters where </a:t>
            </a:r>
            <a:r>
              <a:rPr lang="en-US" dirty="0" smtClean="0"/>
              <a:t>‘n’ </a:t>
            </a:r>
            <a:r>
              <a:rPr lang="en-US" dirty="0"/>
              <a:t>is the </a:t>
            </a:r>
            <a:r>
              <a:rPr lang="en-US" dirty="0" smtClean="0"/>
              <a:t>number </a:t>
            </a:r>
            <a:r>
              <a:rPr lang="en-US" dirty="0"/>
              <a:t>of clusters found using the optimal approach. </a:t>
            </a:r>
            <a:endParaRPr lang="en-US" dirty="0" smtClean="0"/>
          </a:p>
          <a:p>
            <a:pPr>
              <a:lnSpc>
                <a:spcPct val="150000"/>
              </a:lnSpc>
              <a:buFont typeface="Wingdings" charset="2"/>
              <a:buChar char="§"/>
            </a:pPr>
            <a:r>
              <a:rPr lang="en-US" dirty="0" smtClean="0"/>
              <a:t>The clustered neighborhoods </a:t>
            </a:r>
            <a:r>
              <a:rPr lang="en-US" dirty="0"/>
              <a:t>are visualized using </a:t>
            </a:r>
            <a:r>
              <a:rPr lang="en-US" dirty="0" smtClean="0"/>
              <a:t>different colors </a:t>
            </a:r>
            <a:r>
              <a:rPr lang="en-US" dirty="0"/>
              <a:t>so as to </a:t>
            </a:r>
            <a:r>
              <a:rPr lang="en-US" dirty="0" smtClean="0"/>
              <a:t>make them </a:t>
            </a:r>
            <a:r>
              <a:rPr lang="en-US" dirty="0"/>
              <a:t>distinguishable.</a:t>
            </a:r>
          </a:p>
        </p:txBody>
      </p:sp>
    </p:spTree>
    <p:extLst>
      <p:ext uri="{BB962C8B-B14F-4D97-AF65-F5344CB8AC3E}">
        <p14:creationId xmlns:p14="http://schemas.microsoft.com/office/powerpoint/2010/main" val="251361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1097279" y="1845733"/>
            <a:ext cx="9160817" cy="4355369"/>
          </a:xfrm>
        </p:spPr>
        <p:txBody>
          <a:bodyPr>
            <a:normAutofit/>
          </a:bodyPr>
          <a:lstStyle/>
          <a:p>
            <a:pPr>
              <a:lnSpc>
                <a:spcPct val="150000"/>
              </a:lnSpc>
              <a:buFont typeface="Wingdings" charset="2"/>
              <a:buChar char="§"/>
            </a:pPr>
            <a:r>
              <a:rPr lang="en-US" dirty="0" smtClean="0"/>
              <a:t>The six places i.e. </a:t>
            </a:r>
            <a:r>
              <a:rPr lang="en-US" dirty="0" err="1" smtClean="0"/>
              <a:t>Dharampeth</a:t>
            </a:r>
            <a:r>
              <a:rPr lang="en-US" dirty="0" smtClean="0"/>
              <a:t>, Ravi Nagar, </a:t>
            </a:r>
            <a:r>
              <a:rPr lang="en-US" dirty="0" err="1" smtClean="0"/>
              <a:t>Pratap</a:t>
            </a:r>
            <a:r>
              <a:rPr lang="en-US" dirty="0" smtClean="0"/>
              <a:t> Nagar, </a:t>
            </a:r>
            <a:r>
              <a:rPr lang="en-US" dirty="0" err="1" smtClean="0"/>
              <a:t>Gokulpeth</a:t>
            </a:r>
            <a:r>
              <a:rPr lang="en-US" dirty="0" smtClean="0"/>
              <a:t>, </a:t>
            </a:r>
            <a:r>
              <a:rPr lang="en-US" dirty="0" err="1" smtClean="0"/>
              <a:t>Giripeth</a:t>
            </a:r>
            <a:r>
              <a:rPr lang="en-US" dirty="0" smtClean="0"/>
              <a:t> and Gandhinagar area fall in very dense areas of Nagpur and are mostly surrounded with restaurants, ice cream shops, clothing stores, coffee and snacks places.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580" y="3271712"/>
            <a:ext cx="9347800" cy="2918878"/>
          </a:xfrm>
          <a:prstGeom prst="rect">
            <a:avLst/>
          </a:prstGeom>
          <a:ln>
            <a:solidFill>
              <a:schemeClr val="accent1"/>
            </a:solidFill>
          </a:ln>
        </p:spPr>
      </p:pic>
    </p:spTree>
    <p:extLst>
      <p:ext uri="{BB962C8B-B14F-4D97-AF65-F5344CB8AC3E}">
        <p14:creationId xmlns:p14="http://schemas.microsoft.com/office/powerpoint/2010/main" val="708397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1097279" y="1845733"/>
            <a:ext cx="9160817" cy="4355369"/>
          </a:xfrm>
        </p:spPr>
        <p:txBody>
          <a:bodyPr>
            <a:normAutofit/>
          </a:bodyPr>
          <a:lstStyle/>
          <a:p>
            <a:pPr algn="just">
              <a:lnSpc>
                <a:spcPct val="150000"/>
              </a:lnSpc>
              <a:buFont typeface="Wingdings" charset="2"/>
              <a:buChar char="§"/>
            </a:pPr>
            <a:r>
              <a:rPr lang="en-US" dirty="0" smtClean="0"/>
              <a:t> </a:t>
            </a:r>
            <a:r>
              <a:rPr lang="en-GB" dirty="0" smtClean="0"/>
              <a:t>After </a:t>
            </a:r>
            <a:r>
              <a:rPr lang="en-GB" dirty="0"/>
              <a:t>analysing the various clusters produced by the Machine learning algorithm, cluster no.14, is a prime fit to that shows six different locations having different food corners that includes restaurants, ice cream shops, clothing stores, coffee and snacks </a:t>
            </a:r>
            <a:r>
              <a:rPr lang="en-GB" dirty="0" smtClean="0"/>
              <a:t>places.</a:t>
            </a:r>
          </a:p>
          <a:p>
            <a:pPr algn="just">
              <a:lnSpc>
                <a:spcPct val="150000"/>
              </a:lnSpc>
              <a:buFont typeface="Wingdings" charset="2"/>
              <a:buChar char="§"/>
            </a:pPr>
            <a:r>
              <a:rPr lang="en-GB" dirty="0"/>
              <a:t> </a:t>
            </a:r>
            <a:r>
              <a:rPr lang="en-GB" dirty="0" smtClean="0"/>
              <a:t>These </a:t>
            </a:r>
            <a:r>
              <a:rPr lang="en-GB" dirty="0"/>
              <a:t>areas fall in very dense areas of Nagpur and are mostly surrounded with people, hence it is obvious that most of the people will go here only. But there is a lot of scope for food business owners to open their food corners in areas other than these six areas.</a:t>
            </a:r>
          </a:p>
          <a:p>
            <a:pPr algn="just">
              <a:lnSpc>
                <a:spcPct val="150000"/>
              </a:lnSpc>
              <a:buFont typeface="Wingdings" charset="2"/>
              <a:buChar char="§"/>
            </a:pPr>
            <a:endParaRPr lang="en-US" dirty="0"/>
          </a:p>
        </p:txBody>
      </p:sp>
    </p:spTree>
    <p:extLst>
      <p:ext uri="{BB962C8B-B14F-4D97-AF65-F5344CB8AC3E}">
        <p14:creationId xmlns:p14="http://schemas.microsoft.com/office/powerpoint/2010/main" val="2121777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097279" y="1845733"/>
            <a:ext cx="9160817" cy="4355369"/>
          </a:xfrm>
        </p:spPr>
        <p:txBody>
          <a:bodyPr>
            <a:normAutofit/>
          </a:bodyPr>
          <a:lstStyle/>
          <a:p>
            <a:pPr algn="just">
              <a:lnSpc>
                <a:spcPct val="150000"/>
              </a:lnSpc>
              <a:buFont typeface="Wingdings" charset="2"/>
              <a:buChar char="§"/>
            </a:pPr>
            <a:r>
              <a:rPr lang="en-GB" dirty="0" smtClean="0"/>
              <a:t>As </a:t>
            </a:r>
            <a:r>
              <a:rPr lang="en-GB" dirty="0"/>
              <a:t>the high growing population of the Nagpur City and keeping in mind that India is a country of youngster’s food corners like restaurants, ice cream shops, coffee and snacks places and clothing stores will have high demand. </a:t>
            </a:r>
            <a:endParaRPr lang="en-GB" dirty="0" smtClean="0"/>
          </a:p>
          <a:p>
            <a:pPr algn="just">
              <a:lnSpc>
                <a:spcPct val="150000"/>
              </a:lnSpc>
              <a:buFont typeface="Wingdings" charset="2"/>
              <a:buChar char="§"/>
            </a:pPr>
            <a:r>
              <a:rPr lang="en-GB" dirty="0" smtClean="0"/>
              <a:t>If </a:t>
            </a:r>
            <a:r>
              <a:rPr lang="en-GB" dirty="0"/>
              <a:t>the business owners try to focus on the areas where there is a high demand of customers and less food corners their business will definitely will grow. Also, the it will be very beneficial for the people if the food corners will be near to their home.</a:t>
            </a:r>
          </a:p>
        </p:txBody>
      </p:sp>
    </p:spTree>
    <p:extLst>
      <p:ext uri="{BB962C8B-B14F-4D97-AF65-F5344CB8AC3E}">
        <p14:creationId xmlns:p14="http://schemas.microsoft.com/office/powerpoint/2010/main" val="1053593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097279" y="1845734"/>
            <a:ext cx="9160817" cy="4023360"/>
          </a:xfrm>
        </p:spPr>
        <p:txBody>
          <a:bodyPr>
            <a:normAutofit/>
          </a:bodyPr>
          <a:lstStyle/>
          <a:p>
            <a:pPr>
              <a:lnSpc>
                <a:spcPct val="150000"/>
              </a:lnSpc>
              <a:buFont typeface="Wingdings" charset="2"/>
              <a:buChar char="§"/>
            </a:pPr>
            <a:r>
              <a:rPr lang="en-US" dirty="0"/>
              <a:t>Nagpur is central India biggest city and has the number of interesting places within the boundaries of the city</a:t>
            </a:r>
            <a:r>
              <a:rPr lang="en-US" dirty="0" smtClean="0"/>
              <a:t>.</a:t>
            </a:r>
          </a:p>
          <a:p>
            <a:pPr>
              <a:lnSpc>
                <a:spcPct val="150000"/>
              </a:lnSpc>
              <a:buFont typeface="Wingdings" charset="2"/>
              <a:buChar char="§"/>
            </a:pPr>
            <a:r>
              <a:rPr lang="en-US" dirty="0" smtClean="0"/>
              <a:t>There </a:t>
            </a:r>
            <a:r>
              <a:rPr lang="en-US" dirty="0"/>
              <a:t>are many places, restaurant and malls in Nagpur, where many people visits on daily basis. Also, due to new style of food delivery many people here have opened several home based small food restaurants and people prefer ordering from them</a:t>
            </a:r>
            <a:r>
              <a:rPr lang="en-US" dirty="0" smtClean="0"/>
              <a:t>.</a:t>
            </a:r>
          </a:p>
          <a:p>
            <a:pPr>
              <a:lnSpc>
                <a:spcPct val="150000"/>
              </a:lnSpc>
              <a:buFont typeface="Wingdings" charset="2"/>
              <a:buChar char="§"/>
            </a:pPr>
            <a:r>
              <a:rPr lang="en-US" dirty="0" smtClean="0"/>
              <a:t>Hence </a:t>
            </a:r>
            <a:r>
              <a:rPr lang="en-US" dirty="0"/>
              <a:t>to succeed with retail there has to better way of selecting a nearby restaurant and provide a fast accessible experience.</a:t>
            </a:r>
            <a:endParaRPr lang="en-US" dirty="0" smtClean="0"/>
          </a:p>
          <a:p>
            <a:pPr>
              <a:lnSpc>
                <a:spcPct val="150000"/>
              </a:lnSpc>
            </a:pPr>
            <a:endParaRPr lang="en-US" dirty="0"/>
          </a:p>
        </p:txBody>
      </p:sp>
    </p:spTree>
    <p:extLst>
      <p:ext uri="{BB962C8B-B14F-4D97-AF65-F5344CB8AC3E}">
        <p14:creationId xmlns:p14="http://schemas.microsoft.com/office/powerpoint/2010/main" val="1483924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a:t>
            </a:r>
            <a:endParaRPr lang="en-US" dirty="0"/>
          </a:p>
        </p:txBody>
      </p:sp>
      <p:sp>
        <p:nvSpPr>
          <p:cNvPr id="3" name="Content Placeholder 2"/>
          <p:cNvSpPr>
            <a:spLocks noGrp="1"/>
          </p:cNvSpPr>
          <p:nvPr>
            <p:ph idx="1"/>
          </p:nvPr>
        </p:nvSpPr>
        <p:spPr>
          <a:xfrm>
            <a:off x="1097279" y="1845734"/>
            <a:ext cx="9160817" cy="4023360"/>
          </a:xfrm>
        </p:spPr>
        <p:txBody>
          <a:bodyPr>
            <a:normAutofit/>
          </a:bodyPr>
          <a:lstStyle/>
          <a:p>
            <a:pPr>
              <a:lnSpc>
                <a:spcPct val="150000"/>
              </a:lnSpc>
              <a:buFont typeface="Wingdings" charset="2"/>
              <a:buChar char="§"/>
            </a:pPr>
            <a:r>
              <a:rPr lang="en-US" dirty="0"/>
              <a:t>Now and then everyone wants to eat from outside and also people go for business lunch/dinner or required food for partying at home</a:t>
            </a:r>
            <a:r>
              <a:rPr lang="en-US" dirty="0" smtClean="0"/>
              <a:t>.</a:t>
            </a:r>
          </a:p>
          <a:p>
            <a:pPr>
              <a:lnSpc>
                <a:spcPct val="150000"/>
              </a:lnSpc>
              <a:buFont typeface="Wingdings" charset="2"/>
              <a:buChar char="§"/>
            </a:pPr>
            <a:r>
              <a:rPr lang="en-US" dirty="0" smtClean="0"/>
              <a:t>The </a:t>
            </a:r>
            <a:r>
              <a:rPr lang="en-US" dirty="0"/>
              <a:t>main idea is to find the ideal </a:t>
            </a:r>
            <a:r>
              <a:rPr lang="en-US" dirty="0" smtClean="0"/>
              <a:t>nearby, optimal and most density restaurant for the customer base in </a:t>
            </a:r>
            <a:r>
              <a:rPr lang="en-US" dirty="0"/>
              <a:t>city</a:t>
            </a:r>
            <a:r>
              <a:rPr lang="en-US" dirty="0" smtClean="0"/>
              <a:t>.</a:t>
            </a:r>
          </a:p>
          <a:p>
            <a:pPr>
              <a:lnSpc>
                <a:spcPct val="150000"/>
              </a:lnSpc>
            </a:pPr>
            <a:endParaRPr lang="en-US" dirty="0"/>
          </a:p>
        </p:txBody>
      </p:sp>
    </p:spTree>
    <p:extLst>
      <p:ext uri="{BB962C8B-B14F-4D97-AF65-F5344CB8AC3E}">
        <p14:creationId xmlns:p14="http://schemas.microsoft.com/office/powerpoint/2010/main" val="1310467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3" name="Content Placeholder 2"/>
          <p:cNvSpPr>
            <a:spLocks noGrp="1"/>
          </p:cNvSpPr>
          <p:nvPr>
            <p:ph idx="1"/>
          </p:nvPr>
        </p:nvSpPr>
        <p:spPr>
          <a:xfrm>
            <a:off x="1097279" y="1845734"/>
            <a:ext cx="9160817" cy="4023360"/>
          </a:xfrm>
        </p:spPr>
        <p:txBody>
          <a:bodyPr>
            <a:normAutofit/>
          </a:bodyPr>
          <a:lstStyle/>
          <a:p>
            <a:pPr>
              <a:lnSpc>
                <a:spcPct val="150000"/>
              </a:lnSpc>
              <a:buFont typeface="Wingdings" charset="2"/>
              <a:buChar char="§"/>
            </a:pPr>
            <a:r>
              <a:rPr lang="en-US" dirty="0" smtClean="0"/>
              <a:t>All </a:t>
            </a:r>
            <a:r>
              <a:rPr lang="en-US" dirty="0"/>
              <a:t>the major locations in Nagpur city were taken from the </a:t>
            </a:r>
            <a:r>
              <a:rPr lang="en-US" dirty="0" smtClean="0"/>
              <a:t>Wikipedia </a:t>
            </a:r>
            <a:r>
              <a:rPr lang="en-US" dirty="0"/>
              <a:t>page (https://</a:t>
            </a:r>
            <a:r>
              <a:rPr lang="en-US" dirty="0" err="1"/>
              <a:t>en.wikipedia.org</a:t>
            </a:r>
            <a:r>
              <a:rPr lang="en-US" dirty="0"/>
              <a:t>/wiki/</a:t>
            </a:r>
            <a:r>
              <a:rPr lang="en-US" dirty="0" err="1"/>
              <a:t>List_of_localities_in_Nagpur</a:t>
            </a:r>
            <a:r>
              <a:rPr lang="en-US" dirty="0"/>
              <a:t>) and scraped using </a:t>
            </a:r>
            <a:r>
              <a:rPr lang="en-US" dirty="0" err="1"/>
              <a:t>BeautifulSoup</a:t>
            </a:r>
            <a:r>
              <a:rPr lang="en-US" dirty="0"/>
              <a:t> library in </a:t>
            </a:r>
            <a:r>
              <a:rPr lang="en-US" dirty="0" smtClean="0"/>
              <a:t>Python.</a:t>
            </a:r>
          </a:p>
          <a:p>
            <a:pPr>
              <a:lnSpc>
                <a:spcPct val="150000"/>
              </a:lnSpc>
              <a:buFont typeface="Wingdings" charset="2"/>
              <a:buChar char="§"/>
            </a:pPr>
            <a:r>
              <a:rPr lang="en-US" dirty="0" smtClean="0"/>
              <a:t>To </a:t>
            </a:r>
            <a:r>
              <a:rPr lang="en-US" dirty="0"/>
              <a:t>get the latitude and longitude of each location I have used Geocoder library in python and stored in csv file </a:t>
            </a:r>
            <a:r>
              <a:rPr lang="en-US" dirty="0" smtClean="0"/>
              <a:t>for each </a:t>
            </a:r>
            <a:r>
              <a:rPr lang="en-US" dirty="0"/>
              <a:t>location</a:t>
            </a:r>
            <a:r>
              <a:rPr lang="en-US" dirty="0" smtClean="0"/>
              <a:t>.</a:t>
            </a:r>
          </a:p>
          <a:p>
            <a:pPr>
              <a:lnSpc>
                <a:spcPct val="150000"/>
              </a:lnSpc>
              <a:buFont typeface="Wingdings" charset="2"/>
              <a:buChar char="§"/>
            </a:pPr>
            <a:r>
              <a:rPr lang="en-US" dirty="0"/>
              <a:t>The venue data is then found via the </a:t>
            </a:r>
            <a:r>
              <a:rPr lang="en-US" dirty="0" err="1"/>
              <a:t>FourSquare</a:t>
            </a:r>
            <a:r>
              <a:rPr lang="en-US" dirty="0"/>
              <a:t> API by passing coordinates of each location. And all the venue data is captured in another new </a:t>
            </a:r>
            <a:r>
              <a:rPr lang="en-US" dirty="0" err="1"/>
              <a:t>DataFrame</a:t>
            </a:r>
            <a:r>
              <a:rPr lang="en-US" dirty="0"/>
              <a:t>.</a:t>
            </a:r>
          </a:p>
        </p:txBody>
      </p:sp>
    </p:spTree>
    <p:extLst>
      <p:ext uri="{BB962C8B-B14F-4D97-AF65-F5344CB8AC3E}">
        <p14:creationId xmlns:p14="http://schemas.microsoft.com/office/powerpoint/2010/main" val="1637402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1097279" y="1845734"/>
            <a:ext cx="9160817" cy="4023360"/>
          </a:xfrm>
        </p:spPr>
        <p:txBody>
          <a:bodyPr>
            <a:normAutofit/>
          </a:bodyPr>
          <a:lstStyle/>
          <a:p>
            <a:pPr>
              <a:lnSpc>
                <a:spcPct val="150000"/>
              </a:lnSpc>
              <a:buFont typeface="Wingdings" charset="2"/>
              <a:buChar char="§"/>
            </a:pPr>
            <a:r>
              <a:rPr lang="en-US" b="1" dirty="0"/>
              <a:t>Precision of the Geocoder library in </a:t>
            </a:r>
            <a:r>
              <a:rPr lang="en-US" b="1" dirty="0" smtClean="0"/>
              <a:t>Python : </a:t>
            </a:r>
            <a:r>
              <a:rPr lang="en-US" dirty="0" smtClean="0"/>
              <a:t>It </a:t>
            </a:r>
            <a:r>
              <a:rPr lang="en-US" dirty="0"/>
              <a:t>was noted that for some location the Geocoder library was giving the incorrect coordinates. And hence few of the locations has to be checked manually and changes </a:t>
            </a:r>
            <a:r>
              <a:rPr lang="en-US" dirty="0" smtClean="0"/>
              <a:t>because </a:t>
            </a:r>
            <a:r>
              <a:rPr lang="en-US" dirty="0"/>
              <a:t>they were having same name as other locations in India. Also, some names were incorrectly mention in the Wikipedia that also needs to be corrected</a:t>
            </a:r>
            <a:r>
              <a:rPr lang="en-US" dirty="0" smtClean="0"/>
              <a:t>.</a:t>
            </a:r>
          </a:p>
          <a:p>
            <a:pPr>
              <a:lnSpc>
                <a:spcPct val="150000"/>
              </a:lnSpc>
              <a:buFont typeface="Wingdings" charset="2"/>
              <a:buChar char="§"/>
            </a:pPr>
            <a:r>
              <a:rPr lang="en-US" b="1" dirty="0" smtClean="0"/>
              <a:t>Folium</a:t>
            </a:r>
            <a:r>
              <a:rPr lang="en-US" dirty="0" smtClean="0"/>
              <a:t> </a:t>
            </a:r>
            <a:r>
              <a:rPr lang="en-US" b="1" dirty="0" smtClean="0"/>
              <a:t>:</a:t>
            </a:r>
            <a:r>
              <a:rPr lang="en-US" dirty="0" smtClean="0"/>
              <a:t> Folium </a:t>
            </a:r>
            <a:r>
              <a:rPr lang="en-US" dirty="0"/>
              <a:t>is used to display the location points on the virtual map and for the cluster </a:t>
            </a:r>
            <a:r>
              <a:rPr lang="en-US" dirty="0" smtClean="0"/>
              <a:t>visualization.</a:t>
            </a:r>
            <a:endParaRPr lang="en-US" dirty="0"/>
          </a:p>
        </p:txBody>
      </p:sp>
    </p:spTree>
    <p:extLst>
      <p:ext uri="{BB962C8B-B14F-4D97-AF65-F5344CB8AC3E}">
        <p14:creationId xmlns:p14="http://schemas.microsoft.com/office/powerpoint/2010/main" val="1336791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0745" y="1874698"/>
            <a:ext cx="6453352" cy="3835173"/>
          </a:xfrm>
          <a:ln>
            <a:solidFill>
              <a:schemeClr val="accent1"/>
            </a:solidFill>
          </a:ln>
        </p:spPr>
      </p:pic>
      <p:sp>
        <p:nvSpPr>
          <p:cNvPr id="7" name="TextBox 6"/>
          <p:cNvSpPr txBox="1"/>
          <p:nvPr/>
        </p:nvSpPr>
        <p:spPr>
          <a:xfrm>
            <a:off x="3777043" y="5819135"/>
            <a:ext cx="3460756" cy="369332"/>
          </a:xfrm>
          <a:prstGeom prst="rect">
            <a:avLst/>
          </a:prstGeom>
          <a:noFill/>
        </p:spPr>
        <p:txBody>
          <a:bodyPr wrap="none" rtlCol="0">
            <a:spAutoFit/>
          </a:bodyPr>
          <a:lstStyle/>
          <a:p>
            <a:r>
              <a:rPr lang="en-US" smtClean="0"/>
              <a:t>Figure : Neighborhood's </a:t>
            </a:r>
            <a:r>
              <a:rPr lang="en-US" dirty="0"/>
              <a:t>of </a:t>
            </a:r>
            <a:r>
              <a:rPr lang="en-US" dirty="0" smtClean="0"/>
              <a:t>Nagpur.</a:t>
            </a:r>
            <a:endParaRPr lang="en-US" dirty="0"/>
          </a:p>
        </p:txBody>
      </p:sp>
    </p:spTree>
    <p:extLst>
      <p:ext uri="{BB962C8B-B14F-4D97-AF65-F5344CB8AC3E}">
        <p14:creationId xmlns:p14="http://schemas.microsoft.com/office/powerpoint/2010/main" val="471812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1097279" y="1845734"/>
            <a:ext cx="9160817" cy="4023360"/>
          </a:xfrm>
        </p:spPr>
        <p:txBody>
          <a:bodyPr>
            <a:normAutofit/>
          </a:bodyPr>
          <a:lstStyle/>
          <a:p>
            <a:pPr>
              <a:lnSpc>
                <a:spcPct val="150000"/>
              </a:lnSpc>
              <a:buFont typeface="Wingdings" charset="2"/>
              <a:buChar char="§"/>
            </a:pPr>
            <a:r>
              <a:rPr lang="en-US" b="1" dirty="0"/>
              <a:t>One hot </a:t>
            </a:r>
            <a:r>
              <a:rPr lang="en-US" b="1" dirty="0" smtClean="0"/>
              <a:t>encoding </a:t>
            </a:r>
            <a:r>
              <a:rPr lang="en-US" dirty="0" smtClean="0"/>
              <a:t>: One </a:t>
            </a:r>
            <a:r>
              <a:rPr lang="en-US" dirty="0"/>
              <a:t>hot encoding is a process by which categorical variables </a:t>
            </a:r>
            <a:r>
              <a:rPr lang="en-US" dirty="0" smtClean="0"/>
              <a:t>are converted </a:t>
            </a:r>
            <a:r>
              <a:rPr lang="en-US" dirty="0"/>
              <a:t>into a form that could be provided to ML algorithms </a:t>
            </a:r>
            <a:r>
              <a:rPr lang="en-US" dirty="0" smtClean="0"/>
              <a:t>to do </a:t>
            </a:r>
            <a:r>
              <a:rPr lang="en-US" dirty="0"/>
              <a:t>a better job in prediction. For the K-means </a:t>
            </a:r>
            <a:r>
              <a:rPr lang="en-US" dirty="0" smtClean="0"/>
              <a:t>Clustering Algorithm</a:t>
            </a:r>
            <a:r>
              <a:rPr lang="en-US" dirty="0"/>
              <a:t>, all unique items under Venue Category are </a:t>
            </a:r>
            <a:r>
              <a:rPr lang="en-US" dirty="0" smtClean="0"/>
              <a:t>one-hot encoded.</a:t>
            </a:r>
          </a:p>
          <a:p>
            <a:pPr>
              <a:lnSpc>
                <a:spcPct val="150000"/>
              </a:lnSpc>
              <a:buFont typeface="Wingdings" charset="2"/>
              <a:buChar char="§"/>
            </a:pPr>
            <a:r>
              <a:rPr lang="en-US" b="1" dirty="0" smtClean="0"/>
              <a:t>Top </a:t>
            </a:r>
            <a:r>
              <a:rPr lang="en-US" b="1" dirty="0"/>
              <a:t>10 most common </a:t>
            </a:r>
            <a:r>
              <a:rPr lang="en-US" b="1" dirty="0" smtClean="0"/>
              <a:t>venues : </a:t>
            </a:r>
            <a:r>
              <a:rPr lang="en-US" dirty="0" smtClean="0"/>
              <a:t>Due </a:t>
            </a:r>
            <a:r>
              <a:rPr lang="en-US" dirty="0"/>
              <a:t>to high variety in the venues, only the top 10 common </a:t>
            </a:r>
            <a:r>
              <a:rPr lang="en-US" dirty="0" smtClean="0"/>
              <a:t>venues are </a:t>
            </a:r>
            <a:r>
              <a:rPr lang="en-US" dirty="0"/>
              <a:t>selected and a new </a:t>
            </a:r>
            <a:r>
              <a:rPr lang="en-US" dirty="0" smtClean="0"/>
              <a:t>Data Frame </a:t>
            </a:r>
            <a:r>
              <a:rPr lang="en-US" dirty="0"/>
              <a:t>is made, which is used to </a:t>
            </a:r>
            <a:r>
              <a:rPr lang="en-US" dirty="0" smtClean="0"/>
              <a:t>train the </a:t>
            </a:r>
            <a:r>
              <a:rPr lang="en-US" dirty="0"/>
              <a:t>K-means Clustering Algorithm.</a:t>
            </a:r>
          </a:p>
        </p:txBody>
      </p:sp>
    </p:spTree>
    <p:extLst>
      <p:ext uri="{BB962C8B-B14F-4D97-AF65-F5344CB8AC3E}">
        <p14:creationId xmlns:p14="http://schemas.microsoft.com/office/powerpoint/2010/main" val="1025234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1097279" y="1845733"/>
            <a:ext cx="9160817" cy="4355369"/>
          </a:xfrm>
        </p:spPr>
        <p:txBody>
          <a:bodyPr>
            <a:normAutofit lnSpcReduction="10000"/>
          </a:bodyPr>
          <a:lstStyle/>
          <a:p>
            <a:pPr>
              <a:lnSpc>
                <a:spcPct val="150000"/>
              </a:lnSpc>
              <a:buFont typeface="Wingdings" charset="2"/>
              <a:buChar char="§"/>
            </a:pPr>
            <a:r>
              <a:rPr lang="en-US" b="1" dirty="0"/>
              <a:t>Optimal number of </a:t>
            </a:r>
            <a:r>
              <a:rPr lang="en-US" b="1" dirty="0" smtClean="0"/>
              <a:t>clusters:</a:t>
            </a:r>
            <a:r>
              <a:rPr lang="en-US" dirty="0" smtClean="0"/>
              <a:t> Silhouette </a:t>
            </a:r>
            <a:r>
              <a:rPr lang="en-US" dirty="0"/>
              <a:t>Score is a measure of how similar an object is to </a:t>
            </a:r>
            <a:r>
              <a:rPr lang="en-US" dirty="0" smtClean="0"/>
              <a:t>its own </a:t>
            </a:r>
            <a:r>
              <a:rPr lang="en-US" dirty="0"/>
              <a:t>cluster (cohesion) compared to other clusters (separation</a:t>
            </a:r>
            <a:r>
              <a:rPr lang="en-US" dirty="0" smtClean="0"/>
              <a:t>). The </a:t>
            </a:r>
            <a:r>
              <a:rPr lang="en-US" dirty="0"/>
              <a:t>silhouette ranges from -1 to +1, where a high value </a:t>
            </a:r>
            <a:r>
              <a:rPr lang="en-US" dirty="0" smtClean="0"/>
              <a:t>indicates that </a:t>
            </a:r>
            <a:r>
              <a:rPr lang="en-US" dirty="0"/>
              <a:t>the object is well matched to its own cluster and </a:t>
            </a:r>
            <a:r>
              <a:rPr lang="en-US" dirty="0" smtClean="0"/>
              <a:t>poorly matched </a:t>
            </a:r>
            <a:r>
              <a:rPr lang="en-US" dirty="0"/>
              <a:t>to neighboring clusters</a:t>
            </a:r>
            <a:r>
              <a:rPr lang="en-US" dirty="0" smtClean="0"/>
              <a:t>. Based </a:t>
            </a:r>
            <a:r>
              <a:rPr lang="en-US" dirty="0"/>
              <a:t>on the Silhouette Score of various clusters below 20, </a:t>
            </a:r>
            <a:r>
              <a:rPr lang="en-US" dirty="0" smtClean="0"/>
              <a:t>the optimal </a:t>
            </a:r>
            <a:r>
              <a:rPr lang="en-US" dirty="0"/>
              <a:t>cluster size is determined</a:t>
            </a:r>
            <a:r>
              <a:rPr lang="en-US" dirty="0" smtClean="0"/>
              <a:t>.</a:t>
            </a:r>
          </a:p>
          <a:p>
            <a:pPr>
              <a:lnSpc>
                <a:spcPct val="150000"/>
              </a:lnSpc>
              <a:buFont typeface="Wingdings" charset="2"/>
              <a:buChar char="§"/>
            </a:pPr>
            <a:r>
              <a:rPr lang="en-US" b="1" dirty="0"/>
              <a:t>K-means </a:t>
            </a:r>
            <a:r>
              <a:rPr lang="en-US" b="1" dirty="0" smtClean="0"/>
              <a:t>clustering: </a:t>
            </a:r>
            <a:r>
              <a:rPr lang="en-US" dirty="0" smtClean="0"/>
              <a:t>The </a:t>
            </a:r>
            <a:r>
              <a:rPr lang="en-US" dirty="0"/>
              <a:t>venue data is then trained using K-means </a:t>
            </a:r>
            <a:r>
              <a:rPr lang="en-US" dirty="0" smtClean="0"/>
              <a:t>Clustering Algorithm </a:t>
            </a:r>
            <a:r>
              <a:rPr lang="en-US" dirty="0"/>
              <a:t>to get the desired clusters to base the analysis on</a:t>
            </a:r>
            <a:r>
              <a:rPr lang="en-US" dirty="0" smtClean="0"/>
              <a:t>. K-means </a:t>
            </a:r>
            <a:r>
              <a:rPr lang="en-US" dirty="0"/>
              <a:t>was chosen as the variables (Venue Categories) are huge</a:t>
            </a:r>
            <a:r>
              <a:rPr lang="en-US" dirty="0" smtClean="0"/>
              <a:t>, and </a:t>
            </a:r>
            <a:r>
              <a:rPr lang="en-US" dirty="0"/>
              <a:t>in such situations K-means will be computationally faster </a:t>
            </a:r>
            <a:r>
              <a:rPr lang="en-US" dirty="0" smtClean="0"/>
              <a:t>than other </a:t>
            </a:r>
            <a:r>
              <a:rPr lang="en-US" dirty="0"/>
              <a:t>clustering algorithms.</a:t>
            </a:r>
          </a:p>
        </p:txBody>
      </p:sp>
    </p:spTree>
    <p:extLst>
      <p:ext uri="{BB962C8B-B14F-4D97-AF65-F5344CB8AC3E}">
        <p14:creationId xmlns:p14="http://schemas.microsoft.com/office/powerpoint/2010/main" val="1269951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577" y="1886807"/>
            <a:ext cx="7833632" cy="3932328"/>
          </a:xfrm>
          <a:prstGeom prst="rect">
            <a:avLst/>
          </a:prstGeom>
          <a:ln>
            <a:solidFill>
              <a:schemeClr val="accent1"/>
            </a:solidFill>
          </a:ln>
        </p:spPr>
      </p:pic>
      <p:sp>
        <p:nvSpPr>
          <p:cNvPr id="6" name="TextBox 5"/>
          <p:cNvSpPr txBox="1"/>
          <p:nvPr/>
        </p:nvSpPr>
        <p:spPr>
          <a:xfrm>
            <a:off x="3777043" y="5819135"/>
            <a:ext cx="4586320" cy="369332"/>
          </a:xfrm>
          <a:prstGeom prst="rect">
            <a:avLst/>
          </a:prstGeom>
          <a:noFill/>
        </p:spPr>
        <p:txBody>
          <a:bodyPr wrap="none" rtlCol="0">
            <a:spAutoFit/>
          </a:bodyPr>
          <a:lstStyle/>
          <a:p>
            <a:r>
              <a:rPr lang="en-US" dirty="0" smtClean="0"/>
              <a:t>Figure </a:t>
            </a:r>
            <a:r>
              <a:rPr lang="en-US" dirty="0"/>
              <a:t>: Silhouette score vs </a:t>
            </a:r>
            <a:r>
              <a:rPr lang="en-US" dirty="0" smtClean="0"/>
              <a:t>Number of </a:t>
            </a:r>
            <a:r>
              <a:rPr lang="en-US" dirty="0"/>
              <a:t>clusters.</a:t>
            </a:r>
          </a:p>
        </p:txBody>
      </p:sp>
    </p:spTree>
    <p:extLst>
      <p:ext uri="{BB962C8B-B14F-4D97-AF65-F5344CB8AC3E}">
        <p14:creationId xmlns:p14="http://schemas.microsoft.com/office/powerpoint/2010/main" val="113248880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27260</TotalTime>
  <Words>844</Words>
  <Application>Microsoft Macintosh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Wingdings</vt:lpstr>
      <vt:lpstr>Retrospect</vt:lpstr>
      <vt:lpstr>Coursera Capstone Project Applied Data Science By : Satyajeet Dhawale</vt:lpstr>
      <vt:lpstr>Introduction</vt:lpstr>
      <vt:lpstr>Business Problem</vt:lpstr>
      <vt:lpstr>Data Collection</vt:lpstr>
      <vt:lpstr>Methodology</vt:lpstr>
      <vt:lpstr>Methodology</vt:lpstr>
      <vt:lpstr>Methodology</vt:lpstr>
      <vt:lpstr>Methodology</vt:lpstr>
      <vt:lpstr>Methodology</vt:lpstr>
      <vt:lpstr>Results</vt:lpstr>
      <vt:lpstr>Results</vt:lpstr>
      <vt:lpstr>Discussion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Satyajeet Dhawale</dc:creator>
  <cp:lastModifiedBy>Satyajeet Dhawale</cp:lastModifiedBy>
  <cp:revision>25</cp:revision>
  <dcterms:created xsi:type="dcterms:W3CDTF">2020-08-17T18:50:01Z</dcterms:created>
  <dcterms:modified xsi:type="dcterms:W3CDTF">2020-09-05T17:38:46Z</dcterms:modified>
</cp:coreProperties>
</file>