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9" r:id="rId3"/>
    <p:sldId id="257" r:id="rId4"/>
    <p:sldId id="261" r:id="rId5"/>
    <p:sldId id="260" r:id="rId6"/>
    <p:sldId id="263" r:id="rId7"/>
    <p:sldId id="262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3EF9"/>
    <a:srgbClr val="1468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791" autoAdjust="0"/>
  </p:normalViewPr>
  <p:slideViewPr>
    <p:cSldViewPr snapToObjects="1">
      <p:cViewPr>
        <p:scale>
          <a:sx n="94" d="100"/>
          <a:sy n="94" d="100"/>
        </p:scale>
        <p:origin x="-1200" y="504"/>
      </p:cViewPr>
      <p:guideLst>
        <p:guide orient="horz" pos="576"/>
        <p:guide pos="292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0A78E1-A0F3-3D4C-8690-FF0BBA273D2F}" type="doc">
      <dgm:prSet loTypeId="urn:microsoft.com/office/officeart/2005/8/layout/vList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071555-E1D3-CE4A-A4BB-F761A34B64C4}">
      <dgm:prSet phldrT="[Text]" custT="1"/>
      <dgm:spPr/>
      <dgm:t>
        <a:bodyPr/>
        <a:lstStyle/>
        <a:p>
          <a:r>
            <a:rPr lang="en-US" sz="1800" dirty="0" smtClean="0">
              <a:latin typeface="Century Schoolbook"/>
              <a:cs typeface="Century Schoolbook"/>
            </a:rPr>
            <a:t>Click Behavior </a:t>
          </a:r>
        </a:p>
        <a:p>
          <a:r>
            <a:rPr lang="en-US" sz="1800" dirty="0" smtClean="0">
              <a:latin typeface="Century Schoolbook"/>
              <a:cs typeface="Century Schoolbook"/>
            </a:rPr>
            <a:t>Features</a:t>
          </a:r>
          <a:endParaRPr lang="en-US" sz="1800" dirty="0">
            <a:latin typeface="Century Schoolbook"/>
            <a:cs typeface="Century Schoolbook"/>
          </a:endParaRPr>
        </a:p>
      </dgm:t>
    </dgm:pt>
    <dgm:pt modelId="{2A0CAD97-850A-7240-BF0C-6C576AF0A4F4}" type="parTrans" cxnId="{594DA6AE-AD85-9448-BF3A-639EDB00A9F6}">
      <dgm:prSet/>
      <dgm:spPr/>
      <dgm:t>
        <a:bodyPr/>
        <a:lstStyle/>
        <a:p>
          <a:endParaRPr lang="en-US"/>
        </a:p>
      </dgm:t>
    </dgm:pt>
    <dgm:pt modelId="{737800E8-6A6A-7440-BC24-EE2277FEEFB5}" type="sibTrans" cxnId="{594DA6AE-AD85-9448-BF3A-639EDB00A9F6}">
      <dgm:prSet/>
      <dgm:spPr/>
      <dgm:t>
        <a:bodyPr/>
        <a:lstStyle/>
        <a:p>
          <a:endParaRPr lang="en-US"/>
        </a:p>
      </dgm:t>
    </dgm:pt>
    <dgm:pt modelId="{00D0996F-328A-2A46-B95A-C99FD6C9674C}">
      <dgm:prSet phldrT="[Text]" custT="1"/>
      <dgm:spPr/>
      <dgm:t>
        <a:bodyPr/>
        <a:lstStyle/>
        <a:p>
          <a:r>
            <a:rPr lang="en-US" sz="1400" dirty="0" smtClean="0">
              <a:latin typeface="Century Schoolbook"/>
              <a:cs typeface="Century Schoolbook"/>
            </a:rPr>
            <a:t>Statistical features based on average and standard deviation.</a:t>
          </a:r>
          <a:endParaRPr lang="en-US" sz="1400" dirty="0">
            <a:latin typeface="Century Schoolbook"/>
            <a:cs typeface="Century Schoolbook"/>
          </a:endParaRPr>
        </a:p>
      </dgm:t>
    </dgm:pt>
    <dgm:pt modelId="{E0D723A7-9262-DC48-AA83-6213D3556BC4}" type="parTrans" cxnId="{B5A64688-1433-FB44-B677-6A8135030A49}">
      <dgm:prSet/>
      <dgm:spPr/>
      <dgm:t>
        <a:bodyPr/>
        <a:lstStyle/>
        <a:p>
          <a:endParaRPr lang="en-US"/>
        </a:p>
      </dgm:t>
    </dgm:pt>
    <dgm:pt modelId="{E8C83C2D-6087-264B-8713-DEFD14C1AC89}" type="sibTrans" cxnId="{B5A64688-1433-FB44-B677-6A8135030A49}">
      <dgm:prSet/>
      <dgm:spPr/>
      <dgm:t>
        <a:bodyPr/>
        <a:lstStyle/>
        <a:p>
          <a:endParaRPr lang="en-US"/>
        </a:p>
      </dgm:t>
    </dgm:pt>
    <dgm:pt modelId="{D72D1855-F57C-D441-9983-4ED3824C6EBA}">
      <dgm:prSet phldrT="[Text]" custT="1"/>
      <dgm:spPr/>
      <dgm:t>
        <a:bodyPr/>
        <a:lstStyle/>
        <a:p>
          <a:r>
            <a:rPr lang="en-US" sz="1800" dirty="0" smtClean="0">
              <a:latin typeface="Century Schoolbook"/>
              <a:cs typeface="Century Schoolbook"/>
            </a:rPr>
            <a:t>Click Duplication</a:t>
          </a:r>
        </a:p>
        <a:p>
          <a:r>
            <a:rPr lang="en-US" sz="1800" dirty="0" smtClean="0">
              <a:latin typeface="Century Schoolbook"/>
              <a:cs typeface="Century Schoolbook"/>
            </a:rPr>
            <a:t> Features</a:t>
          </a:r>
          <a:endParaRPr lang="en-US" sz="1800" dirty="0">
            <a:latin typeface="Century Schoolbook"/>
            <a:cs typeface="Century Schoolbook"/>
          </a:endParaRPr>
        </a:p>
      </dgm:t>
    </dgm:pt>
    <dgm:pt modelId="{0CE42879-874C-E84C-B83F-39BBA2E98B6A}" type="parTrans" cxnId="{F18E6837-DFF9-2546-AE35-6B5C92D0483D}">
      <dgm:prSet/>
      <dgm:spPr/>
      <dgm:t>
        <a:bodyPr/>
        <a:lstStyle/>
        <a:p>
          <a:endParaRPr lang="en-US"/>
        </a:p>
      </dgm:t>
    </dgm:pt>
    <dgm:pt modelId="{022C5490-6786-B54E-B7A5-BCFD371A446B}" type="sibTrans" cxnId="{F18E6837-DFF9-2546-AE35-6B5C92D0483D}">
      <dgm:prSet/>
      <dgm:spPr/>
      <dgm:t>
        <a:bodyPr/>
        <a:lstStyle/>
        <a:p>
          <a:endParaRPr lang="en-US"/>
        </a:p>
      </dgm:t>
    </dgm:pt>
    <dgm:pt modelId="{21A71801-57AF-6E4F-A835-A1B5643EE457}">
      <dgm:prSet phldrT="[Text]" custT="1"/>
      <dgm:spPr/>
      <dgm:t>
        <a:bodyPr/>
        <a:lstStyle/>
        <a:p>
          <a:r>
            <a:rPr lang="en-US" sz="1400" dirty="0" smtClean="0">
              <a:latin typeface="Century Schoolbook"/>
              <a:cs typeface="Century Schoolbook"/>
            </a:rPr>
            <a:t>Features capturing temporal aspects of clicks per publisher.</a:t>
          </a:r>
          <a:endParaRPr lang="en-US" sz="1400" dirty="0">
            <a:latin typeface="Century Schoolbook"/>
            <a:cs typeface="Century Schoolbook"/>
          </a:endParaRPr>
        </a:p>
      </dgm:t>
    </dgm:pt>
    <dgm:pt modelId="{DF70B6BD-3C87-B344-8833-7EBA34B8E109}" type="parTrans" cxnId="{1321C02C-FC13-E844-A830-762B134F4B85}">
      <dgm:prSet/>
      <dgm:spPr/>
      <dgm:t>
        <a:bodyPr/>
        <a:lstStyle/>
        <a:p>
          <a:endParaRPr lang="en-US"/>
        </a:p>
      </dgm:t>
    </dgm:pt>
    <dgm:pt modelId="{F032D22D-50A1-A940-BC8A-3A96EA3AC84D}" type="sibTrans" cxnId="{1321C02C-FC13-E844-A830-762B134F4B85}">
      <dgm:prSet/>
      <dgm:spPr/>
      <dgm:t>
        <a:bodyPr/>
        <a:lstStyle/>
        <a:p>
          <a:endParaRPr lang="en-US"/>
        </a:p>
      </dgm:t>
    </dgm:pt>
    <dgm:pt modelId="{C1EB0440-B6B7-D446-A39C-F825AE0AF6C3}">
      <dgm:prSet phldrT="[Text]" custT="1"/>
      <dgm:spPr/>
      <dgm:t>
        <a:bodyPr/>
        <a:lstStyle/>
        <a:p>
          <a:r>
            <a:rPr lang="en-US" sz="1400" dirty="0" smtClean="0">
              <a:latin typeface="Century Schoolbook"/>
              <a:cs typeface="Century Schoolbook"/>
            </a:rPr>
            <a:t>Clicks occurring in shorter time intervals (one minute clicks) tend to be fraudulent clicks.</a:t>
          </a:r>
          <a:endParaRPr lang="en-US" sz="1400" dirty="0">
            <a:latin typeface="Century Schoolbook"/>
            <a:cs typeface="Century Schoolbook"/>
          </a:endParaRPr>
        </a:p>
      </dgm:t>
    </dgm:pt>
    <dgm:pt modelId="{643226EF-26C8-034D-A268-6E4E9214059A}" type="parTrans" cxnId="{3496DA97-D9AF-CE42-B0E6-1D5528A8BE25}">
      <dgm:prSet/>
      <dgm:spPr/>
      <dgm:t>
        <a:bodyPr/>
        <a:lstStyle/>
        <a:p>
          <a:endParaRPr lang="en-US"/>
        </a:p>
      </dgm:t>
    </dgm:pt>
    <dgm:pt modelId="{5CBC6892-ADB8-2443-A930-EB20B6F077D2}" type="sibTrans" cxnId="{3496DA97-D9AF-CE42-B0E6-1D5528A8BE25}">
      <dgm:prSet/>
      <dgm:spPr/>
      <dgm:t>
        <a:bodyPr/>
        <a:lstStyle/>
        <a:p>
          <a:endParaRPr lang="en-US"/>
        </a:p>
      </dgm:t>
    </dgm:pt>
    <dgm:pt modelId="{174E69ED-5ABB-DB42-A766-56500DD331E9}">
      <dgm:prSet phldrT="[Text]" custT="1"/>
      <dgm:spPr/>
      <dgm:t>
        <a:bodyPr/>
        <a:lstStyle/>
        <a:p>
          <a:r>
            <a:rPr lang="en-US" sz="1800" dirty="0" smtClean="0">
              <a:latin typeface="Century Schoolbook"/>
              <a:cs typeface="Century Schoolbook"/>
            </a:rPr>
            <a:t>High-Risk Click</a:t>
          </a:r>
        </a:p>
        <a:p>
          <a:r>
            <a:rPr lang="en-US" sz="1800" dirty="0" smtClean="0">
              <a:latin typeface="Century Schoolbook"/>
              <a:cs typeface="Century Schoolbook"/>
            </a:rPr>
            <a:t> Features</a:t>
          </a:r>
          <a:endParaRPr lang="en-US" sz="1800" dirty="0">
            <a:latin typeface="Century Schoolbook"/>
            <a:cs typeface="Century Schoolbook"/>
          </a:endParaRPr>
        </a:p>
      </dgm:t>
    </dgm:pt>
    <dgm:pt modelId="{DEE2E949-279E-1E4D-BD72-04EE2AC81D8E}" type="parTrans" cxnId="{F069223A-D4F3-C142-8369-8331E1EF9E1C}">
      <dgm:prSet/>
      <dgm:spPr/>
      <dgm:t>
        <a:bodyPr/>
        <a:lstStyle/>
        <a:p>
          <a:endParaRPr lang="en-US"/>
        </a:p>
      </dgm:t>
    </dgm:pt>
    <dgm:pt modelId="{33E1D5D4-7886-F84A-974E-42099BDCF32E}" type="sibTrans" cxnId="{F069223A-D4F3-C142-8369-8331E1EF9E1C}">
      <dgm:prSet/>
      <dgm:spPr/>
      <dgm:t>
        <a:bodyPr/>
        <a:lstStyle/>
        <a:p>
          <a:endParaRPr lang="en-US"/>
        </a:p>
      </dgm:t>
    </dgm:pt>
    <dgm:pt modelId="{E43BA0F0-DC29-BC4D-BD62-12A18410CD56}">
      <dgm:prSet phldrT="[Text]" custT="1"/>
      <dgm:spPr/>
      <dgm:t>
        <a:bodyPr/>
        <a:lstStyle/>
        <a:p>
          <a:r>
            <a:rPr lang="en-US" sz="1400" dirty="0" smtClean="0">
              <a:latin typeface="Century Schoolbook"/>
              <a:cs typeface="Century Schoolbook"/>
            </a:rPr>
            <a:t>Percentages of clicks originating from countries like India, Indonesia, Singapore etc.</a:t>
          </a:r>
          <a:endParaRPr lang="en-US" sz="1400" dirty="0">
            <a:latin typeface="Century Schoolbook"/>
            <a:cs typeface="Century Schoolbook"/>
          </a:endParaRPr>
        </a:p>
      </dgm:t>
    </dgm:pt>
    <dgm:pt modelId="{811529D2-D5B0-A247-98BB-F49B6BF57F9B}" type="parTrans" cxnId="{99D93FB1-ABEB-E944-B187-6D1B806F8BF4}">
      <dgm:prSet/>
      <dgm:spPr/>
      <dgm:t>
        <a:bodyPr/>
        <a:lstStyle/>
        <a:p>
          <a:endParaRPr lang="en-US"/>
        </a:p>
      </dgm:t>
    </dgm:pt>
    <dgm:pt modelId="{176D0DAB-D9ED-5C4C-A307-52B53A9C0186}" type="sibTrans" cxnId="{99D93FB1-ABEB-E944-B187-6D1B806F8BF4}">
      <dgm:prSet/>
      <dgm:spPr/>
      <dgm:t>
        <a:bodyPr/>
        <a:lstStyle/>
        <a:p>
          <a:endParaRPr lang="en-US"/>
        </a:p>
      </dgm:t>
    </dgm:pt>
    <dgm:pt modelId="{E5CABF70-D574-F649-80B5-52FAF332E0D7}">
      <dgm:prSet phldrT="[Text]" custT="1"/>
      <dgm:spPr/>
      <dgm:t>
        <a:bodyPr/>
        <a:lstStyle/>
        <a:p>
          <a:r>
            <a:rPr lang="en-US" sz="1400" dirty="0" smtClean="0">
              <a:latin typeface="Century Schoolbook"/>
              <a:cs typeface="Century Schoolbook"/>
            </a:rPr>
            <a:t>Fraudulent clicks tend to come from some countries more than others.</a:t>
          </a:r>
          <a:endParaRPr lang="en-US" sz="1400" dirty="0">
            <a:latin typeface="Century Schoolbook"/>
            <a:cs typeface="Century Schoolbook"/>
          </a:endParaRPr>
        </a:p>
      </dgm:t>
    </dgm:pt>
    <dgm:pt modelId="{1AD9A060-387C-E441-9E52-5C10E6CE7C5C}" type="parTrans" cxnId="{F26F443C-EC29-5546-8645-59B870434AAC}">
      <dgm:prSet/>
      <dgm:spPr/>
      <dgm:t>
        <a:bodyPr/>
        <a:lstStyle/>
        <a:p>
          <a:endParaRPr lang="en-US"/>
        </a:p>
      </dgm:t>
    </dgm:pt>
    <dgm:pt modelId="{02A4C0A4-925B-F543-B9A0-2BCEB9C04D5B}" type="sibTrans" cxnId="{F26F443C-EC29-5546-8645-59B870434AAC}">
      <dgm:prSet/>
      <dgm:spPr/>
      <dgm:t>
        <a:bodyPr/>
        <a:lstStyle/>
        <a:p>
          <a:endParaRPr lang="en-US"/>
        </a:p>
      </dgm:t>
    </dgm:pt>
    <dgm:pt modelId="{2FAC6218-7B26-D945-B1B5-96F8EC3647E4}">
      <dgm:prSet phldrT="[Text]" custT="1"/>
      <dgm:spPr/>
      <dgm:t>
        <a:bodyPr/>
        <a:lstStyle/>
        <a:p>
          <a:r>
            <a:rPr lang="en-US" sz="1400" dirty="0" smtClean="0">
              <a:latin typeface="Century Schoolbook"/>
              <a:cs typeface="Century Schoolbook"/>
            </a:rPr>
            <a:t>Total Clicks, Distinct IP address, Distinct URL, Night/morning/afternoon/evening clicks, Mobile device used.</a:t>
          </a:r>
          <a:endParaRPr lang="en-US" sz="1400" dirty="0">
            <a:latin typeface="Century Schoolbook"/>
            <a:cs typeface="Century Schoolbook"/>
          </a:endParaRPr>
        </a:p>
      </dgm:t>
    </dgm:pt>
    <dgm:pt modelId="{33BE3035-FD04-0F42-BD30-078F0C1ED92F}" type="parTrans" cxnId="{1C523C4F-4805-2B42-A317-2EACF8A089B0}">
      <dgm:prSet/>
      <dgm:spPr/>
      <dgm:t>
        <a:bodyPr/>
        <a:lstStyle/>
        <a:p>
          <a:endParaRPr lang="en-US"/>
        </a:p>
      </dgm:t>
    </dgm:pt>
    <dgm:pt modelId="{64F96529-D3BE-C74C-8DD6-886B232CB089}" type="sibTrans" cxnId="{1C523C4F-4805-2B42-A317-2EACF8A089B0}">
      <dgm:prSet/>
      <dgm:spPr/>
      <dgm:t>
        <a:bodyPr/>
        <a:lstStyle/>
        <a:p>
          <a:endParaRPr lang="en-US"/>
        </a:p>
      </dgm:t>
    </dgm:pt>
    <dgm:pt modelId="{1463E130-46F0-5D40-910A-1D7932E57C9F}" type="pres">
      <dgm:prSet presAssocID="{AA0A78E1-A0F3-3D4C-8690-FF0BBA273D2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359BE21-E3AB-7D4A-A46F-A456E1B24967}" type="pres">
      <dgm:prSet presAssocID="{A3071555-E1D3-CE4A-A4BB-F761A34B64C4}" presName="linNode" presStyleCnt="0"/>
      <dgm:spPr/>
    </dgm:pt>
    <dgm:pt modelId="{74A84639-8CF9-8745-A4B3-21A5CEC04C1A}" type="pres">
      <dgm:prSet presAssocID="{A3071555-E1D3-CE4A-A4BB-F761A34B64C4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A02C29-A522-5E4E-9AD8-9289F886AC50}" type="pres">
      <dgm:prSet presAssocID="{A3071555-E1D3-CE4A-A4BB-F761A34B64C4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C7896D-D0E2-6948-9E02-01168ABA9864}" type="pres">
      <dgm:prSet presAssocID="{737800E8-6A6A-7440-BC24-EE2277FEEFB5}" presName="sp" presStyleCnt="0"/>
      <dgm:spPr/>
    </dgm:pt>
    <dgm:pt modelId="{77DC4BEA-D62B-FF4D-AF16-13FEE4773A80}" type="pres">
      <dgm:prSet presAssocID="{D72D1855-F57C-D441-9983-4ED3824C6EBA}" presName="linNode" presStyleCnt="0"/>
      <dgm:spPr/>
    </dgm:pt>
    <dgm:pt modelId="{2C1755D7-FCE8-7343-8314-4C53B46A1446}" type="pres">
      <dgm:prSet presAssocID="{D72D1855-F57C-D441-9983-4ED3824C6EBA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BEC566-C09F-FB47-BF6C-7215367A0806}" type="pres">
      <dgm:prSet presAssocID="{D72D1855-F57C-D441-9983-4ED3824C6EBA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92A9DB-CE4E-F046-83D4-0DDFE7ADC0B7}" type="pres">
      <dgm:prSet presAssocID="{022C5490-6786-B54E-B7A5-BCFD371A446B}" presName="sp" presStyleCnt="0"/>
      <dgm:spPr/>
    </dgm:pt>
    <dgm:pt modelId="{D47F48A8-BBFA-394C-8408-4E7DB8B5D2E1}" type="pres">
      <dgm:prSet presAssocID="{174E69ED-5ABB-DB42-A766-56500DD331E9}" presName="linNode" presStyleCnt="0"/>
      <dgm:spPr/>
    </dgm:pt>
    <dgm:pt modelId="{206196DF-6DA8-3D4F-9F4A-43B8368B4D58}" type="pres">
      <dgm:prSet presAssocID="{174E69ED-5ABB-DB42-A766-56500DD331E9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841968-2098-F54E-970C-5B1C90D60034}" type="pres">
      <dgm:prSet presAssocID="{174E69ED-5ABB-DB42-A766-56500DD331E9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E5233DE-560B-2E45-AB9E-FDBBA441207B}" type="presOf" srcId="{E43BA0F0-DC29-BC4D-BD62-12A18410CD56}" destId="{02841968-2098-F54E-970C-5B1C90D60034}" srcOrd="0" destOrd="0" presId="urn:microsoft.com/office/officeart/2005/8/layout/vList5"/>
    <dgm:cxn modelId="{E1F0AB1F-F2E0-6846-B0A2-250E0F4DEC85}" type="presOf" srcId="{E5CABF70-D574-F649-80B5-52FAF332E0D7}" destId="{02841968-2098-F54E-970C-5B1C90D60034}" srcOrd="0" destOrd="1" presId="urn:microsoft.com/office/officeart/2005/8/layout/vList5"/>
    <dgm:cxn modelId="{4D5D8634-58E8-7B49-B501-93F4CA643AF9}" type="presOf" srcId="{2FAC6218-7B26-D945-B1B5-96F8EC3647E4}" destId="{18A02C29-A522-5E4E-9AD8-9289F886AC50}" srcOrd="0" destOrd="1" presId="urn:microsoft.com/office/officeart/2005/8/layout/vList5"/>
    <dgm:cxn modelId="{9CCB7E91-DCF2-1443-8DDA-A48B473CDFE4}" type="presOf" srcId="{00D0996F-328A-2A46-B95A-C99FD6C9674C}" destId="{18A02C29-A522-5E4E-9AD8-9289F886AC50}" srcOrd="0" destOrd="0" presId="urn:microsoft.com/office/officeart/2005/8/layout/vList5"/>
    <dgm:cxn modelId="{1C523C4F-4805-2B42-A317-2EACF8A089B0}" srcId="{A3071555-E1D3-CE4A-A4BB-F761A34B64C4}" destId="{2FAC6218-7B26-D945-B1B5-96F8EC3647E4}" srcOrd="1" destOrd="0" parTransId="{33BE3035-FD04-0F42-BD30-078F0C1ED92F}" sibTransId="{64F96529-D3BE-C74C-8DD6-886B232CB089}"/>
    <dgm:cxn modelId="{C66C604B-8647-CF49-88D0-B4E5890424D9}" type="presOf" srcId="{174E69ED-5ABB-DB42-A766-56500DD331E9}" destId="{206196DF-6DA8-3D4F-9F4A-43B8368B4D58}" srcOrd="0" destOrd="0" presId="urn:microsoft.com/office/officeart/2005/8/layout/vList5"/>
    <dgm:cxn modelId="{F26F443C-EC29-5546-8645-59B870434AAC}" srcId="{174E69ED-5ABB-DB42-A766-56500DD331E9}" destId="{E5CABF70-D574-F649-80B5-52FAF332E0D7}" srcOrd="1" destOrd="0" parTransId="{1AD9A060-387C-E441-9E52-5C10E6CE7C5C}" sibTransId="{02A4C0A4-925B-F543-B9A0-2BCEB9C04D5B}"/>
    <dgm:cxn modelId="{A4CC6272-BD75-724A-B15D-462AE7EEA796}" type="presOf" srcId="{21A71801-57AF-6E4F-A835-A1B5643EE457}" destId="{E2BEC566-C09F-FB47-BF6C-7215367A0806}" srcOrd="0" destOrd="0" presId="urn:microsoft.com/office/officeart/2005/8/layout/vList5"/>
    <dgm:cxn modelId="{1321C02C-FC13-E844-A830-762B134F4B85}" srcId="{D72D1855-F57C-D441-9983-4ED3824C6EBA}" destId="{21A71801-57AF-6E4F-A835-A1B5643EE457}" srcOrd="0" destOrd="0" parTransId="{DF70B6BD-3C87-B344-8833-7EBA34B8E109}" sibTransId="{F032D22D-50A1-A940-BC8A-3A96EA3AC84D}"/>
    <dgm:cxn modelId="{89AB00E1-6089-894C-BD22-F55F438C9FFD}" type="presOf" srcId="{D72D1855-F57C-D441-9983-4ED3824C6EBA}" destId="{2C1755D7-FCE8-7343-8314-4C53B46A1446}" srcOrd="0" destOrd="0" presId="urn:microsoft.com/office/officeart/2005/8/layout/vList5"/>
    <dgm:cxn modelId="{3496DA97-D9AF-CE42-B0E6-1D5528A8BE25}" srcId="{D72D1855-F57C-D441-9983-4ED3824C6EBA}" destId="{C1EB0440-B6B7-D446-A39C-F825AE0AF6C3}" srcOrd="1" destOrd="0" parTransId="{643226EF-26C8-034D-A268-6E4E9214059A}" sibTransId="{5CBC6892-ADB8-2443-A930-EB20B6F077D2}"/>
    <dgm:cxn modelId="{B5A64688-1433-FB44-B677-6A8135030A49}" srcId="{A3071555-E1D3-CE4A-A4BB-F761A34B64C4}" destId="{00D0996F-328A-2A46-B95A-C99FD6C9674C}" srcOrd="0" destOrd="0" parTransId="{E0D723A7-9262-DC48-AA83-6213D3556BC4}" sibTransId="{E8C83C2D-6087-264B-8713-DEFD14C1AC89}"/>
    <dgm:cxn modelId="{4AC8D524-8E40-E248-B8CA-D4BE862F680E}" type="presOf" srcId="{AA0A78E1-A0F3-3D4C-8690-FF0BBA273D2F}" destId="{1463E130-46F0-5D40-910A-1D7932E57C9F}" srcOrd="0" destOrd="0" presId="urn:microsoft.com/office/officeart/2005/8/layout/vList5"/>
    <dgm:cxn modelId="{F18E6837-DFF9-2546-AE35-6B5C92D0483D}" srcId="{AA0A78E1-A0F3-3D4C-8690-FF0BBA273D2F}" destId="{D72D1855-F57C-D441-9983-4ED3824C6EBA}" srcOrd="1" destOrd="0" parTransId="{0CE42879-874C-E84C-B83F-39BBA2E98B6A}" sibTransId="{022C5490-6786-B54E-B7A5-BCFD371A446B}"/>
    <dgm:cxn modelId="{F069223A-D4F3-C142-8369-8331E1EF9E1C}" srcId="{AA0A78E1-A0F3-3D4C-8690-FF0BBA273D2F}" destId="{174E69ED-5ABB-DB42-A766-56500DD331E9}" srcOrd="2" destOrd="0" parTransId="{DEE2E949-279E-1E4D-BD72-04EE2AC81D8E}" sibTransId="{33E1D5D4-7886-F84A-974E-42099BDCF32E}"/>
    <dgm:cxn modelId="{92AC57DB-5621-924B-B1EA-718EA59AA1CD}" type="presOf" srcId="{A3071555-E1D3-CE4A-A4BB-F761A34B64C4}" destId="{74A84639-8CF9-8745-A4B3-21A5CEC04C1A}" srcOrd="0" destOrd="0" presId="urn:microsoft.com/office/officeart/2005/8/layout/vList5"/>
    <dgm:cxn modelId="{99D93FB1-ABEB-E944-B187-6D1B806F8BF4}" srcId="{174E69ED-5ABB-DB42-A766-56500DD331E9}" destId="{E43BA0F0-DC29-BC4D-BD62-12A18410CD56}" srcOrd="0" destOrd="0" parTransId="{811529D2-D5B0-A247-98BB-F49B6BF57F9B}" sibTransId="{176D0DAB-D9ED-5C4C-A307-52B53A9C0186}"/>
    <dgm:cxn modelId="{594DA6AE-AD85-9448-BF3A-639EDB00A9F6}" srcId="{AA0A78E1-A0F3-3D4C-8690-FF0BBA273D2F}" destId="{A3071555-E1D3-CE4A-A4BB-F761A34B64C4}" srcOrd="0" destOrd="0" parTransId="{2A0CAD97-850A-7240-BF0C-6C576AF0A4F4}" sibTransId="{737800E8-6A6A-7440-BC24-EE2277FEEFB5}"/>
    <dgm:cxn modelId="{DC4D58A3-ED6A-7C4C-8712-C528FC749EE5}" type="presOf" srcId="{C1EB0440-B6B7-D446-A39C-F825AE0AF6C3}" destId="{E2BEC566-C09F-FB47-BF6C-7215367A0806}" srcOrd="0" destOrd="1" presId="urn:microsoft.com/office/officeart/2005/8/layout/vList5"/>
    <dgm:cxn modelId="{28091B91-E5E8-DB4E-B37C-7FE0BCE6E221}" type="presParOf" srcId="{1463E130-46F0-5D40-910A-1D7932E57C9F}" destId="{B359BE21-E3AB-7D4A-A46F-A456E1B24967}" srcOrd="0" destOrd="0" presId="urn:microsoft.com/office/officeart/2005/8/layout/vList5"/>
    <dgm:cxn modelId="{EC32DB2F-FC53-8F41-88F2-522BEEED7DDD}" type="presParOf" srcId="{B359BE21-E3AB-7D4A-A46F-A456E1B24967}" destId="{74A84639-8CF9-8745-A4B3-21A5CEC04C1A}" srcOrd="0" destOrd="0" presId="urn:microsoft.com/office/officeart/2005/8/layout/vList5"/>
    <dgm:cxn modelId="{FA8322E8-4A0B-5040-B0D7-B02ABF425F7B}" type="presParOf" srcId="{B359BE21-E3AB-7D4A-A46F-A456E1B24967}" destId="{18A02C29-A522-5E4E-9AD8-9289F886AC50}" srcOrd="1" destOrd="0" presId="urn:microsoft.com/office/officeart/2005/8/layout/vList5"/>
    <dgm:cxn modelId="{5F8B671C-06B1-E24A-B4C6-02D6ADADBC1B}" type="presParOf" srcId="{1463E130-46F0-5D40-910A-1D7932E57C9F}" destId="{B5C7896D-D0E2-6948-9E02-01168ABA9864}" srcOrd="1" destOrd="0" presId="urn:microsoft.com/office/officeart/2005/8/layout/vList5"/>
    <dgm:cxn modelId="{8F5CF6C6-3712-2541-9D19-28E648A2440F}" type="presParOf" srcId="{1463E130-46F0-5D40-910A-1D7932E57C9F}" destId="{77DC4BEA-D62B-FF4D-AF16-13FEE4773A80}" srcOrd="2" destOrd="0" presId="urn:microsoft.com/office/officeart/2005/8/layout/vList5"/>
    <dgm:cxn modelId="{A4D7C106-86CC-0348-BE61-E4CC9B0E264C}" type="presParOf" srcId="{77DC4BEA-D62B-FF4D-AF16-13FEE4773A80}" destId="{2C1755D7-FCE8-7343-8314-4C53B46A1446}" srcOrd="0" destOrd="0" presId="urn:microsoft.com/office/officeart/2005/8/layout/vList5"/>
    <dgm:cxn modelId="{9B07203B-0375-8F49-9C00-E115FA7FABD2}" type="presParOf" srcId="{77DC4BEA-D62B-FF4D-AF16-13FEE4773A80}" destId="{E2BEC566-C09F-FB47-BF6C-7215367A0806}" srcOrd="1" destOrd="0" presId="urn:microsoft.com/office/officeart/2005/8/layout/vList5"/>
    <dgm:cxn modelId="{C3C59AD5-C41D-9849-8047-C337A9778A4C}" type="presParOf" srcId="{1463E130-46F0-5D40-910A-1D7932E57C9F}" destId="{9F92A9DB-CE4E-F046-83D4-0DDFE7ADC0B7}" srcOrd="3" destOrd="0" presId="urn:microsoft.com/office/officeart/2005/8/layout/vList5"/>
    <dgm:cxn modelId="{0B1EA298-DF33-7A47-B6B4-6264077F7770}" type="presParOf" srcId="{1463E130-46F0-5D40-910A-1D7932E57C9F}" destId="{D47F48A8-BBFA-394C-8408-4E7DB8B5D2E1}" srcOrd="4" destOrd="0" presId="urn:microsoft.com/office/officeart/2005/8/layout/vList5"/>
    <dgm:cxn modelId="{EB6D565E-4B71-FB44-A5A4-27013462A7AF}" type="presParOf" srcId="{D47F48A8-BBFA-394C-8408-4E7DB8B5D2E1}" destId="{206196DF-6DA8-3D4F-9F4A-43B8368B4D58}" srcOrd="0" destOrd="0" presId="urn:microsoft.com/office/officeart/2005/8/layout/vList5"/>
    <dgm:cxn modelId="{26DE993F-2410-ED4D-9FD1-50A8E1752DBA}" type="presParOf" srcId="{D47F48A8-BBFA-394C-8408-4E7DB8B5D2E1}" destId="{02841968-2098-F54E-970C-5B1C90D6003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A02C29-A522-5E4E-9AD8-9289F886AC50}">
      <dsp:nvSpPr>
        <dsp:cNvPr id="0" name=""/>
        <dsp:cNvSpPr/>
      </dsp:nvSpPr>
      <dsp:spPr>
        <a:xfrm rot="5400000">
          <a:off x="5012703" y="-1901980"/>
          <a:ext cx="1166849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Century Schoolbook"/>
              <a:cs typeface="Century Schoolbook"/>
            </a:rPr>
            <a:t>Statistical features based on average and standard deviation.</a:t>
          </a:r>
          <a:endParaRPr lang="en-US" sz="1400" kern="1200" dirty="0">
            <a:latin typeface="Century Schoolbook"/>
            <a:cs typeface="Century Schoolbook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Century Schoolbook"/>
              <a:cs typeface="Century Schoolbook"/>
            </a:rPr>
            <a:t>Total Clicks, Distinct IP address, Distinct URL, Night/morning/afternoon/evening clicks, Mobile device used.</a:t>
          </a:r>
          <a:endParaRPr lang="en-US" sz="1400" kern="1200" dirty="0">
            <a:latin typeface="Century Schoolbook"/>
            <a:cs typeface="Century Schoolbook"/>
          </a:endParaRPr>
        </a:p>
      </dsp:txBody>
      <dsp:txXfrm rot="-5400000">
        <a:off x="2962656" y="205028"/>
        <a:ext cx="5209983" cy="1052927"/>
      </dsp:txXfrm>
    </dsp:sp>
    <dsp:sp modelId="{74A84639-8CF9-8745-A4B3-21A5CEC04C1A}">
      <dsp:nvSpPr>
        <dsp:cNvPr id="0" name=""/>
        <dsp:cNvSpPr/>
      </dsp:nvSpPr>
      <dsp:spPr>
        <a:xfrm>
          <a:off x="0" y="2209"/>
          <a:ext cx="2962656" cy="145856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entury Schoolbook"/>
              <a:cs typeface="Century Schoolbook"/>
            </a:rPr>
            <a:t>Click Behavior 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entury Schoolbook"/>
              <a:cs typeface="Century Schoolbook"/>
            </a:rPr>
            <a:t>Features</a:t>
          </a:r>
          <a:endParaRPr lang="en-US" sz="1800" kern="1200" dirty="0">
            <a:latin typeface="Century Schoolbook"/>
            <a:cs typeface="Century Schoolbook"/>
          </a:endParaRPr>
        </a:p>
      </dsp:txBody>
      <dsp:txXfrm>
        <a:off x="71201" y="73410"/>
        <a:ext cx="2820254" cy="1316160"/>
      </dsp:txXfrm>
    </dsp:sp>
    <dsp:sp modelId="{E2BEC566-C09F-FB47-BF6C-7215367A0806}">
      <dsp:nvSpPr>
        <dsp:cNvPr id="0" name=""/>
        <dsp:cNvSpPr/>
      </dsp:nvSpPr>
      <dsp:spPr>
        <a:xfrm rot="5400000">
          <a:off x="5012703" y="-370490"/>
          <a:ext cx="1166849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Century Schoolbook"/>
              <a:cs typeface="Century Schoolbook"/>
            </a:rPr>
            <a:t>Features capturing temporal aspects of clicks per publisher.</a:t>
          </a:r>
          <a:endParaRPr lang="en-US" sz="1400" kern="1200" dirty="0">
            <a:latin typeface="Century Schoolbook"/>
            <a:cs typeface="Century Schoolbook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Century Schoolbook"/>
              <a:cs typeface="Century Schoolbook"/>
            </a:rPr>
            <a:t>Clicks occurring in shorter time intervals (one minute clicks) tend to be fraudulent clicks.</a:t>
          </a:r>
          <a:endParaRPr lang="en-US" sz="1400" kern="1200" dirty="0">
            <a:latin typeface="Century Schoolbook"/>
            <a:cs typeface="Century Schoolbook"/>
          </a:endParaRPr>
        </a:p>
      </dsp:txBody>
      <dsp:txXfrm rot="-5400000">
        <a:off x="2962656" y="1736518"/>
        <a:ext cx="5209983" cy="1052927"/>
      </dsp:txXfrm>
    </dsp:sp>
    <dsp:sp modelId="{2C1755D7-FCE8-7343-8314-4C53B46A1446}">
      <dsp:nvSpPr>
        <dsp:cNvPr id="0" name=""/>
        <dsp:cNvSpPr/>
      </dsp:nvSpPr>
      <dsp:spPr>
        <a:xfrm>
          <a:off x="0" y="1533700"/>
          <a:ext cx="2962656" cy="145856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entury Schoolbook"/>
              <a:cs typeface="Century Schoolbook"/>
            </a:rPr>
            <a:t>Click Duplication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entury Schoolbook"/>
              <a:cs typeface="Century Schoolbook"/>
            </a:rPr>
            <a:t> Features</a:t>
          </a:r>
          <a:endParaRPr lang="en-US" sz="1800" kern="1200" dirty="0">
            <a:latin typeface="Century Schoolbook"/>
            <a:cs typeface="Century Schoolbook"/>
          </a:endParaRPr>
        </a:p>
      </dsp:txBody>
      <dsp:txXfrm>
        <a:off x="71201" y="1604901"/>
        <a:ext cx="2820254" cy="1316160"/>
      </dsp:txXfrm>
    </dsp:sp>
    <dsp:sp modelId="{02841968-2098-F54E-970C-5B1C90D60034}">
      <dsp:nvSpPr>
        <dsp:cNvPr id="0" name=""/>
        <dsp:cNvSpPr/>
      </dsp:nvSpPr>
      <dsp:spPr>
        <a:xfrm rot="5400000">
          <a:off x="5012703" y="1160999"/>
          <a:ext cx="1166849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Century Schoolbook"/>
              <a:cs typeface="Century Schoolbook"/>
            </a:rPr>
            <a:t>Percentages of clicks originating from countries like India, Indonesia, Singapore etc.</a:t>
          </a:r>
          <a:endParaRPr lang="en-US" sz="1400" kern="1200" dirty="0">
            <a:latin typeface="Century Schoolbook"/>
            <a:cs typeface="Century Schoolbook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latin typeface="Century Schoolbook"/>
              <a:cs typeface="Century Schoolbook"/>
            </a:rPr>
            <a:t>Fraudulent clicks tend to come from some countries more than others.</a:t>
          </a:r>
          <a:endParaRPr lang="en-US" sz="1400" kern="1200" dirty="0">
            <a:latin typeface="Century Schoolbook"/>
            <a:cs typeface="Century Schoolbook"/>
          </a:endParaRPr>
        </a:p>
      </dsp:txBody>
      <dsp:txXfrm rot="-5400000">
        <a:off x="2962656" y="3268008"/>
        <a:ext cx="5209983" cy="1052927"/>
      </dsp:txXfrm>
    </dsp:sp>
    <dsp:sp modelId="{206196DF-6DA8-3D4F-9F4A-43B8368B4D58}">
      <dsp:nvSpPr>
        <dsp:cNvPr id="0" name=""/>
        <dsp:cNvSpPr/>
      </dsp:nvSpPr>
      <dsp:spPr>
        <a:xfrm>
          <a:off x="0" y="3065190"/>
          <a:ext cx="2962656" cy="145856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entury Schoolbook"/>
              <a:cs typeface="Century Schoolbook"/>
            </a:rPr>
            <a:t>High-Risk Click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entury Schoolbook"/>
              <a:cs typeface="Century Schoolbook"/>
            </a:rPr>
            <a:t> Features</a:t>
          </a:r>
          <a:endParaRPr lang="en-US" sz="1800" kern="1200" dirty="0">
            <a:latin typeface="Century Schoolbook"/>
            <a:cs typeface="Century Schoolbook"/>
          </a:endParaRPr>
        </a:p>
      </dsp:txBody>
      <dsp:txXfrm>
        <a:off x="71201" y="3136391"/>
        <a:ext cx="2820254" cy="1316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6FFCD9-6E5A-094C-8BD2-A38EA245B5C6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E2C378-F108-C64F-B1EB-742CB1521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313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52A603-9DFE-7643-9FB2-0B76781F6AB7}" type="datetimeFigureOut">
              <a:rPr lang="en-US" smtClean="0"/>
              <a:t>6/9/2015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7002F-1279-F54A-8A54-3267FFF39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230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sz="1200" dirty="0" smtClean="0">
                <a:latin typeface="Century Schoolbook"/>
                <a:cs typeface="Century Schoolbook"/>
              </a:rPr>
              <a:t>Implements a binary classifier where the training data consists of examples of only one class (normal data).</a:t>
            </a:r>
          </a:p>
          <a:p>
            <a:pPr>
              <a:buFont typeface="Wingdings" charset="2"/>
              <a:buChar char="Ø"/>
            </a:pPr>
            <a:r>
              <a:rPr lang="en-US" sz="1200" dirty="0" smtClean="0">
                <a:latin typeface="Century Schoolbook"/>
                <a:cs typeface="Century Schoolbook"/>
              </a:rPr>
              <a:t>High False Alarm Rate (or FPR) – previously unseen (yet legitimate) data records being recognized as anomalies.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7002F-1279-F54A-8A54-3267FFF390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17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Lets just highlight the best</a:t>
            </a:r>
            <a:r>
              <a:rPr lang="en-US" baseline="0" dirty="0" smtClean="0"/>
              <a:t> result with a red  border or something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7002F-1279-F54A-8A54-3267FFF3905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29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>
                <a:latin typeface="Century Schoolbook"/>
                <a:cs typeface="Century Schoolbook"/>
              </a:rPr>
              <a:t>- The class imbalance of the normal and anomalous instances makes learning a classifier quite challenging.</a:t>
            </a:r>
          </a:p>
          <a:p>
            <a:endParaRPr lang="en-US" sz="1200" dirty="0" smtClean="0">
              <a:latin typeface="Century Schoolbook"/>
              <a:cs typeface="Century Schoolbook"/>
            </a:endParaRPr>
          </a:p>
          <a:p>
            <a:pPr marL="171450" indent="-171450">
              <a:buFontTx/>
              <a:buChar char="-"/>
            </a:pPr>
            <a:r>
              <a:rPr lang="en-US" sz="1200" strike="sngStrike" dirty="0" smtClean="0">
                <a:latin typeface="Century Schoolbook"/>
                <a:cs typeface="Century Schoolbook"/>
              </a:rPr>
              <a:t>Algorithms like rule based learning and neural networks do not have sufficient R examples for implementation and interpretation.</a:t>
            </a:r>
          </a:p>
          <a:p>
            <a:pPr marL="171450" indent="-171450">
              <a:buFontTx/>
              <a:buChar char="-"/>
            </a:pPr>
            <a:r>
              <a:rPr lang="en-US" sz="1200" dirty="0" smtClean="0">
                <a:latin typeface="Century Schoolbook"/>
                <a:cs typeface="Century Schoolbook"/>
              </a:rPr>
              <a:t>There is a lack of example for anomaly detection techniques,</a:t>
            </a:r>
            <a:r>
              <a:rPr lang="en-US" sz="1200" baseline="0" dirty="0" smtClean="0">
                <a:latin typeface="Century Schoolbook"/>
                <a:cs typeface="Century Schoolbook"/>
              </a:rPr>
              <a:t> both on internet on google and in books,</a:t>
            </a:r>
            <a:r>
              <a:rPr lang="en-US" sz="1200" dirty="0" smtClean="0">
                <a:latin typeface="Century Schoolbook"/>
                <a:cs typeface="Century Schoolbook"/>
              </a:rPr>
              <a:t> as the</a:t>
            </a:r>
            <a:r>
              <a:rPr lang="en-US" sz="1200" baseline="0" dirty="0" smtClean="0">
                <a:latin typeface="Century Schoolbook"/>
                <a:cs typeface="Century Schoolbook"/>
              </a:rPr>
              <a:t> solutions related to fraud analytics are proprietary</a:t>
            </a:r>
            <a:endParaRPr lang="en-US" sz="1200" dirty="0" smtClean="0">
              <a:latin typeface="Century Schoolbook"/>
              <a:cs typeface="Century Schoolbook"/>
            </a:endParaRPr>
          </a:p>
          <a:p>
            <a:endParaRPr lang="en-US" sz="1200" dirty="0" smtClean="0">
              <a:latin typeface="Century Schoolbook"/>
              <a:cs typeface="Century Schoolbook"/>
            </a:endParaRPr>
          </a:p>
          <a:p>
            <a:r>
              <a:rPr lang="en-US" sz="1200" dirty="0" smtClean="0">
                <a:latin typeface="Century Schoolbook"/>
                <a:cs typeface="Century Schoolbook"/>
              </a:rPr>
              <a:t>- From a machine learning point-of-view, algorithms can provide high interpretability to fraud patterns. However, the key step prior to this is still to engineer the best features using domain knowledge and experimentation.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47002F-1279-F54A-8A54-3267FFF3905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20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6DBBD-AFF1-7140-BF0C-AFCA8352EA47}" type="datetime1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22D8-60A0-5541-B7D4-6B0E9FF38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23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3D9F-9155-3F4E-A531-C5002F2863A6}" type="datetime1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22D8-60A0-5541-B7D4-6B0E9FF38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432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7321-AF98-9C41-95AA-BE73B2CE7E45}" type="datetime1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22D8-60A0-5541-B7D4-6B0E9FF38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69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2841A-D9F2-3A44-B69F-E3AF90F70E94}" type="datetime1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22D8-60A0-5541-B7D4-6B0E9FF38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557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392D9-3449-0B45-9F6B-7718DDF521E2}" type="datetime1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22D8-60A0-5541-B7D4-6B0E9FF38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727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6DA49-35DF-1E45-8879-5E77418DD25F}" type="datetime1">
              <a:rPr lang="en-US" smtClean="0"/>
              <a:t>6/9/2015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22D8-60A0-5541-B7D4-6B0E9FF38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98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41EF2-11A0-2D48-928B-C54B69056554}" type="datetime1">
              <a:rPr lang="en-US" smtClean="0"/>
              <a:t>6/9/2015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22D8-60A0-5541-B7D4-6B0E9FF38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406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3FF0F-1205-7247-A69D-AB6B80EC2F05}" type="datetime1">
              <a:rPr lang="en-US" smtClean="0"/>
              <a:t>6/9/2015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22D8-60A0-5541-B7D4-6B0E9FF38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068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F71A8-9FE7-1944-945D-559A2AA8A7DE}" type="datetime1">
              <a:rPr lang="en-US" smtClean="0"/>
              <a:t>6/9/2015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22D8-60A0-5541-B7D4-6B0E9FF38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16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7691-8573-5A40-8544-CDC3F92AAFFF}" type="datetime1">
              <a:rPr lang="en-US" smtClean="0"/>
              <a:t>6/9/2015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22D8-60A0-5541-B7D4-6B0E9FF38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78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CD6A0-F323-B14F-B52B-A826E3623682}" type="datetime1">
              <a:rPr lang="en-US" smtClean="0"/>
              <a:t>6/9/2015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322D8-60A0-5541-B7D4-6B0E9FF38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926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6F03C-759D-574C-9A48-C4002B0E1686}" type="datetime1">
              <a:rPr lang="en-US" smtClean="0"/>
              <a:t>6/9/2015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322D8-60A0-5541-B7D4-6B0E9FF38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49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Century Schoolbook"/>
                <a:cs typeface="Century Schoolbook"/>
              </a:rPr>
              <a:t>Detecting Click Fraud in Mobile Advertising</a:t>
            </a:r>
            <a:endParaRPr lang="en-US" sz="3200" dirty="0">
              <a:latin typeface="Century Schoolbook"/>
              <a:cs typeface="Century Schoolbook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602230"/>
            <a:ext cx="7772400" cy="1752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1468C4"/>
                </a:solidFill>
                <a:latin typeface="Apple Chancery"/>
                <a:cs typeface="Apple Chancery"/>
              </a:rPr>
              <a:t>Predictive Analytics : Spring 2015 Final Project</a:t>
            </a:r>
            <a:endParaRPr lang="en-US" sz="2800" dirty="0">
              <a:solidFill>
                <a:srgbClr val="1468C4"/>
              </a:solidFill>
              <a:latin typeface="Apple Chancery"/>
              <a:cs typeface="Apple Chancery"/>
            </a:endParaRPr>
          </a:p>
          <a:p>
            <a:r>
              <a:rPr lang="en-US" sz="2800" dirty="0" smtClean="0">
                <a:latin typeface="Apple Chancery"/>
                <a:cs typeface="Apple Chancery"/>
              </a:rPr>
              <a:t>Arisha &amp; Dimple</a:t>
            </a:r>
            <a:endParaRPr lang="en-US" sz="2800" dirty="0">
              <a:latin typeface="Apple Chancery"/>
              <a:cs typeface="Apple Chancery"/>
            </a:endParaRPr>
          </a:p>
        </p:txBody>
      </p:sp>
    </p:spTree>
    <p:extLst>
      <p:ext uri="{BB962C8B-B14F-4D97-AF65-F5344CB8AC3E}">
        <p14:creationId xmlns:p14="http://schemas.microsoft.com/office/powerpoint/2010/main" val="347439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13075210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3048000"/>
            <a:ext cx="3879480" cy="25847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1468C4"/>
                </a:solidFill>
                <a:latin typeface="Century Schoolbook"/>
                <a:cs typeface="Century Schoolbook"/>
              </a:rPr>
              <a:t>Introduction</a:t>
            </a:r>
            <a:endParaRPr lang="en-US" sz="2800" dirty="0">
              <a:solidFill>
                <a:srgbClr val="1468C4"/>
              </a:solidFill>
              <a:latin typeface="Century Schoolbook"/>
              <a:cs typeface="Century Schoolboo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>
            <a:normAutofit/>
          </a:bodyPr>
          <a:lstStyle/>
          <a:p>
            <a:r>
              <a:rPr lang="en-US" sz="1600" i="1" dirty="0" smtClean="0">
                <a:solidFill>
                  <a:srgbClr val="1468C4"/>
                </a:solidFill>
                <a:latin typeface="Century Schoolbook"/>
                <a:cs typeface="Century Schoolbook"/>
              </a:rPr>
              <a:t>Click Fraud </a:t>
            </a:r>
            <a:r>
              <a:rPr lang="en-US" sz="1600" dirty="0" smtClean="0">
                <a:latin typeface="Century Schoolbook"/>
                <a:cs typeface="Century Schoolbook"/>
              </a:rPr>
              <a:t>– deliberate clicking on advertisements with no real interest on the product or service offered.</a:t>
            </a:r>
          </a:p>
          <a:p>
            <a:r>
              <a:rPr lang="en-US" sz="1600" i="1" dirty="0" smtClean="0">
                <a:solidFill>
                  <a:srgbClr val="1468C4"/>
                </a:solidFill>
                <a:latin typeface="Century Schoolbook"/>
                <a:cs typeface="Century Schoolbook"/>
              </a:rPr>
              <a:t>Fraud Detection in Mobile Advertising</a:t>
            </a:r>
            <a:r>
              <a:rPr lang="en-US" sz="1600" dirty="0" smtClean="0">
                <a:latin typeface="Century Schoolbook"/>
                <a:cs typeface="Century Schoolbook"/>
              </a:rPr>
              <a:t> (FDMA) Competition on real-world fraud data from BuzzCity Ltd.</a:t>
            </a:r>
          </a:p>
          <a:p>
            <a:r>
              <a:rPr lang="en-US" sz="1600" dirty="0" smtClean="0">
                <a:latin typeface="Century Schoolbook"/>
                <a:cs typeface="Century Schoolbook"/>
              </a:rPr>
              <a:t>Identify </a:t>
            </a:r>
            <a:r>
              <a:rPr lang="en-US" sz="1600" i="1" dirty="0" smtClean="0">
                <a:solidFill>
                  <a:srgbClr val="1468C4"/>
                </a:solidFill>
                <a:latin typeface="Century Schoolbook"/>
                <a:cs typeface="Century Schoolbook"/>
              </a:rPr>
              <a:t>fraudulent publishers </a:t>
            </a:r>
            <a:r>
              <a:rPr lang="en-US" sz="1600" dirty="0" smtClean="0">
                <a:latin typeface="Century Schoolbook"/>
                <a:cs typeface="Century Schoolbook"/>
              </a:rPr>
              <a:t>who generate illegitimate clicks and distinguish them from normal publishers.</a:t>
            </a:r>
            <a:endParaRPr lang="en-US" sz="1600" dirty="0">
              <a:latin typeface="Century Schoolbook"/>
              <a:cs typeface="Century Schoolbook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33600" y="6416675"/>
            <a:ext cx="4800600" cy="365125"/>
          </a:xfrm>
        </p:spPr>
        <p:txBody>
          <a:bodyPr/>
          <a:lstStyle/>
          <a:p>
            <a:r>
              <a:rPr lang="en-US" dirty="0" smtClean="0"/>
              <a:t>http://palanteer.sis.smu.edu.sg/fdma2012/</a:t>
            </a:r>
            <a:endParaRPr lang="en-US" dirty="0"/>
          </a:p>
        </p:txBody>
      </p:sp>
      <p:pic>
        <p:nvPicPr>
          <p:cNvPr id="5" name="Picture 4" descr="business-man-blue-tie-m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499104"/>
            <a:ext cx="1399259" cy="1828800"/>
          </a:xfrm>
          <a:prstGeom prst="rect">
            <a:avLst/>
          </a:prstGeom>
        </p:spPr>
      </p:pic>
      <p:pic>
        <p:nvPicPr>
          <p:cNvPr id="6" name="Picture 5" descr="business-man-blue-tie-m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541" y="3499104"/>
            <a:ext cx="1399259" cy="1828800"/>
          </a:xfrm>
          <a:prstGeom prst="rect">
            <a:avLst/>
          </a:prstGeom>
        </p:spPr>
      </p:pic>
      <p:pic>
        <p:nvPicPr>
          <p:cNvPr id="7" name="Picture 6" descr="autor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3346704"/>
            <a:ext cx="1929384" cy="192938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086600" y="2861846"/>
            <a:ext cx="2209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Apple Chancery"/>
                <a:cs typeface="Apple Chancery"/>
              </a:rPr>
              <a:t>Content Publisher</a:t>
            </a:r>
            <a:endParaRPr lang="en-US" sz="1600" b="1" dirty="0">
              <a:latin typeface="Apple Chancery"/>
              <a:cs typeface="Apple Chancery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00" y="5410200"/>
            <a:ext cx="2590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entury Schoolbook"/>
                <a:cs typeface="Century Schoolbook"/>
              </a:rPr>
              <a:t>Plans budget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entury Schoolbook"/>
                <a:cs typeface="Century Schoolbook"/>
              </a:rPr>
              <a:t>Provides commissioner with ads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entury Schoolbook"/>
                <a:cs typeface="Century Schoolbook"/>
              </a:rPr>
              <a:t>Agrees on commission for every customer action</a:t>
            </a:r>
          </a:p>
          <a:p>
            <a:endParaRPr lang="en-US" sz="1200" dirty="0" smtClean="0">
              <a:solidFill>
                <a:srgbClr val="000000"/>
              </a:solidFill>
              <a:latin typeface="Century Schoolbook"/>
              <a:cs typeface="Century Schoolbook"/>
            </a:endParaRPr>
          </a:p>
          <a:p>
            <a:endParaRPr lang="en-US" sz="1200" dirty="0">
              <a:solidFill>
                <a:srgbClr val="000000"/>
              </a:solidFill>
              <a:latin typeface="Century Schoolbook"/>
              <a:cs typeface="Century Schoolbook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43200" y="2895600"/>
            <a:ext cx="3733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Apple Chancery"/>
                <a:cs typeface="Apple Chancery"/>
              </a:rPr>
              <a:t> Ad Network/Advertising Commissioner</a:t>
            </a:r>
            <a:endParaRPr lang="en-US" sz="1600" b="1" dirty="0">
              <a:solidFill>
                <a:srgbClr val="000000"/>
              </a:solidFill>
              <a:latin typeface="Apple Chancery"/>
              <a:cs typeface="Apple Chancery"/>
            </a:endParaRPr>
          </a:p>
        </p:txBody>
      </p:sp>
      <p:pic>
        <p:nvPicPr>
          <p:cNvPr id="14" name="Picture 13" descr="Bluearrow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4108704"/>
            <a:ext cx="914400" cy="303539"/>
          </a:xfrm>
          <a:prstGeom prst="rect">
            <a:avLst/>
          </a:prstGeom>
        </p:spPr>
      </p:pic>
      <p:pic>
        <p:nvPicPr>
          <p:cNvPr id="15" name="Picture 14" descr="Bluearrow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4108704"/>
            <a:ext cx="914400" cy="303539"/>
          </a:xfrm>
          <a:prstGeom prst="rect">
            <a:avLst/>
          </a:prstGeom>
        </p:spPr>
      </p:pic>
      <p:pic>
        <p:nvPicPr>
          <p:cNvPr id="16" name="Picture 15" descr="Bluearrow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752601" y="4414765"/>
            <a:ext cx="914400" cy="303539"/>
          </a:xfrm>
          <a:prstGeom prst="rect">
            <a:avLst/>
          </a:prstGeom>
        </p:spPr>
      </p:pic>
      <p:pic>
        <p:nvPicPr>
          <p:cNvPr id="17" name="Picture 16" descr="Bluearrow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400800" y="4413504"/>
            <a:ext cx="914400" cy="30353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33400" y="2895600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00"/>
                </a:solidFill>
                <a:latin typeface="Apple Chancery"/>
                <a:cs typeface="Apple Chancery"/>
              </a:rPr>
              <a:t>Advertiser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553200" y="5410200"/>
            <a:ext cx="2514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entury Schoolbook"/>
                <a:cs typeface="Century Schoolbook"/>
              </a:rPr>
              <a:t>Displays ads on their sites</a:t>
            </a:r>
          </a:p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entury Schoolbook"/>
                <a:cs typeface="Century Schoolbook"/>
              </a:rPr>
              <a:t>Gets commission based on traffic it drives to advertisers</a:t>
            </a:r>
          </a:p>
          <a:p>
            <a:endParaRPr lang="en-US" sz="1200" dirty="0" smtClean="0">
              <a:solidFill>
                <a:srgbClr val="000000"/>
              </a:solidFill>
              <a:latin typeface="Century Schoolbook"/>
              <a:cs typeface="Century Schoolbook"/>
            </a:endParaRPr>
          </a:p>
          <a:p>
            <a:endParaRPr lang="en-US" sz="1200" dirty="0">
              <a:solidFill>
                <a:srgbClr val="000000"/>
              </a:solidFill>
              <a:latin typeface="Century Schoolbook"/>
              <a:cs typeface="Century Schoolbook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2955" y="6076890"/>
            <a:ext cx="21086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Century Schoolbook"/>
                <a:cs typeface="Century Schoolbook"/>
              </a:rPr>
              <a:t>Click Fraud ??</a:t>
            </a:r>
            <a:endParaRPr lang="en-US" sz="2000" b="1" dirty="0">
              <a:solidFill>
                <a:srgbClr val="FF0000"/>
              </a:solidFill>
              <a:latin typeface="Century Schoolbook"/>
              <a:cs typeface="Century Schoolbook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124200" y="541020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entury Schoolbook"/>
                <a:cs typeface="Century Schoolbook"/>
              </a:rPr>
              <a:t>Acts as a broker between advertisers and content publishers</a:t>
            </a:r>
          </a:p>
          <a:p>
            <a:endParaRPr lang="en-US" sz="1200" dirty="0">
              <a:solidFill>
                <a:srgbClr val="000000"/>
              </a:solidFill>
              <a:latin typeface="Century Schoolbook"/>
              <a:cs typeface="Century Schoolbook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304800" y="914400"/>
            <a:ext cx="8534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463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948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1468C4"/>
                </a:solidFill>
                <a:latin typeface="Century Schoolbook"/>
                <a:cs typeface="Century Schoolbook"/>
              </a:rPr>
              <a:t>BuzzCity Data Description</a:t>
            </a:r>
            <a:endParaRPr lang="en-US" sz="2800" dirty="0">
              <a:solidFill>
                <a:srgbClr val="1468C4"/>
              </a:solidFill>
              <a:latin typeface="Century Schoolbook"/>
              <a:cs typeface="Century Schoolbook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0720" y="1450008"/>
            <a:ext cx="637749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i="1" dirty="0" smtClean="0">
                <a:latin typeface="Century Schoolbook"/>
                <a:cs typeface="Century Schoolbook"/>
              </a:rPr>
              <a:t>Publisher Database</a:t>
            </a:r>
          </a:p>
          <a:p>
            <a:r>
              <a:rPr lang="en-US" sz="1800" dirty="0">
                <a:latin typeface="Century Schoolbook"/>
                <a:cs typeface="Century Schoolbook"/>
              </a:rPr>
              <a:t>R</a:t>
            </a:r>
            <a:r>
              <a:rPr lang="en-US" sz="1800" dirty="0" smtClean="0">
                <a:latin typeface="Century Schoolbook"/>
                <a:cs typeface="Century Schoolbook"/>
              </a:rPr>
              <a:t>ecords the publishers profile	</a:t>
            </a:r>
          </a:p>
          <a:p>
            <a:r>
              <a:rPr lang="en-US" sz="1800" dirty="0" smtClean="0">
                <a:latin typeface="Century Schoolbook"/>
                <a:cs typeface="Century Schoolbook"/>
              </a:rPr>
              <a:t>‘Status’ label: </a:t>
            </a:r>
          </a:p>
          <a:p>
            <a:pPr lvl="1"/>
            <a:r>
              <a:rPr lang="en-US" sz="1400" b="1" i="1" dirty="0" smtClean="0">
                <a:solidFill>
                  <a:srgbClr val="1468C4"/>
                </a:solidFill>
                <a:latin typeface="Century Schoolbook"/>
                <a:cs typeface="Century Schoolbook"/>
              </a:rPr>
              <a:t>Fraud</a:t>
            </a:r>
            <a:r>
              <a:rPr lang="en-US" sz="1400" b="1" dirty="0" smtClean="0">
                <a:solidFill>
                  <a:srgbClr val="1468C4"/>
                </a:solidFill>
                <a:latin typeface="Century Schoolbook"/>
                <a:cs typeface="Century Schoolbook"/>
              </a:rPr>
              <a:t>:</a:t>
            </a:r>
            <a:r>
              <a:rPr lang="en-US" sz="1400" dirty="0" smtClean="0">
                <a:latin typeface="Century Schoolbook"/>
                <a:cs typeface="Century Schoolbook"/>
              </a:rPr>
              <a:t> Publishers who are deemed as fraudulent with clear proof</a:t>
            </a:r>
          </a:p>
          <a:p>
            <a:pPr lvl="1"/>
            <a:r>
              <a:rPr lang="en-US" sz="1400" b="1" i="1" dirty="0" smtClean="0">
                <a:solidFill>
                  <a:srgbClr val="1468C4"/>
                </a:solidFill>
                <a:latin typeface="Century Schoolbook"/>
                <a:cs typeface="Century Schoolbook"/>
              </a:rPr>
              <a:t>OK</a:t>
            </a:r>
            <a:r>
              <a:rPr lang="en-US" sz="1400" b="1" dirty="0" smtClean="0">
                <a:solidFill>
                  <a:srgbClr val="1468C4"/>
                </a:solidFill>
                <a:latin typeface="Century Schoolbook"/>
                <a:cs typeface="Century Schoolbook"/>
              </a:rPr>
              <a:t>:</a:t>
            </a:r>
            <a:r>
              <a:rPr lang="en-US" sz="1400" b="1" dirty="0" smtClean="0">
                <a:latin typeface="Century Schoolbook"/>
                <a:cs typeface="Century Schoolbook"/>
              </a:rPr>
              <a:t> </a:t>
            </a:r>
            <a:r>
              <a:rPr lang="en-US" sz="1400" dirty="0" smtClean="0">
                <a:latin typeface="Century Schoolbook"/>
                <a:cs typeface="Century Schoolbook"/>
              </a:rPr>
              <a:t>Publishers who have healthy traffic</a:t>
            </a:r>
          </a:p>
          <a:p>
            <a:pPr marL="0" indent="0">
              <a:buNone/>
            </a:pPr>
            <a:endParaRPr lang="en-US" sz="1800" dirty="0" smtClean="0">
              <a:latin typeface="Century Schoolbook"/>
              <a:cs typeface="Century Schoolbook"/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000000"/>
              </a:solidFill>
              <a:latin typeface="Century Schoolbook"/>
              <a:cs typeface="Century Schoolbook"/>
            </a:endParaRPr>
          </a:p>
          <a:p>
            <a:pPr marL="0" indent="0">
              <a:buNone/>
            </a:pPr>
            <a:r>
              <a:rPr lang="en-US" sz="1800" i="1" dirty="0" smtClean="0">
                <a:solidFill>
                  <a:srgbClr val="000000"/>
                </a:solidFill>
                <a:latin typeface="Century Schoolbook"/>
                <a:cs typeface="Century Schoolbook"/>
              </a:rPr>
              <a:t>Click Database</a:t>
            </a:r>
          </a:p>
          <a:p>
            <a:r>
              <a:rPr lang="en-US" sz="1800" dirty="0" smtClean="0">
                <a:solidFill>
                  <a:srgbClr val="000000"/>
                </a:solidFill>
                <a:latin typeface="Century Schoolbook"/>
                <a:cs typeface="Century Schoolbook"/>
              </a:rPr>
              <a:t>Captures the click traffic associated with various publishers over a 3 day period</a:t>
            </a:r>
          </a:p>
        </p:txBody>
      </p:sp>
      <p:sp>
        <p:nvSpPr>
          <p:cNvPr id="6" name="Oval 11"/>
          <p:cNvSpPr>
            <a:spLocks noChangeArrowheads="1"/>
          </p:cNvSpPr>
          <p:nvPr/>
        </p:nvSpPr>
        <p:spPr bwMode="auto">
          <a:xfrm>
            <a:off x="472272" y="1033395"/>
            <a:ext cx="1984375" cy="19843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3600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000" tIns="63000" rIns="108000" bIns="63000" anchor="ctr"/>
          <a:lstStyle/>
          <a:p>
            <a:pPr algn="ctr">
              <a:lnSpc>
                <a:spcPct val="101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000" dirty="0" smtClean="0">
                <a:solidFill>
                  <a:srgbClr val="000000"/>
                </a:solidFill>
                <a:latin typeface="Century Schoolbook" charset="0"/>
              </a:rPr>
              <a:t>Publisher </a:t>
            </a:r>
          </a:p>
          <a:p>
            <a:pPr algn="ctr">
              <a:lnSpc>
                <a:spcPct val="101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000" dirty="0" smtClean="0">
                <a:solidFill>
                  <a:srgbClr val="000000"/>
                </a:solidFill>
                <a:latin typeface="Century Schoolbook" charset="0"/>
              </a:rPr>
              <a:t>Database</a:t>
            </a:r>
            <a:endParaRPr lang="en-US" sz="2000" dirty="0">
              <a:solidFill>
                <a:srgbClr val="000000"/>
              </a:solidFill>
              <a:latin typeface="Century Schoolbook" charset="0"/>
            </a:endParaRPr>
          </a:p>
        </p:txBody>
      </p:sp>
      <p:sp>
        <p:nvSpPr>
          <p:cNvPr id="7" name="Oval 14"/>
          <p:cNvSpPr>
            <a:spLocks noChangeArrowheads="1"/>
          </p:cNvSpPr>
          <p:nvPr/>
        </p:nvSpPr>
        <p:spPr bwMode="auto">
          <a:xfrm>
            <a:off x="477737" y="3124200"/>
            <a:ext cx="1984375" cy="19843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36000" cap="flat">
            <a:solidFill>
              <a:srgbClr val="FFFFFF"/>
            </a:solidFill>
            <a:round/>
            <a:headEnd/>
            <a:tailEnd/>
          </a:ln>
          <a:effectLst/>
          <a:extLst/>
        </p:spPr>
        <p:txBody>
          <a:bodyPr wrap="none" lIns="108000" tIns="63000" rIns="108000" bIns="63000" anchor="ctr"/>
          <a:lstStyle/>
          <a:p>
            <a:pPr algn="ctr">
              <a:lnSpc>
                <a:spcPct val="101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dirty="0">
              <a:solidFill>
                <a:srgbClr val="0047FF"/>
              </a:solidFill>
              <a:latin typeface="Century Schoolbook" charset="0"/>
            </a:endParaRPr>
          </a:p>
          <a:p>
            <a:pPr algn="ctr">
              <a:lnSpc>
                <a:spcPct val="101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Century Schoolbook" charset="0"/>
              </a:rPr>
              <a:t>Click </a:t>
            </a:r>
          </a:p>
          <a:p>
            <a:pPr algn="ctr">
              <a:lnSpc>
                <a:spcPct val="101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 smtClean="0">
                <a:solidFill>
                  <a:srgbClr val="000000"/>
                </a:solidFill>
                <a:latin typeface="Century Schoolbook" charset="0"/>
              </a:rPr>
              <a:t>Database</a:t>
            </a:r>
            <a:endParaRPr lang="en-US" sz="2000" dirty="0">
              <a:solidFill>
                <a:srgbClr val="000000"/>
              </a:solidFill>
              <a:latin typeface="Century Schoolbook" charset="0"/>
            </a:endParaRPr>
          </a:p>
          <a:p>
            <a:pPr algn="ctr">
              <a:lnSpc>
                <a:spcPct val="101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dirty="0">
              <a:solidFill>
                <a:srgbClr val="0047FF"/>
              </a:solidFill>
              <a:latin typeface="Century Schoolbook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850103"/>
              </p:ext>
            </p:extLst>
          </p:nvPr>
        </p:nvGraphicFramePr>
        <p:xfrm>
          <a:off x="398279" y="5194619"/>
          <a:ext cx="8364721" cy="1535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763"/>
                <a:gridCol w="1580330"/>
                <a:gridCol w="1356449"/>
                <a:gridCol w="1382789"/>
                <a:gridCol w="1496923"/>
                <a:gridCol w="1176467"/>
              </a:tblGrid>
              <a:tr h="307106">
                <a:tc gridSpan="3"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entury Schoolbook"/>
                        <a:cs typeface="Century Schoolbook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entury Schoolbook"/>
                          <a:cs typeface="Century Schoolbook"/>
                        </a:rPr>
                        <a:t>No. of</a:t>
                      </a:r>
                      <a:r>
                        <a:rPr lang="en-US" sz="1400" baseline="0" dirty="0" smtClean="0">
                          <a:latin typeface="Century Schoolbook"/>
                          <a:cs typeface="Century Schoolbook"/>
                        </a:rPr>
                        <a:t> Publishers</a:t>
                      </a:r>
                      <a:endParaRPr lang="en-US" sz="1400" b="1" dirty="0">
                        <a:latin typeface="Century Schoolbook"/>
                        <a:cs typeface="Century Schoolbook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71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entury Schoolbook"/>
                          <a:cs typeface="Century Schoolbook"/>
                        </a:rPr>
                        <a:t>Data Set</a:t>
                      </a:r>
                      <a:endParaRPr lang="en-US" sz="1400" b="1" dirty="0">
                        <a:latin typeface="Century Schoolbook"/>
                        <a:cs typeface="Century Schoolbook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entury Schoolbook"/>
                          <a:cs typeface="Century Schoolbook"/>
                        </a:rPr>
                        <a:t>Time Period</a:t>
                      </a:r>
                      <a:endParaRPr lang="en-US" sz="1400" b="1" dirty="0">
                        <a:latin typeface="Century Schoolbook"/>
                        <a:cs typeface="Century Schoolbook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entury Schoolbook"/>
                          <a:cs typeface="Century Schoolbook"/>
                        </a:rPr>
                        <a:t>No. of Clicks</a:t>
                      </a:r>
                      <a:endParaRPr lang="en-US" sz="1400" b="1" dirty="0">
                        <a:latin typeface="Century Schoolbook"/>
                        <a:cs typeface="Century Schoolbook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entury Schoolbook"/>
                          <a:cs typeface="Century Schoolbook"/>
                        </a:rPr>
                        <a:t>Fraud</a:t>
                      </a:r>
                      <a:endParaRPr lang="en-US" sz="1400" b="1" dirty="0">
                        <a:latin typeface="Century Schoolbook"/>
                        <a:cs typeface="Century Schoolbook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entury Schoolbook"/>
                          <a:cs typeface="Century Schoolbook"/>
                        </a:rPr>
                        <a:t>OK</a:t>
                      </a:r>
                      <a:endParaRPr lang="en-US" sz="1400" b="1" dirty="0">
                        <a:latin typeface="Century Schoolbook"/>
                        <a:cs typeface="Century Schoolbook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entury Schoolbook"/>
                          <a:cs typeface="Century Schoolbook"/>
                        </a:rPr>
                        <a:t>Total</a:t>
                      </a:r>
                      <a:endParaRPr lang="en-US" sz="1400" b="1" dirty="0">
                        <a:latin typeface="Century Schoolbook"/>
                        <a:cs typeface="Century Schoolbook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1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entury Schoolbook"/>
                          <a:cs typeface="Century Schoolbook"/>
                        </a:rPr>
                        <a:t>Train</a:t>
                      </a:r>
                      <a:endParaRPr lang="en-US" sz="1400" dirty="0">
                        <a:latin typeface="Century Schoolbook"/>
                        <a:cs typeface="Century Schoolbook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entury Schoolbook"/>
                          <a:cs typeface="Century Schoolbook"/>
                        </a:rPr>
                        <a:t>9-11 Feb 2012</a:t>
                      </a:r>
                      <a:endParaRPr lang="en-US" sz="1400" dirty="0">
                        <a:latin typeface="Century Schoolbook"/>
                        <a:cs typeface="Century Schoolbook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entury Schoolbook"/>
                          <a:cs typeface="Century Schoolbook"/>
                        </a:rPr>
                        <a:t>3,173,834</a:t>
                      </a:r>
                      <a:endParaRPr lang="en-US" sz="1400" dirty="0">
                        <a:latin typeface="Century Schoolbook"/>
                        <a:cs typeface="Century Schoolbook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entury Schoolbook"/>
                          <a:cs typeface="Century Schoolbook"/>
                        </a:rPr>
                        <a:t>72 </a:t>
                      </a:r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Century Schoolbook"/>
                          <a:cs typeface="Century Schoolbook"/>
                        </a:rPr>
                        <a:t>(2.34%)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Century Schoolbook"/>
                        <a:cs typeface="Century Schoolbook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entury Schoolbook"/>
                          <a:cs typeface="Century Schoolbook"/>
                        </a:rPr>
                        <a:t>3,009 (97.66%)</a:t>
                      </a:r>
                      <a:endParaRPr lang="en-US" sz="1400" dirty="0">
                        <a:latin typeface="Century Schoolbook"/>
                        <a:cs typeface="Century Schoolbook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entury Schoolbook"/>
                          <a:cs typeface="Century Schoolbook"/>
                        </a:rPr>
                        <a:t>3,081</a:t>
                      </a:r>
                      <a:endParaRPr lang="en-US" sz="1400" dirty="0">
                        <a:latin typeface="Century Schoolbook"/>
                        <a:cs typeface="Century Schoolbook"/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071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entury Schoolbook"/>
                          <a:cs typeface="Century Schoolbook"/>
                        </a:rPr>
                        <a:t>Validation</a:t>
                      </a:r>
                      <a:endParaRPr lang="en-US" sz="1400" dirty="0">
                        <a:latin typeface="Century Schoolbook"/>
                        <a:cs typeface="Century Schoolbook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entury Schoolbook"/>
                          <a:cs typeface="Century Schoolbook"/>
                        </a:rPr>
                        <a:t>23-25 Feb 2012</a:t>
                      </a:r>
                      <a:endParaRPr lang="en-US" sz="1400" dirty="0">
                        <a:latin typeface="Century Schoolbook"/>
                        <a:cs typeface="Century Schoolbook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entury Schoolbook"/>
                          <a:cs typeface="Century Schoolbook"/>
                        </a:rPr>
                        <a:t>2,689,005</a:t>
                      </a:r>
                      <a:endParaRPr lang="en-US" sz="1400" dirty="0">
                        <a:latin typeface="Century Schoolbook"/>
                        <a:cs typeface="Century Schoolbook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entury Schoolbook"/>
                          <a:cs typeface="Century Schoolbook"/>
                        </a:rPr>
                        <a:t>85 </a:t>
                      </a:r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Century Schoolbook"/>
                          <a:cs typeface="Century Schoolbook"/>
                        </a:rPr>
                        <a:t>(2.77%)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Century Schoolbook"/>
                        <a:cs typeface="Century Schoolbook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entury Schoolbook"/>
                          <a:cs typeface="Century Schoolbook"/>
                        </a:rPr>
                        <a:t>2,979 (97.23%)</a:t>
                      </a:r>
                      <a:endParaRPr lang="en-US" sz="1400" dirty="0">
                        <a:latin typeface="Century Schoolbook"/>
                        <a:cs typeface="Century Schoolbook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entury Schoolbook"/>
                          <a:cs typeface="Century Schoolbook"/>
                        </a:rPr>
                        <a:t>3,064</a:t>
                      </a:r>
                      <a:endParaRPr lang="en-US" sz="1400" dirty="0">
                        <a:latin typeface="Century Schoolbook"/>
                        <a:cs typeface="Century Schoolbook"/>
                      </a:endParaRPr>
                    </a:p>
                  </a:txBody>
                  <a:tcPr/>
                </a:tc>
              </a:tr>
              <a:tr h="30710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entury Schoolbook"/>
                          <a:cs typeface="Century Schoolbook"/>
                        </a:rPr>
                        <a:t>Test</a:t>
                      </a:r>
                      <a:endParaRPr lang="en-US" sz="1400" dirty="0">
                        <a:latin typeface="Century Schoolbook"/>
                        <a:cs typeface="Century Schoolbook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entury Schoolbook"/>
                          <a:cs typeface="Century Schoolbook"/>
                        </a:rPr>
                        <a:t>8-10 Mar</a:t>
                      </a:r>
                      <a:r>
                        <a:rPr lang="en-US" sz="1400" baseline="0" dirty="0" smtClean="0">
                          <a:latin typeface="Century Schoolbook"/>
                          <a:cs typeface="Century Schoolbook"/>
                        </a:rPr>
                        <a:t> 2012</a:t>
                      </a:r>
                      <a:endParaRPr lang="en-US" sz="1400" dirty="0">
                        <a:latin typeface="Century Schoolbook"/>
                        <a:cs typeface="Century Schoolbook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entury Schoolbook"/>
                          <a:cs typeface="Century Schoolbook"/>
                        </a:rPr>
                        <a:t>2,598,815</a:t>
                      </a:r>
                      <a:endParaRPr lang="en-US" sz="1400" dirty="0">
                        <a:latin typeface="Century Schoolbook"/>
                        <a:cs typeface="Century Schoolbook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entury Schoolbook"/>
                          <a:cs typeface="Century Schoolbook"/>
                        </a:rPr>
                        <a:t>82 </a:t>
                      </a:r>
                      <a:r>
                        <a:rPr lang="en-US" sz="1400" b="1" dirty="0" smtClean="0">
                          <a:solidFill>
                            <a:srgbClr val="FF0000"/>
                          </a:solidFill>
                          <a:latin typeface="Century Schoolbook"/>
                          <a:cs typeface="Century Schoolbook"/>
                        </a:rPr>
                        <a:t>(2.73%)</a:t>
                      </a:r>
                      <a:endParaRPr lang="en-US" sz="1400" b="1" dirty="0">
                        <a:solidFill>
                          <a:srgbClr val="FF0000"/>
                        </a:solidFill>
                        <a:latin typeface="Century Schoolbook"/>
                        <a:cs typeface="Century Schoolbook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entury Schoolbook"/>
                          <a:cs typeface="Century Schoolbook"/>
                        </a:rPr>
                        <a:t>2,918 (97.27%)</a:t>
                      </a:r>
                      <a:endParaRPr lang="en-US" sz="1400" dirty="0">
                        <a:latin typeface="Century Schoolbook"/>
                        <a:cs typeface="Century Schoolbook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entury Schoolbook"/>
                          <a:cs typeface="Century Schoolbook"/>
                        </a:rPr>
                        <a:t>3,000</a:t>
                      </a:r>
                      <a:endParaRPr lang="en-US" sz="1400" dirty="0">
                        <a:latin typeface="Century Schoolbook"/>
                        <a:cs typeface="Century Schoolbook"/>
                      </a:endParaRPr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304800" y="914400"/>
            <a:ext cx="8534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5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1468C4"/>
                </a:solidFill>
                <a:latin typeface="Century Schoolbook"/>
                <a:cs typeface="Century Schoolbook"/>
              </a:rPr>
              <a:t>Preprocessing and Feature Extraction</a:t>
            </a:r>
            <a:endParaRPr lang="en-US" sz="2800" dirty="0">
              <a:solidFill>
                <a:srgbClr val="1468C4"/>
              </a:solidFill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806589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" name="Straight Connector 3"/>
          <p:cNvCxnSpPr/>
          <p:nvPr/>
        </p:nvCxnSpPr>
        <p:spPr>
          <a:xfrm>
            <a:off x="304800" y="914400"/>
            <a:ext cx="8534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67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1468C4"/>
                </a:solidFill>
                <a:latin typeface="Century Schoolbook"/>
                <a:cs typeface="Century Schoolbook"/>
              </a:rPr>
              <a:t>Anomaly Detection – Detecting Click Fraud</a:t>
            </a:r>
            <a:endParaRPr lang="en-US" sz="2800" dirty="0">
              <a:solidFill>
                <a:srgbClr val="1468C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i="1" dirty="0" smtClean="0">
                <a:solidFill>
                  <a:srgbClr val="1468C4"/>
                </a:solidFill>
                <a:latin typeface="Century Schoolbook"/>
                <a:cs typeface="Century Schoolbook"/>
              </a:rPr>
              <a:t>Objective:</a:t>
            </a:r>
            <a:r>
              <a:rPr lang="en-US" sz="1600" i="1" dirty="0" smtClean="0">
                <a:latin typeface="Century Schoolbook"/>
                <a:cs typeface="Century Schoolbook"/>
              </a:rPr>
              <a:t> </a:t>
            </a:r>
            <a:r>
              <a:rPr lang="en-US" sz="1600" dirty="0" smtClean="0">
                <a:latin typeface="Century Schoolbook"/>
                <a:cs typeface="Century Schoolbook"/>
              </a:rPr>
              <a:t>The goal is to develop machine learning methods capable of building effective predictive models to detect fraudulent publishers.</a:t>
            </a:r>
          </a:p>
          <a:p>
            <a:pPr marL="0" indent="0">
              <a:buNone/>
            </a:pPr>
            <a:endParaRPr lang="en-US" sz="1600" dirty="0" smtClean="0">
              <a:latin typeface="Century Schoolbook"/>
              <a:cs typeface="Century Schoolbook"/>
            </a:endParaRPr>
          </a:p>
          <a:p>
            <a:pPr marL="0" indent="0">
              <a:buNone/>
            </a:pPr>
            <a:r>
              <a:rPr lang="en-US" sz="1600" i="1" dirty="0" smtClean="0">
                <a:solidFill>
                  <a:srgbClr val="1468C4"/>
                </a:solidFill>
                <a:latin typeface="Century Schoolbook"/>
                <a:cs typeface="Century Schoolbook"/>
              </a:rPr>
              <a:t>Supervised </a:t>
            </a:r>
            <a:r>
              <a:rPr lang="en-US" sz="1600" i="1" dirty="0">
                <a:solidFill>
                  <a:srgbClr val="1468C4"/>
                </a:solidFill>
                <a:latin typeface="Century Schoolbook"/>
                <a:cs typeface="Century Schoolbook"/>
              </a:rPr>
              <a:t>anomaly </a:t>
            </a:r>
            <a:r>
              <a:rPr lang="en-US" sz="1600" i="1" dirty="0" smtClean="0">
                <a:solidFill>
                  <a:srgbClr val="1468C4"/>
                </a:solidFill>
                <a:latin typeface="Century Schoolbook"/>
                <a:cs typeface="Century Schoolbook"/>
              </a:rPr>
              <a:t>detection (</a:t>
            </a:r>
            <a:r>
              <a:rPr lang="en-US" sz="1600" i="1" dirty="0">
                <a:solidFill>
                  <a:srgbClr val="1468C4"/>
                </a:solidFill>
                <a:latin typeface="Century Schoolbook"/>
                <a:cs typeface="Century Schoolbook"/>
              </a:rPr>
              <a:t>Classification </a:t>
            </a:r>
            <a:r>
              <a:rPr lang="en-US" sz="1600" i="1" dirty="0" smtClean="0">
                <a:solidFill>
                  <a:srgbClr val="1468C4"/>
                </a:solidFill>
                <a:latin typeface="Century Schoolbook"/>
                <a:cs typeface="Century Schoolbook"/>
              </a:rPr>
              <a:t>based techniques):</a:t>
            </a:r>
          </a:p>
          <a:p>
            <a:pPr marL="342900" lvl="1" indent="-342900">
              <a:buFont typeface="Arial"/>
              <a:buChar char="•"/>
            </a:pPr>
            <a:r>
              <a:rPr lang="en-US" sz="1600" dirty="0">
                <a:latin typeface="Century Schoolbook"/>
                <a:cs typeface="Century Schoolbook"/>
              </a:rPr>
              <a:t>Rule Based </a:t>
            </a:r>
            <a:r>
              <a:rPr lang="en-US" sz="1600" dirty="0" smtClean="0">
                <a:latin typeface="Century Schoolbook"/>
                <a:cs typeface="Century Schoolbook"/>
              </a:rPr>
              <a:t>techniques (</a:t>
            </a:r>
            <a:r>
              <a:rPr lang="en-US" sz="1600" dirty="0">
                <a:latin typeface="Century Schoolbook"/>
                <a:cs typeface="Century Schoolbook"/>
              </a:rPr>
              <a:t>with </a:t>
            </a:r>
            <a:r>
              <a:rPr lang="en-US" sz="1600" dirty="0" smtClean="0">
                <a:latin typeface="Century Schoolbook"/>
                <a:cs typeface="Century Schoolbook"/>
              </a:rPr>
              <a:t>Decision Trees)</a:t>
            </a:r>
          </a:p>
          <a:p>
            <a:pPr marL="342900" lvl="1" indent="-342900">
              <a:buFont typeface="Arial"/>
              <a:buChar char="•"/>
            </a:pPr>
            <a:r>
              <a:rPr lang="en-US" sz="1600" dirty="0">
                <a:latin typeface="Century Schoolbook"/>
                <a:cs typeface="Century Schoolbook"/>
              </a:rPr>
              <a:t>Model b</a:t>
            </a:r>
            <a:r>
              <a:rPr lang="en-US" sz="1600" dirty="0" smtClean="0">
                <a:latin typeface="Century Schoolbook"/>
                <a:cs typeface="Century Schoolbook"/>
              </a:rPr>
              <a:t>ased techniques</a:t>
            </a:r>
            <a:endParaRPr lang="en-US" sz="1600" dirty="0">
              <a:latin typeface="Century Schoolbook"/>
              <a:cs typeface="Century Schoolbook"/>
            </a:endParaRPr>
          </a:p>
          <a:p>
            <a:pPr lvl="1"/>
            <a:r>
              <a:rPr lang="en-US" sz="1400" dirty="0" smtClean="0">
                <a:latin typeface="Century Schoolbook"/>
                <a:cs typeface="Century Schoolbook"/>
              </a:rPr>
              <a:t>Naïve Bayes (Bayesian networks)</a:t>
            </a:r>
          </a:p>
          <a:p>
            <a:pPr lvl="1"/>
            <a:r>
              <a:rPr lang="en-US" sz="1400" dirty="0" smtClean="0">
                <a:latin typeface="Century Schoolbook"/>
                <a:cs typeface="Century Schoolbook"/>
              </a:rPr>
              <a:t>Neural Networks </a:t>
            </a:r>
          </a:p>
          <a:p>
            <a:r>
              <a:rPr lang="en-US" sz="1600" dirty="0" smtClean="0">
                <a:latin typeface="Century Schoolbook"/>
                <a:cs typeface="Century Schoolbook"/>
              </a:rPr>
              <a:t>Ensemble Methods:</a:t>
            </a:r>
          </a:p>
          <a:p>
            <a:pPr lvl="1"/>
            <a:r>
              <a:rPr lang="en-US" sz="1400" dirty="0" smtClean="0">
                <a:latin typeface="Century Schoolbook"/>
                <a:cs typeface="Century Schoolbook"/>
              </a:rPr>
              <a:t>Generalized Boosted Regression Model (GBM) using 5000 decision trees</a:t>
            </a:r>
          </a:p>
          <a:p>
            <a:pPr lvl="1"/>
            <a:r>
              <a:rPr lang="en-US" sz="1400" dirty="0" smtClean="0">
                <a:latin typeface="Century Schoolbook"/>
                <a:cs typeface="Century Schoolbook"/>
              </a:rPr>
              <a:t>Random Forests (Ensemble of decision trees)</a:t>
            </a:r>
          </a:p>
          <a:p>
            <a:pPr lvl="1"/>
            <a:r>
              <a:rPr lang="en-US" sz="1400" dirty="0" smtClean="0">
                <a:latin typeface="Century Schoolbook"/>
                <a:cs typeface="Century Schoolbook"/>
              </a:rPr>
              <a:t>Multilayer Perceptron (Ensemble of feed forward neural network)</a:t>
            </a:r>
          </a:p>
          <a:p>
            <a:pPr marL="0" indent="0">
              <a:buNone/>
            </a:pPr>
            <a:endParaRPr lang="en-US" sz="1600" i="1" dirty="0" smtClean="0">
              <a:latin typeface="Century Schoolbook"/>
              <a:cs typeface="Century Schoolbook"/>
            </a:endParaRPr>
          </a:p>
          <a:p>
            <a:pPr marL="0" indent="0">
              <a:buNone/>
            </a:pPr>
            <a:r>
              <a:rPr lang="en-US" sz="1600" i="1" dirty="0" smtClean="0">
                <a:solidFill>
                  <a:srgbClr val="1468C4"/>
                </a:solidFill>
                <a:latin typeface="Century Schoolbook"/>
                <a:cs typeface="Century Schoolbook"/>
              </a:rPr>
              <a:t>Semi-Supervised anomaly detection</a:t>
            </a:r>
            <a:r>
              <a:rPr lang="en-US" sz="1600" i="1" dirty="0" smtClean="0">
                <a:latin typeface="Century Schoolbook"/>
                <a:cs typeface="Century Schoolbook"/>
              </a:rPr>
              <a:t>:</a:t>
            </a:r>
          </a:p>
          <a:p>
            <a:r>
              <a:rPr lang="en-US" sz="1600" dirty="0" smtClean="0">
                <a:latin typeface="Century Schoolbook"/>
                <a:cs typeface="Century Schoolbook"/>
              </a:rPr>
              <a:t>One Class SVM </a:t>
            </a:r>
          </a:p>
          <a:p>
            <a:pPr>
              <a:buFont typeface="Wingdings" charset="2"/>
              <a:buChar char="Ø"/>
            </a:pPr>
            <a:endParaRPr lang="en-US" sz="1400" dirty="0" smtClean="0">
              <a:latin typeface="Century Schoolbook"/>
              <a:cs typeface="Century Schoolbook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7200" y="6356350"/>
            <a:ext cx="8229600" cy="365125"/>
          </a:xfrm>
        </p:spPr>
        <p:txBody>
          <a:bodyPr/>
          <a:lstStyle/>
          <a:p>
            <a:r>
              <a:rPr lang="en-US" dirty="0" smtClean="0"/>
              <a:t>Reference: V. </a:t>
            </a:r>
            <a:r>
              <a:rPr lang="en-US" dirty="0" err="1" smtClean="0"/>
              <a:t>Chandola</a:t>
            </a:r>
            <a:r>
              <a:rPr lang="en-US" dirty="0" smtClean="0"/>
              <a:t>, A. Banerjee and </a:t>
            </a:r>
            <a:r>
              <a:rPr lang="en-US" dirty="0" err="1" smtClean="0"/>
              <a:t>V.Kumar</a:t>
            </a:r>
            <a:r>
              <a:rPr lang="en-US" dirty="0" smtClean="0"/>
              <a:t>, “Anomaly Detection: A Survey”, University of Minnesota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04800" y="914400"/>
            <a:ext cx="8534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39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1468C4"/>
                </a:solidFill>
                <a:latin typeface="Century Schoolbook"/>
                <a:cs typeface="Century Schoolbook"/>
              </a:rPr>
              <a:t>Evaluation Metrics</a:t>
            </a:r>
            <a:endParaRPr lang="en-US" sz="2800" dirty="0">
              <a:solidFill>
                <a:srgbClr val="1468C4"/>
              </a:solidFill>
            </a:endParaRPr>
          </a:p>
        </p:txBody>
      </p:sp>
      <p:graphicFrame>
        <p:nvGraphicFramePr>
          <p:cNvPr id="6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201713"/>
              </p:ext>
            </p:extLst>
          </p:nvPr>
        </p:nvGraphicFramePr>
        <p:xfrm>
          <a:off x="340360" y="1083244"/>
          <a:ext cx="8346441" cy="5265830"/>
        </p:xfrm>
        <a:graphic>
          <a:graphicData uri="http://schemas.openxmlformats.org/drawingml/2006/table">
            <a:tbl>
              <a:tblPr/>
              <a:tblGrid>
                <a:gridCol w="1866134"/>
                <a:gridCol w="1250292"/>
                <a:gridCol w="1071678"/>
                <a:gridCol w="1607518"/>
                <a:gridCol w="1250292"/>
                <a:gridCol w="1300527"/>
              </a:tblGrid>
              <a:tr h="80349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charset="0"/>
                          <a:ea typeface="ＭＳ Ｐゴシック" charset="0"/>
                          <a:cs typeface="Lucida Sans Unicode" charset="0"/>
                        </a:rPr>
                        <a:t>Algorithms Tested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charset="0"/>
                        <a:ea typeface="ＭＳ Ｐゴシック" charset="0"/>
                        <a:cs typeface="Lucida Sans Unicode" charset="0"/>
                      </a:endParaRPr>
                    </a:p>
                  </a:txBody>
                  <a:tcPr marL="90000" marR="90000" marT="46800" marB="46800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charset="0"/>
                          <a:ea typeface="ＭＳ Ｐゴシック" charset="0"/>
                          <a:cs typeface="Arial Unicode MS" charset="0"/>
                        </a:rPr>
                        <a:t>Precision</a:t>
                      </a:r>
                    </a:p>
                    <a:p>
                      <a:pPr marL="0" marR="0" lvl="0" indent="0" algn="ctr" defTabSz="449263" rtl="0" eaLnBrk="1" fontAlgn="base" latinLnBrk="0" hangingPunct="1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charset="0"/>
                          <a:ea typeface="ＭＳ Ｐゴシック" charset="0"/>
                          <a:cs typeface="Arial Unicode MS" charset="0"/>
                        </a:rPr>
                        <a:t>(%)</a:t>
                      </a:r>
                    </a:p>
                  </a:txBody>
                  <a:tcPr marL="90000" marR="90000" marT="46800" marB="46800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charset="0"/>
                          <a:ea typeface="ＭＳ Ｐゴシック" charset="0"/>
                          <a:cs typeface="Arial Unicode MS" charset="0"/>
                        </a:rPr>
                        <a:t>Recall</a:t>
                      </a:r>
                    </a:p>
                    <a:p>
                      <a:pPr marL="0" marR="0" lvl="0" indent="0" algn="ctr" defTabSz="449263" rtl="0" eaLnBrk="1" fontAlgn="base" latinLnBrk="0" hangingPunct="1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charset="0"/>
                          <a:ea typeface="ＭＳ Ｐゴシック" charset="0"/>
                          <a:cs typeface="Arial Unicode MS" charset="0"/>
                        </a:rPr>
                        <a:t>(%)</a:t>
                      </a:r>
                    </a:p>
                  </a:txBody>
                  <a:tcPr marL="90000" marR="90000" marT="46800" marB="46800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charset="0"/>
                          <a:ea typeface="ＭＳ Ｐゴシック" charset="0"/>
                          <a:cs typeface="Arial Unicode MS" charset="0"/>
                        </a:rPr>
                        <a:t>F Beta Score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charset="0"/>
                        <a:ea typeface="ＭＳ Ｐゴシック" charset="0"/>
                        <a:cs typeface="Arial Unicode MS" charset="0"/>
                      </a:endParaRPr>
                    </a:p>
                    <a:p>
                      <a:pPr marL="0" marR="0" lvl="0" indent="0" algn="ctr" defTabSz="449263" rtl="0" eaLnBrk="1" fontAlgn="base" latinLnBrk="0" hangingPunct="1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charset="0"/>
                          <a:ea typeface="ＭＳ Ｐゴシック" charset="0"/>
                          <a:cs typeface="Arial Unicode MS" charset="0"/>
                        </a:rPr>
                        <a:t>(%)</a:t>
                      </a:r>
                    </a:p>
                  </a:txBody>
                  <a:tcPr marL="90000" marR="90000" marT="46800" marB="46800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charset="0"/>
                          <a:ea typeface="ＭＳ Ｐゴシック" charset="0"/>
                          <a:cs typeface="Arial Unicode MS" charset="0"/>
                        </a:rPr>
                        <a:t>MCC</a:t>
                      </a:r>
                    </a:p>
                    <a:p>
                      <a:pPr marL="0" marR="0" lvl="0" indent="0" algn="ctr" defTabSz="449263" rtl="0" eaLnBrk="1" fontAlgn="base" latinLnBrk="0" hangingPunct="1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charset="0"/>
                          <a:ea typeface="ＭＳ Ｐゴシック" charset="0"/>
                          <a:cs typeface="Arial Unicode MS" charset="0"/>
                        </a:rPr>
                        <a:t>(%)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charset="0"/>
                        <a:ea typeface="ＭＳ Ｐゴシック" charset="0"/>
                        <a:cs typeface="Arial Unicode MS" charset="0"/>
                      </a:endParaRPr>
                    </a:p>
                  </a:txBody>
                  <a:tcPr marL="90000" marR="90000" marT="46800" marB="46800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Schoolbook" charset="0"/>
                          <a:ea typeface="ＭＳ Ｐゴシック" charset="0"/>
                          <a:cs typeface="Arial Unicode MS" charset="0"/>
                        </a:rPr>
                        <a:t>Value of AUC</a:t>
                      </a:r>
                    </a:p>
                  </a:txBody>
                  <a:tcPr marL="90000" marR="90000" marT="46800" marB="46800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63533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entury Schoolbook" charset="0"/>
                          <a:ea typeface="ＭＳ Ｐゴシック" charset="0"/>
                          <a:cs typeface="Lucida Sans Unicode" charset="0"/>
                        </a:rPr>
                        <a:t>Random Forest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Century Schoolbook" charset="0"/>
                        <a:ea typeface="ＭＳ Ｐゴシック" charset="0"/>
                        <a:cs typeface="Lucida Sans Unicode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Century Schoolbook"/>
                          <a:ea typeface="+mn-ea"/>
                          <a:cs typeface="Century Schoolbook"/>
                        </a:rPr>
                        <a:t>66.667</a:t>
                      </a:r>
                      <a:endParaRPr lang="en-US" sz="1400" b="0" dirty="0">
                        <a:latin typeface="Century Schoolbook"/>
                        <a:cs typeface="Century Schoolbook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Century Schoolbook"/>
                          <a:ea typeface="+mn-ea"/>
                          <a:cs typeface="Century Schoolbook"/>
                        </a:rPr>
                        <a:t>26.829 </a:t>
                      </a:r>
                      <a:endParaRPr lang="en-US" sz="1400" b="0" dirty="0">
                        <a:latin typeface="Century Schoolbook"/>
                        <a:cs typeface="Century Schoolbook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Century Schoolbook"/>
                          <a:ea typeface="+mn-ea"/>
                          <a:cs typeface="Century Schoolbook"/>
                        </a:rPr>
                        <a:t>30.471</a:t>
                      </a:r>
                      <a:endParaRPr lang="en-US" sz="1400" b="0" dirty="0">
                        <a:latin typeface="Century Schoolbook"/>
                        <a:cs typeface="Century Schoolbook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Century Schoolbook"/>
                          <a:ea typeface="+mn-ea"/>
                          <a:cs typeface="Century Schoolbook"/>
                        </a:rPr>
                        <a:t>41.352</a:t>
                      </a:r>
                      <a:endParaRPr lang="en-US" sz="1400" b="0" dirty="0">
                        <a:latin typeface="Century Schoolbook"/>
                        <a:cs typeface="Century Schoolbook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Century Schoolbook"/>
                          <a:ea typeface="+mn-ea"/>
                          <a:cs typeface="Century Schoolbook"/>
                        </a:rPr>
                        <a:t>63.226</a:t>
                      </a:r>
                      <a:endParaRPr lang="en-US" sz="1400" b="0" dirty="0">
                        <a:latin typeface="Century Schoolbook"/>
                        <a:cs typeface="Century Schoolbook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33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entury Schoolbook" charset="0"/>
                          <a:ea typeface="ＭＳ Ｐゴシック" charset="0"/>
                          <a:cs typeface="Lucida Sans Unicode" charset="0"/>
                        </a:rPr>
                        <a:t>Rule Based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Century Schoolbook" charset="0"/>
                        <a:ea typeface="ＭＳ Ｐゴシック" charset="0"/>
                        <a:cs typeface="Lucida Sans Unicode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Century Schoolbook"/>
                          <a:ea typeface="+mn-ea"/>
                          <a:cs typeface="Century Schoolbook"/>
                        </a:rPr>
                        <a:t>57.692 </a:t>
                      </a:r>
                      <a:endParaRPr lang="en-US" sz="1400" b="0" dirty="0">
                        <a:latin typeface="Century Schoolbook"/>
                        <a:cs typeface="Century Schoolbook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Century Schoolbook"/>
                          <a:ea typeface="+mn-ea"/>
                          <a:cs typeface="Century Schoolbook"/>
                        </a:rPr>
                        <a:t>36.585</a:t>
                      </a:r>
                      <a:endParaRPr lang="en-US" sz="1400" b="0" dirty="0">
                        <a:latin typeface="Century Schoolbook"/>
                        <a:cs typeface="Century Schoolbook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Century Schoolbook"/>
                          <a:ea typeface="+mn-ea"/>
                          <a:cs typeface="Century Schoolbook"/>
                        </a:rPr>
                        <a:t>39.474</a:t>
                      </a:r>
                      <a:endParaRPr lang="en-US" sz="1400" b="0" dirty="0">
                        <a:latin typeface="Century Schoolbook"/>
                        <a:cs typeface="Century Schoolbook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Century Schoolbook"/>
                          <a:ea typeface="+mn-ea"/>
                          <a:cs typeface="Century Schoolbook"/>
                        </a:rPr>
                        <a:t>44.766</a:t>
                      </a:r>
                      <a:endParaRPr lang="en-US" sz="1400" b="0" dirty="0">
                        <a:latin typeface="Century Schoolbook"/>
                        <a:cs typeface="Century Schoolbook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Century Schoolbook"/>
                          <a:ea typeface="+mn-ea"/>
                          <a:cs typeface="Century Schoolbook"/>
                        </a:rPr>
                        <a:t>67.916</a:t>
                      </a:r>
                      <a:endParaRPr lang="en-US" sz="1400" b="0" dirty="0">
                        <a:latin typeface="Century Schoolbook"/>
                        <a:cs typeface="Century Schoolbook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33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entury Schoolbook" charset="0"/>
                          <a:ea typeface="ＭＳ Ｐゴシック" charset="0"/>
                          <a:cs typeface="Lucida Sans Unicode" charset="0"/>
                        </a:rPr>
                        <a:t>GBM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Century Schoolbook" charset="0"/>
                        <a:ea typeface="ＭＳ Ｐゴシック" charset="0"/>
                        <a:cs typeface="Lucida Sans Unicode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Century Schoolbook"/>
                          <a:ea typeface="+mn-ea"/>
                          <a:cs typeface="Century Schoolbook"/>
                        </a:rPr>
                        <a:t>64.103</a:t>
                      </a:r>
                      <a:endParaRPr lang="en-US" sz="1400" b="0" dirty="0">
                        <a:latin typeface="Century Schoolbook"/>
                        <a:cs typeface="Century Schoolbook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Century Schoolbook"/>
                          <a:ea typeface="+mn-ea"/>
                          <a:cs typeface="Century Schoolbook"/>
                        </a:rPr>
                        <a:t>30.488</a:t>
                      </a:r>
                      <a:endParaRPr lang="en-US" sz="1400" b="0" dirty="0">
                        <a:latin typeface="Century Schoolbook"/>
                        <a:cs typeface="Century Schoolbook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Century Schoolbook"/>
                          <a:ea typeface="+mn-ea"/>
                          <a:cs typeface="Century Schoolbook"/>
                        </a:rPr>
                        <a:t>34.060</a:t>
                      </a:r>
                      <a:endParaRPr lang="en-US" sz="1400" b="0" dirty="0">
                        <a:latin typeface="Century Schoolbook"/>
                        <a:cs typeface="Century Schoolbook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Century Schoolbook"/>
                          <a:ea typeface="+mn-ea"/>
                          <a:cs typeface="Century Schoolbook"/>
                        </a:rPr>
                        <a:t>43.195</a:t>
                      </a:r>
                      <a:endParaRPr lang="en-US" sz="1400" b="0" dirty="0">
                        <a:latin typeface="Century Schoolbook"/>
                        <a:cs typeface="Century Schoolbook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Century Schoolbook"/>
                          <a:ea typeface="+mn-ea"/>
                          <a:cs typeface="Century Schoolbook"/>
                        </a:rPr>
                        <a:t>65.004</a:t>
                      </a:r>
                      <a:endParaRPr lang="en-US" sz="1400" b="0" dirty="0">
                        <a:latin typeface="Century Schoolbook"/>
                        <a:cs typeface="Century Schoolbook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6062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entury Schoolbook" charset="0"/>
                          <a:ea typeface="ＭＳ Ｐゴシック" charset="0"/>
                          <a:cs typeface="Lucida Sans Unicode" charset="0"/>
                        </a:rPr>
                        <a:t>One-class Support 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entury Schoolbook" charset="0"/>
                          <a:ea typeface="ＭＳ Ｐゴシック" charset="0"/>
                          <a:cs typeface="Lucida Sans Unicode" charset="0"/>
                        </a:rPr>
                        <a:t>Vector Machine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Century Schoolbook"/>
                          <a:ea typeface="+mn-ea"/>
                          <a:cs typeface="Century Schoolbook"/>
                        </a:rPr>
                        <a:t>11.688</a:t>
                      </a:r>
                      <a:endParaRPr lang="en-US" sz="1400" b="0" dirty="0">
                        <a:latin typeface="Century Schoolbook"/>
                        <a:cs typeface="Century Schoolbook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Century Schoolbook"/>
                          <a:ea typeface="+mn-ea"/>
                          <a:cs typeface="Century Schoolbook"/>
                        </a:rPr>
                        <a:t>43.902</a:t>
                      </a:r>
                      <a:endParaRPr lang="en-US" sz="1400" b="0" dirty="0">
                        <a:latin typeface="Century Schoolbook"/>
                        <a:cs typeface="Century Schoolbook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Century Schoolbook"/>
                          <a:ea typeface="+mn-ea"/>
                          <a:cs typeface="Century Schoolbook"/>
                        </a:rPr>
                        <a:t>28.302</a:t>
                      </a:r>
                      <a:endParaRPr lang="en-US" sz="1400" b="0" dirty="0">
                        <a:latin typeface="Century Schoolbook"/>
                        <a:cs typeface="Century Schoolbook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Century Schoolbook"/>
                          <a:ea typeface="+mn-ea"/>
                          <a:cs typeface="Century Schoolbook"/>
                        </a:rPr>
                        <a:t>18.577</a:t>
                      </a:r>
                      <a:endParaRPr lang="en-US" sz="1400" b="0" dirty="0">
                        <a:latin typeface="Century Schoolbook"/>
                        <a:cs typeface="Century Schoolbook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Century Schoolbook"/>
                          <a:ea typeface="+mn-ea"/>
                          <a:cs typeface="Century Schoolbook"/>
                        </a:rPr>
                        <a:t>67.290</a:t>
                      </a:r>
                      <a:endParaRPr lang="en-US" sz="1400" b="0" dirty="0">
                        <a:latin typeface="Century Schoolbook"/>
                        <a:cs typeface="Century Schoolbook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33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entury Schoolbook" charset="0"/>
                          <a:ea typeface="ＭＳ Ｐゴシック" charset="0"/>
                          <a:cs typeface="Lucida Sans Unicode" charset="0"/>
                        </a:rPr>
                        <a:t>Naïve Bayes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Century Schoolbook" charset="0"/>
                        <a:ea typeface="ＭＳ Ｐゴシック" charset="0"/>
                        <a:cs typeface="Lucida Sans Unicode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Century Schoolbook"/>
                          <a:ea typeface="+mn-ea"/>
                          <a:cs typeface="Century Schoolbook"/>
                        </a:rPr>
                        <a:t>24.219</a:t>
                      </a:r>
                      <a:endParaRPr lang="en-US" sz="1400" b="0" dirty="0">
                        <a:latin typeface="Century Schoolbook"/>
                        <a:cs typeface="Century Schoolbook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Century Schoolbook"/>
                          <a:ea typeface="+mn-ea"/>
                          <a:cs typeface="Century Schoolbook"/>
                        </a:rPr>
                        <a:t>37.805</a:t>
                      </a:r>
                      <a:endParaRPr lang="en-US" sz="1400" b="0" dirty="0">
                        <a:latin typeface="Century Schoolbook"/>
                        <a:cs typeface="Century Schoolbook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Century Schoolbook"/>
                          <a:ea typeface="+mn-ea"/>
                          <a:cs typeface="Century Schoolbook"/>
                        </a:rPr>
                        <a:t>33.991</a:t>
                      </a:r>
                      <a:endParaRPr lang="en-US" sz="1400" b="0" dirty="0">
                        <a:latin typeface="Century Schoolbook"/>
                        <a:cs typeface="Century Schoolbook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Century Schoolbook"/>
                          <a:ea typeface="+mn-ea"/>
                          <a:cs typeface="Century Schoolbook"/>
                        </a:rPr>
                        <a:t>27.818</a:t>
                      </a:r>
                      <a:endParaRPr lang="en-US" sz="1400" b="0" dirty="0">
                        <a:latin typeface="Century Schoolbook"/>
                        <a:cs typeface="Century Schoolbook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kern="1200" dirty="0" smtClean="0">
                          <a:solidFill>
                            <a:schemeClr val="tx1"/>
                          </a:solidFill>
                          <a:effectLst/>
                          <a:latin typeface="Century Schoolbook"/>
                          <a:ea typeface="+mn-ea"/>
                          <a:cs typeface="Century Schoolbook"/>
                        </a:rPr>
                        <a:t>67.240</a:t>
                      </a:r>
                      <a:endParaRPr lang="en-US" sz="1400" b="0" dirty="0">
                        <a:latin typeface="Century Schoolbook"/>
                        <a:cs typeface="Century Schoolbook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56342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entury Schoolbook" charset="0"/>
                          <a:ea typeface="ＭＳ Ｐゴシック" charset="0"/>
                          <a:cs typeface="Lucida Sans Unicode" charset="0"/>
                        </a:rPr>
                        <a:t>Neural Networks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latin typeface="Century Schoolbook" charset="0"/>
                        <a:ea typeface="ＭＳ Ｐゴシック" charset="0"/>
                        <a:cs typeface="Lucida Sans Unicode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entury Schoolbook"/>
                          <a:cs typeface="Century Schoolbook"/>
                        </a:rPr>
                        <a:t>29.333</a:t>
                      </a:r>
                      <a:endParaRPr lang="en-US" sz="1400" dirty="0">
                        <a:latin typeface="Century Schoolbook"/>
                        <a:cs typeface="Century Schoolbook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entury Schoolbook"/>
                          <a:cs typeface="Century Schoolbook"/>
                        </a:rPr>
                        <a:t>26.829</a:t>
                      </a:r>
                      <a:endParaRPr lang="en-US" sz="1400" dirty="0">
                        <a:latin typeface="Century Schoolbook"/>
                        <a:cs typeface="Century Schoolbook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entury Schoolbook"/>
                          <a:cs typeface="Century Schoolbook"/>
                        </a:rPr>
                        <a:t>27.295</a:t>
                      </a:r>
                      <a:endParaRPr lang="en-US" sz="1400" dirty="0">
                        <a:latin typeface="Century Schoolbook"/>
                        <a:cs typeface="Century Schoolbook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>
                          <a:latin typeface="Century Schoolbook"/>
                          <a:cs typeface="Century Schoolbook"/>
                        </a:rPr>
                        <a:t>26.123</a:t>
                      </a:r>
                      <a:endParaRPr lang="en-US" sz="1400" dirty="0">
                        <a:latin typeface="Century Schoolbook"/>
                        <a:cs typeface="Century Schoolbook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entury Schoolbook"/>
                          <a:cs typeface="Century Schoolbook"/>
                        </a:rPr>
                        <a:t>62.506</a:t>
                      </a:r>
                      <a:endParaRPr lang="en-US" sz="1400" dirty="0">
                        <a:latin typeface="Century Schoolbook"/>
                        <a:cs typeface="Century Schoolbook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799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101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entury Schoolbook" charset="0"/>
                          <a:ea typeface="ＭＳ Ｐゴシック" charset="0"/>
                          <a:cs typeface="Lucida Sans Unicode" charset="0"/>
                        </a:rPr>
                        <a:t>Ensemble Neural Network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entury Schoolbook" charset="0"/>
                        <a:ea typeface="ＭＳ Ｐゴシック" charset="0"/>
                        <a:cs typeface="Lucida Sans Unicode" charset="0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Century Schoolbook"/>
                          <a:cs typeface="Century Schoolbook"/>
                        </a:rPr>
                        <a:t>42.453</a:t>
                      </a:r>
                      <a:endParaRPr lang="en-US" sz="1400" dirty="0">
                        <a:solidFill>
                          <a:srgbClr val="FF0000"/>
                        </a:solidFill>
                        <a:latin typeface="Century Schoolbook"/>
                        <a:cs typeface="Century Schoolbook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Century Schoolbook"/>
                          <a:cs typeface="Century Schoolbook"/>
                        </a:rPr>
                        <a:t>54.878</a:t>
                      </a:r>
                      <a:endParaRPr lang="en-US" sz="1400" dirty="0">
                        <a:solidFill>
                          <a:srgbClr val="FF0000"/>
                        </a:solidFill>
                        <a:latin typeface="Century Schoolbook"/>
                        <a:cs typeface="Century Schoolbook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Century Schoolbook"/>
                          <a:cs typeface="Century Schoolbook"/>
                        </a:rPr>
                        <a:t>51.843</a:t>
                      </a:r>
                      <a:endParaRPr lang="en-US" sz="1400" dirty="0">
                        <a:solidFill>
                          <a:srgbClr val="FF0000"/>
                        </a:solidFill>
                        <a:latin typeface="Century Schoolbook"/>
                        <a:cs typeface="Century Schoolbook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Century Schoolbook"/>
                          <a:cs typeface="Century Schoolbook"/>
                        </a:rPr>
                        <a:t>46.621</a:t>
                      </a:r>
                      <a:endParaRPr lang="en-US" sz="1400" dirty="0">
                        <a:solidFill>
                          <a:srgbClr val="FF0000"/>
                        </a:solidFill>
                        <a:latin typeface="Century Schoolbook"/>
                        <a:cs typeface="Century Schoolbook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rgbClr val="FF0000"/>
                          </a:solidFill>
                          <a:latin typeface="Century Schoolbook"/>
                          <a:cs typeface="Century Schoolbook"/>
                        </a:rPr>
                        <a:t>76.394</a:t>
                      </a:r>
                      <a:endParaRPr lang="en-US" sz="1400" dirty="0">
                        <a:solidFill>
                          <a:srgbClr val="FF0000"/>
                        </a:solidFill>
                        <a:latin typeface="Century Schoolbook"/>
                        <a:cs typeface="Century Schoolbook"/>
                      </a:endParaRP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97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97D">
                          <a:lumMod val="40000"/>
                          <a:lumOff val="6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" name="Straight Connector 3"/>
          <p:cNvCxnSpPr/>
          <p:nvPr/>
        </p:nvCxnSpPr>
        <p:spPr>
          <a:xfrm>
            <a:off x="304800" y="914400"/>
            <a:ext cx="8534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30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1468C4"/>
                </a:solidFill>
                <a:latin typeface="Century Schoolbook"/>
                <a:cs typeface="Century Schoolbook"/>
              </a:rPr>
              <a:t>Challenges</a:t>
            </a:r>
            <a:endParaRPr lang="en-US" sz="2800" dirty="0">
              <a:solidFill>
                <a:srgbClr val="1468C4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 smtClean="0">
                <a:latin typeface="Century Schoolbook"/>
                <a:cs typeface="Century Schoolbook"/>
              </a:rPr>
              <a:t>Class imbalance in data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latin typeface="Century Schoolbook"/>
                <a:cs typeface="Century Schoolbook"/>
              </a:rPr>
              <a:t>Lack of examples</a:t>
            </a:r>
          </a:p>
          <a:p>
            <a:pPr>
              <a:lnSpc>
                <a:spcPct val="200000"/>
              </a:lnSpc>
            </a:pPr>
            <a:r>
              <a:rPr lang="en-US" sz="2400" dirty="0" smtClean="0">
                <a:latin typeface="Century Schoolbook"/>
                <a:cs typeface="Century Schoolbook"/>
              </a:rPr>
              <a:t>Best features require subject matter expert</a:t>
            </a:r>
            <a:endParaRPr lang="en-US" sz="2400" dirty="0">
              <a:latin typeface="Century Schoolbook"/>
              <a:cs typeface="Century Schoolbook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04800" y="914400"/>
            <a:ext cx="8534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35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447925"/>
            <a:ext cx="7772400" cy="1362075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cap="none" dirty="0" smtClean="0">
                <a:solidFill>
                  <a:srgbClr val="1468C4"/>
                </a:solidFill>
                <a:latin typeface="Apple Chancery"/>
                <a:cs typeface="Apple Chancery"/>
              </a:rPr>
              <a:t>Thank You !!</a:t>
            </a:r>
            <a:endParaRPr lang="en-US" sz="3600" cap="none" dirty="0">
              <a:solidFill>
                <a:srgbClr val="1468C4"/>
              </a:solidFill>
              <a:latin typeface="Apple Chancery"/>
              <a:cs typeface="Apple Chancery"/>
            </a:endParaRPr>
          </a:p>
        </p:txBody>
      </p:sp>
    </p:spTree>
    <p:extLst>
      <p:ext uri="{BB962C8B-B14F-4D97-AF65-F5344CB8AC3E}">
        <p14:creationId xmlns:p14="http://schemas.microsoft.com/office/powerpoint/2010/main" val="383991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2800" dirty="0" smtClean="0">
                <a:solidFill>
                  <a:srgbClr val="1468C4"/>
                </a:solidFill>
                <a:latin typeface="Century Schoolbook"/>
                <a:cs typeface="Century Schoolbook"/>
              </a:rPr>
              <a:t>Appendix:  Relative Influence </a:t>
            </a:r>
            <a:endParaRPr lang="en-US" sz="2800" cap="none" dirty="0">
              <a:solidFill>
                <a:srgbClr val="1468C4"/>
              </a:solidFill>
              <a:latin typeface="Century Schoolbook"/>
              <a:cs typeface="Century Schoolbook"/>
            </a:endParaRPr>
          </a:p>
        </p:txBody>
      </p:sp>
      <p:pic>
        <p:nvPicPr>
          <p:cNvPr id="6" name="Picture 5" descr="Screen Shot 2015-06-08 at 7.19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990600"/>
            <a:ext cx="7615723" cy="5605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67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2169</TotalTime>
  <Words>642</Words>
  <Application>Microsoft Office PowerPoint</Application>
  <PresentationFormat>On-screen Show (4:3)</PresentationFormat>
  <Paragraphs>158</Paragraphs>
  <Slides>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Detecting Click Fraud in Mobile Advertising</vt:lpstr>
      <vt:lpstr>Introduction</vt:lpstr>
      <vt:lpstr>BuzzCity Data Description</vt:lpstr>
      <vt:lpstr>Preprocessing and Feature Extraction</vt:lpstr>
      <vt:lpstr>Anomaly Detection – Detecting Click Fraud</vt:lpstr>
      <vt:lpstr>Evaluation Metrics</vt:lpstr>
      <vt:lpstr>Challenges</vt:lpstr>
      <vt:lpstr>Thank You !!</vt:lpstr>
      <vt:lpstr>Appendix:  Relative Influence </vt:lpstr>
    </vt:vector>
  </TitlesOfParts>
  <Company>Skyhigh Networks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Click Fraud in Mobile Advertising</dc:title>
  <dc:creator>Arisha Khan</dc:creator>
  <cp:lastModifiedBy>Dimple</cp:lastModifiedBy>
  <cp:revision>194</cp:revision>
  <dcterms:created xsi:type="dcterms:W3CDTF">2015-06-06T03:09:27Z</dcterms:created>
  <dcterms:modified xsi:type="dcterms:W3CDTF">2015-06-09T22:46:01Z</dcterms:modified>
</cp:coreProperties>
</file>