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66" r:id="rId4"/>
    <p:sldId id="267" r:id="rId5"/>
    <p:sldId id="258" r:id="rId6"/>
    <p:sldId id="259" r:id="rId7"/>
    <p:sldId id="260" r:id="rId8"/>
    <p:sldId id="261" r:id="rId9"/>
    <p:sldId id="282" r:id="rId10"/>
    <p:sldId id="262" r:id="rId11"/>
    <p:sldId id="270" r:id="rId12"/>
    <p:sldId id="274" r:id="rId13"/>
    <p:sldId id="276" r:id="rId14"/>
    <p:sldId id="277" r:id="rId15"/>
    <p:sldId id="275" r:id="rId16"/>
    <p:sldId id="280" r:id="rId17"/>
    <p:sldId id="278" r:id="rId18"/>
    <p:sldId id="281" r:id="rId19"/>
    <p:sldId id="27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2C67-5280-304C-8F06-9460BBEFFC3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4629-0B3B-9443-84E0-EB134160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B4629-0B3B-9443-84E0-EB1341606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0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262D-2263-C44E-A5FC-04BD7652BF6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85AC-58D2-964F-BD1E-BBB337A7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61586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Modes of operation for block ciphers</a:t>
            </a:r>
          </a:p>
          <a:p>
            <a:r>
              <a:rPr lang="en-US" sz="2800" dirty="0" smtClean="0"/>
              <a:t>Padding oracle attacks against CBC mode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82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 mode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849153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105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64526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50317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1317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447800"/>
            <a:ext cx="7947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Ciphertext</a:t>
            </a:r>
            <a:r>
              <a:rPr lang="en-US" sz="2400" dirty="0" smtClean="0"/>
              <a:t> block chaining (CBC)</a:t>
            </a:r>
          </a:p>
          <a:p>
            <a:r>
              <a:rPr lang="en-US" sz="2400" dirty="0" smtClean="0"/>
              <a:t>Pad message M to M1,M2,M3,... where each block </a:t>
            </a:r>
            <a:r>
              <a:rPr lang="en-US" sz="2400" dirty="0" err="1" smtClean="0"/>
              <a:t>Mi</a:t>
            </a:r>
            <a:r>
              <a:rPr lang="en-US" sz="2400" dirty="0" smtClean="0"/>
              <a:t> is n bits</a:t>
            </a:r>
          </a:p>
          <a:p>
            <a:r>
              <a:rPr lang="en-US" sz="2400" dirty="0" smtClean="0"/>
              <a:t>Choose random n-bit string IV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3194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3292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30352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31876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32861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3194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3292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30371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3292466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4" idx="3"/>
            <a:endCxn id="35" idx="2"/>
          </p:cNvCxnSpPr>
          <p:nvPr/>
        </p:nvCxnSpPr>
        <p:spPr>
          <a:xfrm flipV="1">
            <a:off x="3526083" y="3285313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257800" y="3291672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2"/>
          </p:cNvCxnSpPr>
          <p:nvPr/>
        </p:nvCxnSpPr>
        <p:spPr>
          <a:xfrm>
            <a:off x="1820773" y="3498841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00200" y="4413241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592" y="5301797"/>
            <a:ext cx="276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decrypt?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67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CBC mode has similar </a:t>
            </a:r>
            <a:br>
              <a:rPr lang="en-US" dirty="0" smtClean="0"/>
            </a:br>
            <a:r>
              <a:rPr lang="en-US" dirty="0" smtClean="0"/>
              <a:t>“malleability” issues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22923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22923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22923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13716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13716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13716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17526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849153" y="30308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30308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105944" y="30308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64526" y="31260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50317" y="31260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1317" y="31260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19050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20034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1746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1898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1997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17526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19050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20034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7481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20034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4" idx="3"/>
            <a:endCxn id="35" idx="2"/>
          </p:cNvCxnSpPr>
          <p:nvPr/>
        </p:nvCxnSpPr>
        <p:spPr>
          <a:xfrm flipV="1">
            <a:off x="3526083" y="1996272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257800" y="2002631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2"/>
          </p:cNvCxnSpPr>
          <p:nvPr/>
        </p:nvCxnSpPr>
        <p:spPr>
          <a:xfrm>
            <a:off x="1820773" y="2209800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00200" y="3124200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592" y="3733800"/>
            <a:ext cx="654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change bits of M1 received by server??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486400" y="52641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189568" y="4343400"/>
            <a:ext cx="1287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M1’      D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894335" y="47244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5696744" y="60026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73721" y="6097894"/>
            <a:ext cx="581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C1’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 flipV="1">
            <a:off x="5791200" y="48768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 flipV="1">
            <a:off x="5791200" y="49752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191000" y="47199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32146" y="49752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11573" y="5181600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34184" y="6096000"/>
            <a:ext cx="111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C0’     D 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92" name="Group 43"/>
          <p:cNvGrpSpPr>
            <a:grpSpLocks/>
          </p:cNvGrpSpPr>
          <p:nvPr/>
        </p:nvGrpSpPr>
        <p:grpSpPr bwMode="auto">
          <a:xfrm flipV="1">
            <a:off x="4378325" y="6248400"/>
            <a:ext cx="193675" cy="214313"/>
            <a:chOff x="3113" y="1689"/>
            <a:chExt cx="122" cy="135"/>
          </a:xfrm>
        </p:grpSpPr>
        <p:sp>
          <p:nvSpPr>
            <p:cNvPr id="93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43"/>
          <p:cNvGrpSpPr>
            <a:grpSpLocks/>
          </p:cNvGrpSpPr>
          <p:nvPr/>
        </p:nvGrpSpPr>
        <p:grpSpPr bwMode="auto">
          <a:xfrm flipV="1">
            <a:off x="5828587" y="4493488"/>
            <a:ext cx="193675" cy="214313"/>
            <a:chOff x="3113" y="1689"/>
            <a:chExt cx="122" cy="135"/>
          </a:xfrm>
        </p:grpSpPr>
        <p:sp>
          <p:nvSpPr>
            <p:cNvPr id="97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5100935"/>
            <a:ext cx="14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 smtClean="0"/>
              <a:t>any </a:t>
            </a:r>
            <a:r>
              <a:rPr lang="en-US" sz="2400" dirty="0" smtClean="0">
                <a:solidFill>
                  <a:srgbClr val="008000"/>
                </a:solidFill>
              </a:rPr>
              <a:t>D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38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1" grpId="0" animBg="1"/>
      <p:bldP spid="82" grpId="0"/>
      <p:bldP spid="85" grpId="0"/>
      <p:bldP spid="86" grpId="0" animBg="1"/>
      <p:bldP spid="87" grpId="0" animBg="1"/>
      <p:bldP spid="88" grpId="0"/>
      <p:bldP spid="9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for CBC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CBC mode handles messages with length a multiple of n bits</a:t>
            </a:r>
          </a:p>
          <a:p>
            <a:r>
              <a:rPr lang="en-US" dirty="0" smtClean="0"/>
              <a:t>We use padding to make it work for arbitrary encryption schemes</a:t>
            </a:r>
          </a:p>
          <a:p>
            <a:endParaRPr lang="en-US" dirty="0"/>
          </a:p>
          <a:p>
            <a:r>
              <a:rPr lang="en-US" dirty="0" smtClean="0"/>
              <a:t>Padding checks often give rise to padding oracle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1470"/>
            <a:ext cx="779079" cy="1541463"/>
          </a:xfrm>
          <a:prstGeom prst="rect">
            <a:avLst/>
          </a:prstGeom>
          <a:noFill/>
        </p:spPr>
      </p:pic>
      <p:pic>
        <p:nvPicPr>
          <p:cNvPr id="22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651" y="3198074"/>
            <a:ext cx="1260475" cy="1145326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 flipV="1">
            <a:off x="2909051" y="389066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71326" y="3429000"/>
            <a:ext cx="157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C0 , C1 , C2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909051" y="427166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46157" y="38789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909051" y="510093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909052" y="5403502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5190" y="5024735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485144"/>
            <a:ext cx="4572000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Dec(K, C’ )</a:t>
            </a:r>
          </a:p>
          <a:p>
            <a:r>
              <a:rPr lang="en-US" sz="2400" dirty="0" smtClean="0"/>
              <a:t>M1’||M2’||P’ = CBC-Dec(K,C’)</a:t>
            </a:r>
          </a:p>
          <a:p>
            <a:r>
              <a:rPr lang="en-US" sz="2400" dirty="0" smtClean="0"/>
              <a:t>If P’  ≠ 0x00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error</a:t>
            </a:r>
          </a:p>
          <a:p>
            <a:r>
              <a:rPr lang="en-US" sz="2400" dirty="0" smtClean="0"/>
              <a:t>Else </a:t>
            </a:r>
          </a:p>
          <a:p>
            <a:r>
              <a:rPr lang="en-US" sz="2400" dirty="0" smtClean="0"/>
              <a:t>       Return ok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95600" y="4715470"/>
            <a:ext cx="1941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C0, C1   1  , C2</a:t>
            </a:r>
            <a:endParaRPr lang="en-US" sz="2400" dirty="0"/>
          </a:p>
        </p:txBody>
      </p:sp>
      <p:grpSp>
        <p:nvGrpSpPr>
          <p:cNvPr id="66" name="Group 43"/>
          <p:cNvGrpSpPr>
            <a:grpSpLocks/>
          </p:cNvGrpSpPr>
          <p:nvPr/>
        </p:nvGrpSpPr>
        <p:grpSpPr bwMode="auto">
          <a:xfrm flipV="1">
            <a:off x="3768725" y="4876800"/>
            <a:ext cx="193675" cy="214313"/>
            <a:chOff x="3113" y="1689"/>
            <a:chExt cx="122" cy="135"/>
          </a:xfrm>
        </p:grpSpPr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Simple situation: pad by 1 byte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895600" y="1524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4648200" y="1524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4501390" y="603241"/>
            <a:ext cx="10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M2||</a:t>
            </a:r>
            <a:r>
              <a:rPr lang="en-US" sz="2400" dirty="0" smtClean="0">
                <a:solidFill>
                  <a:srgbClr val="660066"/>
                </a:solidFill>
              </a:rPr>
              <a:t>P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79395" y="6032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303535" y="984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4849153" y="22624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3105944" y="22624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64526" y="2357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21317" y="2357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0" name="Oval 30"/>
          <p:cNvSpPr>
            <a:spLocks noChangeArrowheads="1"/>
          </p:cNvSpPr>
          <p:nvPr/>
        </p:nvSpPr>
        <p:spPr bwMode="auto">
          <a:xfrm flipV="1">
            <a:off x="3200400" y="1136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V="1">
            <a:off x="3200400" y="1235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014860" y="9778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30"/>
          <p:cNvSpPr>
            <a:spLocks noChangeArrowheads="1"/>
          </p:cNvSpPr>
          <p:nvPr/>
        </p:nvSpPr>
        <p:spPr bwMode="auto">
          <a:xfrm flipV="1">
            <a:off x="4911725" y="11302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 flipV="1">
            <a:off x="4911725" y="12287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600200" y="9797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86" name="Straight Connector 85"/>
          <p:cNvCxnSpPr>
            <a:endCxn id="81" idx="0"/>
          </p:cNvCxnSpPr>
          <p:nvPr/>
        </p:nvCxnSpPr>
        <p:spPr>
          <a:xfrm>
            <a:off x="2041346" y="1235066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9" idx="3"/>
            <a:endCxn id="83" idx="2"/>
          </p:cNvCxnSpPr>
          <p:nvPr/>
        </p:nvCxnSpPr>
        <p:spPr>
          <a:xfrm flipV="1">
            <a:off x="3526083" y="1227913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5" idx="2"/>
          </p:cNvCxnSpPr>
          <p:nvPr/>
        </p:nvCxnSpPr>
        <p:spPr>
          <a:xfrm>
            <a:off x="1820773" y="1441441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00200" y="2355841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72200" y="1800355"/>
            <a:ext cx="2683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P</a:t>
            </a:r>
            <a:r>
              <a:rPr lang="en-US" sz="2000" dirty="0" smtClean="0"/>
              <a:t> is one byte of padding</a:t>
            </a:r>
          </a:p>
          <a:p>
            <a:r>
              <a:rPr lang="en-US" sz="2000" dirty="0" smtClean="0"/>
              <a:t>that must equal 0x00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172200" y="654378"/>
            <a:ext cx="225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Assume that</a:t>
            </a:r>
            <a:endParaRPr lang="en-US" sz="20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M1||M2</a:t>
            </a:r>
            <a:r>
              <a:rPr lang="en-US" sz="2000" dirty="0" smtClean="0"/>
              <a:t> </a:t>
            </a:r>
            <a:r>
              <a:rPr lang="en-US" sz="2000" dirty="0" smtClean="0"/>
              <a:t>has length</a:t>
            </a:r>
          </a:p>
          <a:p>
            <a:r>
              <a:rPr lang="en-US" sz="2000" dirty="0" smtClean="0"/>
              <a:t>2n</a:t>
            </a:r>
            <a:r>
              <a:rPr lang="en-US" sz="2000" dirty="0" smtClean="0"/>
              <a:t>-8 bits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7200" y="4507468"/>
            <a:ext cx="1495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Adversary</a:t>
            </a:r>
          </a:p>
          <a:p>
            <a:r>
              <a:rPr lang="en-US" sz="2400" dirty="0" smtClean="0"/>
              <a:t>obtains </a:t>
            </a:r>
          </a:p>
          <a:p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C0,C1,C2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65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4" grpId="0"/>
      <p:bldP spid="49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1470"/>
            <a:ext cx="779079" cy="1541463"/>
          </a:xfrm>
          <a:prstGeom prst="rect">
            <a:avLst/>
          </a:prstGeom>
          <a:noFill/>
        </p:spPr>
      </p:pic>
      <p:pic>
        <p:nvPicPr>
          <p:cNvPr id="22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651" y="3198074"/>
            <a:ext cx="1260475" cy="1145326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 flipV="1">
            <a:off x="2909051" y="335726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909052" y="3731567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5190" y="3352800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507468"/>
            <a:ext cx="2352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Adversary</a:t>
            </a:r>
          </a:p>
          <a:p>
            <a:r>
              <a:rPr lang="en-US" sz="2400" dirty="0" smtClean="0"/>
              <a:t>obtains </a:t>
            </a:r>
          </a:p>
          <a:p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C = C0,C1,C2</a:t>
            </a:r>
          </a:p>
          <a:p>
            <a:r>
              <a:rPr lang="en-US" sz="2400" dirty="0" smtClean="0"/>
              <a:t>Let R be arbitrary </a:t>
            </a:r>
          </a:p>
          <a:p>
            <a:r>
              <a:rPr lang="en-US" sz="2400" dirty="0" smtClean="0"/>
              <a:t>n bits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895600" y="14541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648200" y="14541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501390" y="533400"/>
            <a:ext cx="10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M2||</a:t>
            </a:r>
            <a:r>
              <a:rPr lang="en-US" sz="2400" dirty="0" smtClean="0">
                <a:solidFill>
                  <a:srgbClr val="660066"/>
                </a:solidFill>
              </a:rPr>
              <a:t>P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9395" y="5334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03535" y="9144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849153" y="21926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105944" y="21926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64526" y="22878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21317" y="22878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3200400" y="10668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3200400" y="11652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14860" y="908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30"/>
          <p:cNvSpPr>
            <a:spLocks noChangeArrowheads="1"/>
          </p:cNvSpPr>
          <p:nvPr/>
        </p:nvSpPr>
        <p:spPr bwMode="auto">
          <a:xfrm flipV="1">
            <a:off x="4911725" y="1060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4911725" y="1158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00200" y="9099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44" name="Straight Connector 43"/>
          <p:cNvCxnSpPr>
            <a:endCxn id="39" idx="0"/>
          </p:cNvCxnSpPr>
          <p:nvPr/>
        </p:nvCxnSpPr>
        <p:spPr>
          <a:xfrm>
            <a:off x="2041346" y="11652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3"/>
            <a:endCxn id="41" idx="2"/>
          </p:cNvCxnSpPr>
          <p:nvPr/>
        </p:nvCxnSpPr>
        <p:spPr>
          <a:xfrm flipV="1">
            <a:off x="3526083" y="1158072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2"/>
          </p:cNvCxnSpPr>
          <p:nvPr/>
        </p:nvCxnSpPr>
        <p:spPr>
          <a:xfrm>
            <a:off x="1820773" y="1371600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00200" y="2286000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30514"/>
            <a:ext cx="2683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P</a:t>
            </a:r>
            <a:r>
              <a:rPr lang="en-US" sz="2000" dirty="0" smtClean="0"/>
              <a:t> is one byte of padding</a:t>
            </a:r>
          </a:p>
          <a:p>
            <a:r>
              <a:rPr lang="en-US" sz="2000" dirty="0" smtClean="0"/>
              <a:t>that must equal 0x00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584537"/>
            <a:ext cx="225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Assume that</a:t>
            </a:r>
            <a:endParaRPr lang="en-US" sz="20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M1||M2</a:t>
            </a:r>
            <a:r>
              <a:rPr lang="en-US" sz="2000" dirty="0" smtClean="0"/>
              <a:t> has length</a:t>
            </a:r>
          </a:p>
          <a:p>
            <a:r>
              <a:rPr lang="en-US" sz="2000" dirty="0" smtClean="0"/>
              <a:t>2n-8 bits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94480" y="2971800"/>
            <a:ext cx="135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, C0 , C1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895600" y="427166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895601" y="4574232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31739" y="4195465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57875" y="3886200"/>
            <a:ext cx="192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1 , C1</a:t>
            </a:r>
            <a:endParaRPr lang="en-US" sz="2400" dirty="0"/>
          </a:p>
        </p:txBody>
      </p:sp>
      <p:grpSp>
        <p:nvGrpSpPr>
          <p:cNvPr id="54" name="Group 43"/>
          <p:cNvGrpSpPr>
            <a:grpSpLocks/>
          </p:cNvGrpSpPr>
          <p:nvPr/>
        </p:nvGrpSpPr>
        <p:grpSpPr bwMode="auto">
          <a:xfrm flipV="1">
            <a:off x="3921125" y="4038600"/>
            <a:ext cx="193675" cy="214313"/>
            <a:chOff x="3113" y="1689"/>
            <a:chExt cx="122" cy="135"/>
          </a:xfrm>
        </p:grpSpPr>
        <p:sp>
          <p:nvSpPr>
            <p:cNvPr id="55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2895600" y="5105400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895601" y="5407967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1739" y="5029200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3057875" y="4719935"/>
            <a:ext cx="192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2 , C1</a:t>
            </a:r>
            <a:endParaRPr lang="en-US" sz="2400" dirty="0"/>
          </a:p>
        </p:txBody>
      </p:sp>
      <p:grpSp>
        <p:nvGrpSpPr>
          <p:cNvPr id="62" name="Group 43"/>
          <p:cNvGrpSpPr>
            <a:grpSpLocks/>
          </p:cNvGrpSpPr>
          <p:nvPr/>
        </p:nvGrpSpPr>
        <p:grpSpPr bwMode="auto">
          <a:xfrm flipV="1">
            <a:off x="3921125" y="4876800"/>
            <a:ext cx="193675" cy="214313"/>
            <a:chOff x="3113" y="1689"/>
            <a:chExt cx="122" cy="135"/>
          </a:xfrm>
        </p:grpSpPr>
        <p:sp>
          <p:nvSpPr>
            <p:cNvPr id="63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33800" y="55626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895600" y="639633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895601" y="6698902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22357" y="6320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57875" y="6010870"/>
            <a:ext cx="184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</a:t>
            </a:r>
            <a:r>
              <a:rPr lang="en-US" sz="2400" dirty="0" err="1" smtClean="0"/>
              <a:t>i</a:t>
            </a:r>
            <a:r>
              <a:rPr lang="en-US" sz="2400" dirty="0" smtClean="0"/>
              <a:t> , C1</a:t>
            </a:r>
            <a:endParaRPr lang="en-US" sz="2400" dirty="0"/>
          </a:p>
        </p:txBody>
      </p:sp>
      <p:grpSp>
        <p:nvGrpSpPr>
          <p:cNvPr id="71" name="Group 43"/>
          <p:cNvGrpSpPr>
            <a:grpSpLocks/>
          </p:cNvGrpSpPr>
          <p:nvPr/>
        </p:nvGrpSpPr>
        <p:grpSpPr bwMode="auto">
          <a:xfrm flipV="1">
            <a:off x="3921125" y="6163270"/>
            <a:ext cx="193675" cy="214313"/>
            <a:chOff x="3113" y="1689"/>
            <a:chExt cx="122" cy="135"/>
          </a:xfrm>
        </p:grpSpPr>
        <p:sp>
          <p:nvSpPr>
            <p:cNvPr id="72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0" y="2710841"/>
            <a:ext cx="2514600" cy="870559"/>
          </a:xfrm>
          <a:prstGeom prst="wedgeRoundRectCallout">
            <a:avLst>
              <a:gd name="adj1" fmla="val -2848"/>
              <a:gd name="adj2" fmla="val 779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Low byte of M1 equals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5181600" y="4485144"/>
            <a:ext cx="4572000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Dec(K, C’ )</a:t>
            </a:r>
          </a:p>
          <a:p>
            <a:r>
              <a:rPr lang="en-US" sz="2400" dirty="0" smtClean="0"/>
              <a:t>M1’||M2’||P’ = CBC-Dec(K,C’)</a:t>
            </a:r>
          </a:p>
          <a:p>
            <a:r>
              <a:rPr lang="en-US" sz="2400" dirty="0" smtClean="0"/>
              <a:t>If P’  ≠ 0x00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error</a:t>
            </a:r>
          </a:p>
          <a:p>
            <a:r>
              <a:rPr lang="en-US" sz="2400" dirty="0" smtClean="0"/>
              <a:t>Else </a:t>
            </a:r>
          </a:p>
          <a:p>
            <a:r>
              <a:rPr lang="en-US" sz="2400" dirty="0" smtClean="0"/>
              <a:t>       Return ok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57200" y="-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Simple situation: pad by 1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1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  <p:bldP spid="52" grpId="0"/>
      <p:bldP spid="53" grpId="0"/>
      <p:bldP spid="60" grpId="0"/>
      <p:bldP spid="61" grpId="0"/>
      <p:bldP spid="3" grpId="0"/>
      <p:bldP spid="69" grpId="0"/>
      <p:bldP spid="70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PKCS #7 Padding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1213" y="1805001"/>
            <a:ext cx="5769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PKCS#7-Pad(M)    =     M || P || … || P </a:t>
            </a:r>
            <a:endParaRPr lang="en-US" sz="2800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5241286" y="1659884"/>
            <a:ext cx="262579" cy="1599254"/>
          </a:xfrm>
          <a:prstGeom prst="leftBrace">
            <a:avLst>
              <a:gd name="adj1" fmla="val 3956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95600" y="2602468"/>
            <a:ext cx="594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 repetitions of byte encoding number of bytes padded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16467" y="3500735"/>
            <a:ext cx="24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paddings: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0159" y="3318808"/>
            <a:ext cx="1830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01</a:t>
            </a:r>
          </a:p>
          <a:p>
            <a:r>
              <a:rPr lang="en-US" sz="2000" dirty="0" smtClean="0"/>
              <a:t>02 02</a:t>
            </a:r>
          </a:p>
          <a:p>
            <a:r>
              <a:rPr lang="en-US" sz="2000" dirty="0" smtClean="0"/>
              <a:t>03 03 03</a:t>
            </a:r>
          </a:p>
          <a:p>
            <a:r>
              <a:rPr lang="en-US" sz="2000" dirty="0" smtClean="0"/>
              <a:t>04 04 04 04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FF FF FF FF … FF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4035" y="5486400"/>
            <a:ext cx="7719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block length of 16 bytes, never need more than 16 bytes </a:t>
            </a:r>
          </a:p>
          <a:p>
            <a:r>
              <a:rPr lang="en-US" sz="2400" dirty="0" smtClean="0"/>
              <a:t>of padding (10 10 … 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06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Decryption </a:t>
            </a:r>
            <a:br>
              <a:rPr lang="en-US" dirty="0" smtClean="0"/>
            </a:br>
            <a:r>
              <a:rPr lang="en-US" sz="3600" dirty="0" smtClean="0"/>
              <a:t>(assuming at most one block of padding)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057400"/>
            <a:ext cx="53340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</a:t>
            </a:r>
            <a:r>
              <a:rPr lang="en-US" sz="2400" u="sng" dirty="0" smtClean="0"/>
              <a:t>( K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C</a:t>
            </a:r>
            <a:r>
              <a:rPr lang="en-US" sz="2400" u="sng" dirty="0"/>
              <a:t> </a:t>
            </a:r>
            <a:r>
              <a:rPr lang="en-US" sz="2400" u="sng" dirty="0" smtClean="0"/>
              <a:t>)</a:t>
            </a:r>
            <a:endParaRPr lang="en-US" sz="2400" u="sng" dirty="0" smtClean="0"/>
          </a:p>
          <a:p>
            <a:r>
              <a:rPr lang="en-US" sz="2400" dirty="0" smtClean="0"/>
              <a:t>M1 ||</a:t>
            </a:r>
            <a:r>
              <a:rPr lang="en-US" sz="2400" dirty="0" smtClean="0"/>
              <a:t> … || </a:t>
            </a:r>
            <a:r>
              <a:rPr lang="en-US" sz="2400" dirty="0" err="1" smtClean="0"/>
              <a:t>Mn</a:t>
            </a:r>
            <a:r>
              <a:rPr lang="en-US" sz="2400" dirty="0" smtClean="0"/>
              <a:t> </a:t>
            </a:r>
            <a:r>
              <a:rPr lang="en-US" sz="2400" dirty="0" smtClean="0"/>
              <a:t>= CBC-Dec(K,</a:t>
            </a:r>
            <a:r>
              <a:rPr lang="en-US" sz="2400" dirty="0" smtClean="0"/>
              <a:t>C)</a:t>
            </a:r>
            <a:endParaRPr lang="en-US" sz="2400" dirty="0" smtClean="0"/>
          </a:p>
          <a:p>
            <a:r>
              <a:rPr lang="en-US" sz="2400" dirty="0" smtClean="0"/>
              <a:t>P = </a:t>
            </a:r>
            <a:r>
              <a:rPr lang="en-US" sz="2400" dirty="0" err="1" smtClean="0"/>
              <a:t>RemoveLastByte</a:t>
            </a:r>
            <a:r>
              <a:rPr lang="en-US" sz="2400" dirty="0" smtClean="0"/>
              <a:t>(</a:t>
            </a:r>
            <a:r>
              <a:rPr lang="en-US" sz="2400" dirty="0" err="1" smtClean="0"/>
              <a:t>Mn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int</a:t>
            </a:r>
            <a:r>
              <a:rPr lang="en-US" sz="2400" dirty="0" smtClean="0"/>
              <a:t>(P):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P’ = </a:t>
            </a:r>
            <a:r>
              <a:rPr lang="en-US" sz="2400" dirty="0" err="1" smtClean="0"/>
              <a:t>RemoveLastByte</a:t>
            </a:r>
            <a:r>
              <a:rPr lang="en-US" sz="2400" dirty="0" smtClean="0"/>
              <a:t>(</a:t>
            </a:r>
            <a:r>
              <a:rPr lang="en-US" sz="2400" dirty="0" err="1" smtClean="0"/>
              <a:t>Mn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P’ != P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error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326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67796"/>
            <a:ext cx="779079" cy="1541463"/>
          </a:xfrm>
          <a:prstGeom prst="rect">
            <a:avLst/>
          </a:prstGeom>
          <a:noFill/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PKCS #7 padding oracles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2134612"/>
            <a:ext cx="4055679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</a:t>
            </a:r>
            <a:r>
              <a:rPr lang="en-US" sz="2400" u="sng" dirty="0" smtClean="0"/>
              <a:t>( K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C</a:t>
            </a:r>
            <a:r>
              <a:rPr lang="en-US" sz="2400" u="sng" dirty="0"/>
              <a:t> </a:t>
            </a:r>
            <a:r>
              <a:rPr lang="en-US" sz="2400" u="sng" dirty="0" smtClean="0"/>
              <a:t>)</a:t>
            </a:r>
            <a:endParaRPr lang="en-US" sz="2400" u="sng" dirty="0" smtClean="0"/>
          </a:p>
          <a:p>
            <a:r>
              <a:rPr lang="en-US" sz="2400" dirty="0" smtClean="0"/>
              <a:t>M1 ||</a:t>
            </a:r>
            <a:r>
              <a:rPr lang="en-US" sz="2400" dirty="0" smtClean="0"/>
              <a:t> … || </a:t>
            </a:r>
            <a:r>
              <a:rPr lang="en-US" sz="2400" dirty="0" err="1" smtClean="0"/>
              <a:t>Mn</a:t>
            </a:r>
            <a:r>
              <a:rPr lang="en-US" sz="2400" dirty="0" smtClean="0"/>
              <a:t> </a:t>
            </a:r>
            <a:r>
              <a:rPr lang="en-US" sz="2400" dirty="0" smtClean="0"/>
              <a:t>= CBC-Dec(K,</a:t>
            </a:r>
            <a:r>
              <a:rPr lang="en-US" sz="2400" dirty="0" smtClean="0"/>
              <a:t>C)</a:t>
            </a:r>
            <a:endParaRPr lang="en-US" sz="2400" dirty="0" smtClean="0"/>
          </a:p>
          <a:p>
            <a:r>
              <a:rPr lang="en-US" sz="2400" dirty="0" smtClean="0"/>
              <a:t>P = </a:t>
            </a:r>
            <a:r>
              <a:rPr lang="en-US" sz="2400" dirty="0" err="1" smtClean="0"/>
              <a:t>RemoveLastByte</a:t>
            </a:r>
            <a:r>
              <a:rPr lang="en-US" sz="2400" dirty="0" smtClean="0"/>
              <a:t>(</a:t>
            </a:r>
            <a:r>
              <a:rPr lang="en-US" sz="2400" dirty="0" err="1" smtClean="0"/>
              <a:t>Mn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int</a:t>
            </a:r>
            <a:r>
              <a:rPr lang="en-US" sz="2400" dirty="0" smtClean="0"/>
              <a:t>(P):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P’ = </a:t>
            </a:r>
            <a:r>
              <a:rPr lang="en-US" sz="2400" dirty="0" err="1" smtClean="0"/>
              <a:t>RemoveLastByte</a:t>
            </a:r>
            <a:r>
              <a:rPr lang="en-US" sz="2400" dirty="0" smtClean="0"/>
              <a:t>(</a:t>
            </a:r>
            <a:r>
              <a:rPr lang="en-US" sz="2400" dirty="0" err="1" smtClean="0"/>
              <a:t>Mn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P’ != P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error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smtClean="0"/>
              <a:t>ok</a:t>
            </a:r>
          </a:p>
        </p:txBody>
      </p:sp>
      <p:pic>
        <p:nvPicPr>
          <p:cNvPr id="41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651" y="1096833"/>
            <a:ext cx="1260475" cy="1145326"/>
          </a:xfrm>
          <a:prstGeom prst="rect">
            <a:avLst/>
          </a:prstGeom>
          <a:noFill/>
        </p:spPr>
      </p:pic>
      <p:cxnSp>
        <p:nvCxnSpPr>
          <p:cNvPr id="42" name="Straight Arrow Connector 41"/>
          <p:cNvCxnSpPr/>
          <p:nvPr/>
        </p:nvCxnSpPr>
        <p:spPr>
          <a:xfrm flipV="1">
            <a:off x="2909051" y="1256024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909052" y="1630326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45190" y="1251559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04800" y="2406227"/>
            <a:ext cx="2352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Adversary</a:t>
            </a:r>
          </a:p>
          <a:p>
            <a:r>
              <a:rPr lang="en-US" sz="2400" dirty="0" smtClean="0"/>
              <a:t>obtains </a:t>
            </a:r>
          </a:p>
          <a:p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C = C0,C1,C2</a:t>
            </a:r>
          </a:p>
          <a:p>
            <a:r>
              <a:rPr lang="en-US" sz="2400" dirty="0" smtClean="0"/>
              <a:t>Let R be arbitrary </a:t>
            </a:r>
          </a:p>
          <a:p>
            <a:r>
              <a:rPr lang="en-US" sz="2400" dirty="0" smtClean="0"/>
              <a:t>n bits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294480" y="870559"/>
            <a:ext cx="135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, C0 , C1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95600" y="2170424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895601" y="2472991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31739" y="2094224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057875" y="1784959"/>
            <a:ext cx="192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1 , C1</a:t>
            </a:r>
            <a:endParaRPr lang="en-US" sz="2400" dirty="0"/>
          </a:p>
        </p:txBody>
      </p:sp>
      <p:grpSp>
        <p:nvGrpSpPr>
          <p:cNvPr id="52" name="Group 43"/>
          <p:cNvGrpSpPr>
            <a:grpSpLocks/>
          </p:cNvGrpSpPr>
          <p:nvPr/>
        </p:nvGrpSpPr>
        <p:grpSpPr bwMode="auto">
          <a:xfrm flipV="1">
            <a:off x="3921125" y="1937359"/>
            <a:ext cx="193675" cy="214313"/>
            <a:chOff x="3113" y="1689"/>
            <a:chExt cx="122" cy="135"/>
          </a:xfrm>
        </p:grpSpPr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895600" y="3004159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2895601" y="3306726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31739" y="2927959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057875" y="2618694"/>
            <a:ext cx="192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2 , C1</a:t>
            </a:r>
            <a:endParaRPr lang="en-US" sz="2400" dirty="0"/>
          </a:p>
        </p:txBody>
      </p:sp>
      <p:grpSp>
        <p:nvGrpSpPr>
          <p:cNvPr id="60" name="Group 43"/>
          <p:cNvGrpSpPr>
            <a:grpSpLocks/>
          </p:cNvGrpSpPr>
          <p:nvPr/>
        </p:nvGrpSpPr>
        <p:grpSpPr bwMode="auto">
          <a:xfrm flipV="1">
            <a:off x="3921125" y="2775559"/>
            <a:ext cx="193675" cy="214313"/>
            <a:chOff x="3113" y="1689"/>
            <a:chExt cx="122" cy="135"/>
          </a:xfrm>
        </p:grpSpPr>
        <p:sp>
          <p:nvSpPr>
            <p:cNvPr id="61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33800" y="346135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95600" y="4295094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2895601" y="4597661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22357" y="42188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7875" y="3909629"/>
            <a:ext cx="184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</a:t>
            </a:r>
            <a:r>
              <a:rPr lang="en-US" sz="2400" dirty="0" err="1" smtClean="0"/>
              <a:t>i</a:t>
            </a:r>
            <a:r>
              <a:rPr lang="en-US" sz="2400" dirty="0" smtClean="0"/>
              <a:t> , C1</a:t>
            </a:r>
            <a:endParaRPr lang="en-US" sz="2400" dirty="0"/>
          </a:p>
        </p:txBody>
      </p:sp>
      <p:grpSp>
        <p:nvGrpSpPr>
          <p:cNvPr id="96" name="Group 43"/>
          <p:cNvGrpSpPr>
            <a:grpSpLocks/>
          </p:cNvGrpSpPr>
          <p:nvPr/>
        </p:nvGrpSpPr>
        <p:grpSpPr bwMode="auto">
          <a:xfrm flipV="1">
            <a:off x="3921125" y="4062029"/>
            <a:ext cx="193675" cy="214313"/>
            <a:chOff x="3113" y="1689"/>
            <a:chExt cx="122" cy="135"/>
          </a:xfrm>
        </p:grpSpPr>
        <p:sp>
          <p:nvSpPr>
            <p:cNvPr id="97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Rounded Rectangular Callout 99"/>
          <p:cNvSpPr/>
          <p:nvPr/>
        </p:nvSpPr>
        <p:spPr>
          <a:xfrm>
            <a:off x="0" y="609600"/>
            <a:ext cx="2514600" cy="870559"/>
          </a:xfrm>
          <a:prstGeom prst="wedgeRoundRectCallout">
            <a:avLst>
              <a:gd name="adj1" fmla="val -2848"/>
              <a:gd name="adj2" fmla="val 779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Low byte of M1 </a:t>
            </a:r>
            <a:r>
              <a:rPr lang="en-US" sz="2000" dirty="0" smtClean="0"/>
              <a:t>equals    </a:t>
            </a:r>
            <a:r>
              <a:rPr lang="en-US" sz="2000" dirty="0" err="1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xor</a:t>
            </a:r>
            <a:r>
              <a:rPr lang="en-US" sz="2000" dirty="0" smtClean="0"/>
              <a:t> 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26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50" grpId="0"/>
      <p:bldP spid="51" grpId="0"/>
      <p:bldP spid="58" grpId="0"/>
      <p:bldP spid="59" grpId="0"/>
      <p:bldP spid="64" grpId="0"/>
      <p:bldP spid="94" grpId="0"/>
      <p:bldP spid="95" grpId="0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67796"/>
            <a:ext cx="779079" cy="1541463"/>
          </a:xfrm>
          <a:prstGeom prst="rect">
            <a:avLst/>
          </a:prstGeom>
          <a:noFill/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PKCS #7 padding oracles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2134612"/>
            <a:ext cx="4055679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</a:t>
            </a:r>
            <a:r>
              <a:rPr lang="en-US" sz="2400" u="sng" dirty="0" smtClean="0"/>
              <a:t>( K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C</a:t>
            </a:r>
            <a:r>
              <a:rPr lang="en-US" sz="2400" u="sng" dirty="0"/>
              <a:t> </a:t>
            </a:r>
            <a:r>
              <a:rPr lang="en-US" sz="2400" u="sng" dirty="0" smtClean="0"/>
              <a:t>)</a:t>
            </a:r>
            <a:endParaRPr lang="en-US" sz="2400" u="sng" dirty="0" smtClean="0"/>
          </a:p>
          <a:p>
            <a:r>
              <a:rPr lang="en-US" sz="2400" dirty="0" smtClean="0"/>
              <a:t>M1 ||</a:t>
            </a:r>
            <a:r>
              <a:rPr lang="en-US" sz="2400" dirty="0" smtClean="0"/>
              <a:t> … || </a:t>
            </a:r>
            <a:r>
              <a:rPr lang="en-US" sz="2400" dirty="0" err="1" smtClean="0"/>
              <a:t>Mn</a:t>
            </a:r>
            <a:r>
              <a:rPr lang="en-US" sz="2400" dirty="0" smtClean="0"/>
              <a:t> </a:t>
            </a:r>
            <a:r>
              <a:rPr lang="en-US" sz="2400" dirty="0" smtClean="0"/>
              <a:t>= CBC-Dec(K,</a:t>
            </a:r>
            <a:r>
              <a:rPr lang="en-US" sz="2400" dirty="0" smtClean="0"/>
              <a:t>C)</a:t>
            </a:r>
            <a:endParaRPr lang="en-US" sz="2400" dirty="0" smtClean="0"/>
          </a:p>
          <a:p>
            <a:r>
              <a:rPr lang="en-US" sz="2400" dirty="0" smtClean="0"/>
              <a:t>P = </a:t>
            </a:r>
            <a:r>
              <a:rPr lang="en-US" sz="2400" dirty="0" err="1" smtClean="0"/>
              <a:t>RemoveLastByte</a:t>
            </a:r>
            <a:r>
              <a:rPr lang="en-US" sz="2400" dirty="0" smtClean="0"/>
              <a:t>(</a:t>
            </a:r>
            <a:r>
              <a:rPr lang="en-US" sz="2400" dirty="0" err="1" smtClean="0"/>
              <a:t>Mn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while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int</a:t>
            </a:r>
            <a:r>
              <a:rPr lang="en-US" sz="2400" dirty="0" smtClean="0"/>
              <a:t>(P):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P’ = </a:t>
            </a:r>
            <a:r>
              <a:rPr lang="en-US" sz="2400" dirty="0" err="1" smtClean="0"/>
              <a:t>RemoveLastByte</a:t>
            </a:r>
            <a:r>
              <a:rPr lang="en-US" sz="2400" dirty="0" smtClean="0"/>
              <a:t>(</a:t>
            </a:r>
            <a:r>
              <a:rPr lang="en-US" sz="2400" dirty="0" err="1" smtClean="0"/>
              <a:t>Mn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P’ != P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error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smtClean="0"/>
              <a:t>ok</a:t>
            </a:r>
          </a:p>
        </p:txBody>
      </p:sp>
      <p:pic>
        <p:nvPicPr>
          <p:cNvPr id="41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651" y="1096833"/>
            <a:ext cx="1260475" cy="1145326"/>
          </a:xfrm>
          <a:prstGeom prst="rect">
            <a:avLst/>
          </a:prstGeom>
          <a:noFill/>
        </p:spPr>
      </p:pic>
      <p:cxnSp>
        <p:nvCxnSpPr>
          <p:cNvPr id="42" name="Straight Arrow Connector 41"/>
          <p:cNvCxnSpPr/>
          <p:nvPr/>
        </p:nvCxnSpPr>
        <p:spPr>
          <a:xfrm flipV="1">
            <a:off x="2909051" y="1256024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909052" y="1630326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45190" y="1251559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04800" y="2406227"/>
            <a:ext cx="2352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Adversary</a:t>
            </a:r>
          </a:p>
          <a:p>
            <a:r>
              <a:rPr lang="en-US" sz="2400" dirty="0" smtClean="0"/>
              <a:t>obtains </a:t>
            </a:r>
          </a:p>
          <a:p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C = C0,C1,C2</a:t>
            </a:r>
          </a:p>
          <a:p>
            <a:r>
              <a:rPr lang="en-US" sz="2400" dirty="0" smtClean="0"/>
              <a:t>Let R be arbitrary </a:t>
            </a:r>
          </a:p>
          <a:p>
            <a:r>
              <a:rPr lang="en-US" sz="2400" dirty="0" smtClean="0"/>
              <a:t>n bits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294480" y="870559"/>
            <a:ext cx="135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, C0 , C1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95600" y="2170424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895601" y="2472991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31739" y="2094224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1784959"/>
            <a:ext cx="228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</a:t>
            </a:r>
            <a:r>
              <a:rPr lang="en-US" sz="2400" dirty="0" smtClean="0"/>
              <a:t>1||j </a:t>
            </a:r>
            <a:r>
              <a:rPr lang="en-US" sz="2400" dirty="0" smtClean="0"/>
              <a:t>, C1</a:t>
            </a:r>
            <a:endParaRPr lang="en-US" sz="2400" dirty="0"/>
          </a:p>
        </p:txBody>
      </p:sp>
      <p:grpSp>
        <p:nvGrpSpPr>
          <p:cNvPr id="52" name="Group 43"/>
          <p:cNvGrpSpPr>
            <a:grpSpLocks/>
          </p:cNvGrpSpPr>
          <p:nvPr/>
        </p:nvGrpSpPr>
        <p:grpSpPr bwMode="auto">
          <a:xfrm flipV="1">
            <a:off x="3764570" y="1937359"/>
            <a:ext cx="193675" cy="214313"/>
            <a:chOff x="3113" y="1689"/>
            <a:chExt cx="122" cy="135"/>
          </a:xfrm>
        </p:grpSpPr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895600" y="3004159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2895601" y="3306726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31739" y="2927959"/>
            <a:ext cx="82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895600" y="2618694"/>
            <a:ext cx="228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</a:t>
            </a:r>
            <a:r>
              <a:rPr lang="en-US" sz="2400" dirty="0" smtClean="0"/>
              <a:t>2||</a:t>
            </a:r>
            <a:r>
              <a:rPr lang="en-US" sz="2400" dirty="0"/>
              <a:t>j</a:t>
            </a:r>
            <a:r>
              <a:rPr lang="en-US" sz="2400" dirty="0" smtClean="0"/>
              <a:t> </a:t>
            </a:r>
            <a:r>
              <a:rPr lang="en-US" sz="2400" dirty="0" smtClean="0"/>
              <a:t>, C1</a:t>
            </a:r>
            <a:endParaRPr lang="en-US" sz="2400" dirty="0"/>
          </a:p>
        </p:txBody>
      </p:sp>
      <p:grpSp>
        <p:nvGrpSpPr>
          <p:cNvPr id="60" name="Group 43"/>
          <p:cNvGrpSpPr>
            <a:grpSpLocks/>
          </p:cNvGrpSpPr>
          <p:nvPr/>
        </p:nvGrpSpPr>
        <p:grpSpPr bwMode="auto">
          <a:xfrm flipV="1">
            <a:off x="3758850" y="2775559"/>
            <a:ext cx="193675" cy="214313"/>
            <a:chOff x="3113" y="1689"/>
            <a:chExt cx="122" cy="135"/>
          </a:xfrm>
        </p:grpSpPr>
        <p:sp>
          <p:nvSpPr>
            <p:cNvPr id="61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33800" y="346135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95600" y="4295094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2895601" y="4597661"/>
            <a:ext cx="2105808" cy="1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22357" y="42188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895600" y="3909629"/>
            <a:ext cx="2199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, C0     </a:t>
            </a:r>
            <a:r>
              <a:rPr lang="en-US" sz="2400" dirty="0" err="1" smtClean="0"/>
              <a:t>i</a:t>
            </a:r>
            <a:r>
              <a:rPr lang="en-US" sz="2400" dirty="0" smtClean="0"/>
              <a:t>||j </a:t>
            </a:r>
            <a:r>
              <a:rPr lang="en-US" sz="2400" dirty="0" smtClean="0"/>
              <a:t>, C1</a:t>
            </a:r>
            <a:endParaRPr lang="en-US" sz="2400" dirty="0"/>
          </a:p>
        </p:txBody>
      </p:sp>
      <p:grpSp>
        <p:nvGrpSpPr>
          <p:cNvPr id="96" name="Group 43"/>
          <p:cNvGrpSpPr>
            <a:grpSpLocks/>
          </p:cNvGrpSpPr>
          <p:nvPr/>
        </p:nvGrpSpPr>
        <p:grpSpPr bwMode="auto">
          <a:xfrm flipV="1">
            <a:off x="3758850" y="4062029"/>
            <a:ext cx="193675" cy="214313"/>
            <a:chOff x="3113" y="1689"/>
            <a:chExt cx="122" cy="135"/>
          </a:xfrm>
        </p:grpSpPr>
        <p:sp>
          <p:nvSpPr>
            <p:cNvPr id="97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Rounded Rectangular Callout 99"/>
          <p:cNvSpPr/>
          <p:nvPr/>
        </p:nvSpPr>
        <p:spPr>
          <a:xfrm>
            <a:off x="0" y="609600"/>
            <a:ext cx="2514600" cy="870559"/>
          </a:xfrm>
          <a:prstGeom prst="wedgeRoundRectCallout">
            <a:avLst>
              <a:gd name="adj1" fmla="val -2848"/>
              <a:gd name="adj2" fmla="val 779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Second lowest byte </a:t>
            </a:r>
            <a:r>
              <a:rPr lang="en-US" sz="2000" dirty="0" smtClean="0"/>
              <a:t>of M1 </a:t>
            </a:r>
            <a:r>
              <a:rPr lang="en-US" sz="2000" dirty="0" smtClean="0"/>
              <a:t>equals    </a:t>
            </a:r>
          </a:p>
          <a:p>
            <a:pPr algn="ctr"/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xor</a:t>
            </a:r>
            <a:r>
              <a:rPr lang="en-US" sz="2000" dirty="0" smtClean="0"/>
              <a:t> 02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79778" y="5291667"/>
            <a:ext cx="86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j =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50" grpId="0"/>
      <p:bldP spid="51" grpId="0"/>
      <p:bldP spid="58" grpId="0"/>
      <p:bldP spid="59" grpId="0"/>
      <p:bldP spid="64" grpId="0"/>
      <p:bldP spid="94" grpId="0"/>
      <p:bldP spid="95" grpId="0"/>
      <p:bldP spid="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attacks against CBC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05342"/>
              </p:ext>
            </p:extLst>
          </p:nvPr>
        </p:nvGraphicFramePr>
        <p:xfrm>
          <a:off x="685800" y="1916856"/>
          <a:ext cx="7924800" cy="388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4693356"/>
                <a:gridCol w="1174044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Vaudenay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10’s of chosen </a:t>
                      </a:r>
                      <a:r>
                        <a:rPr lang="en-US" dirty="0" err="1" smtClean="0"/>
                        <a:t>ciphertexts</a:t>
                      </a:r>
                      <a:r>
                        <a:rPr lang="en-US" dirty="0" smtClean="0"/>
                        <a:t>, recovers message bits from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ciphertext</a:t>
                      </a:r>
                      <a:r>
                        <a:rPr lang="en-US" baseline="0" dirty="0" smtClean="0"/>
                        <a:t>. Called “padding oracle attack”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Canvel</a:t>
                      </a:r>
                      <a:r>
                        <a:rPr lang="en-US" dirty="0" smtClean="0"/>
                        <a:t>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Shows how to use </a:t>
                      </a:r>
                      <a:r>
                        <a:rPr lang="en-US" baseline="0" dirty="0" err="1" smtClean="0"/>
                        <a:t>Vaudenay’s</a:t>
                      </a:r>
                      <a:r>
                        <a:rPr lang="en-US" baseline="0" dirty="0" smtClean="0"/>
                        <a:t> ideas against TLS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Degabriele</a:t>
                      </a:r>
                      <a:r>
                        <a:rPr lang="en-US" baseline="0" dirty="0" smtClean="0"/>
                        <a:t>, Paterson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Breaks </a:t>
                      </a:r>
                      <a:r>
                        <a:rPr lang="en-US" baseline="0" dirty="0" err="1" smtClean="0"/>
                        <a:t>IPsec</a:t>
                      </a:r>
                      <a:r>
                        <a:rPr lang="en-US" baseline="0" dirty="0" smtClean="0"/>
                        <a:t> encryption-only mode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Albrecht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Plaintext recovery against SSH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Duong,</a:t>
                      </a:r>
                      <a:r>
                        <a:rPr lang="en-US" baseline="0" dirty="0" smtClean="0"/>
                        <a:t> Rizzo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Breaking </a:t>
                      </a:r>
                      <a:r>
                        <a:rPr lang="en-US" baseline="0" dirty="0" err="1" smtClean="0"/>
                        <a:t>ASP.net</a:t>
                      </a:r>
                      <a:r>
                        <a:rPr lang="en-US" baseline="0" dirty="0" smtClean="0"/>
                        <a:t> encryption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Jager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Somorovsky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XML encryption standard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Duong, Rizzo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“Beast” attacks against TLS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Recap:</a:t>
            </a:r>
            <a:r>
              <a:rPr lang="en-US" dirty="0" smtClean="0"/>
              <a:t> Block ciphers, </a:t>
            </a:r>
            <a:r>
              <a:rPr lang="en-US" dirty="0" err="1" smtClean="0"/>
              <a:t>feistel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length preserving encryption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689" y="1671935"/>
            <a:ext cx="6558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Block cipher </a:t>
            </a:r>
            <a:r>
              <a:rPr lang="en-US" sz="2400" dirty="0" smtClean="0"/>
              <a:t>is a map  E : {0,1}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x {0,1}</a:t>
            </a:r>
            <a:r>
              <a:rPr lang="en-US" sz="2400" baseline="30000" dirty="0" smtClean="0"/>
              <a:t>n  </a:t>
            </a:r>
            <a:r>
              <a:rPr lang="en-US" sz="2400" dirty="0" smtClean="0"/>
              <a:t>--&gt;  {0,1}</a:t>
            </a:r>
            <a:r>
              <a:rPr lang="en-US" sz="2400" baseline="30000" dirty="0" smtClean="0"/>
              <a:t>n </a:t>
            </a:r>
          </a:p>
          <a:p>
            <a:r>
              <a:rPr lang="en-US" sz="2400" dirty="0" smtClean="0"/>
              <a:t>Each key K defines permutation E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: {0,1}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--&gt; {0,1}</a:t>
            </a:r>
            <a:r>
              <a:rPr lang="en-US" sz="2400" baseline="30000" dirty="0" smtClean="0"/>
              <a:t>n</a:t>
            </a:r>
          </a:p>
          <a:p>
            <a:r>
              <a:rPr lang="en-US" sz="2400" baseline="30000" dirty="0"/>
              <a:t>	</a:t>
            </a:r>
            <a:r>
              <a:rPr lang="en-US" sz="2400" dirty="0" smtClean="0"/>
              <a:t>Permutation: 1-1, onto</a:t>
            </a:r>
          </a:p>
          <a:p>
            <a:r>
              <a:rPr lang="en-US" sz="2400" dirty="0" smtClean="0"/>
              <a:t>Block ciphers must be efficient</a:t>
            </a:r>
            <a:endParaRPr lang="en-US" sz="2400" dirty="0"/>
          </a:p>
          <a:p>
            <a:r>
              <a:rPr lang="en-US" sz="2400" dirty="0" smtClean="0"/>
              <a:t>Should behave like random permutation</a:t>
            </a:r>
            <a:endParaRPr lang="en-US" sz="24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930498" y="224415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8014293" y="144037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8145538" y="207270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8140842" y="298263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56215" y="307788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4385608"/>
            <a:ext cx="6363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Feistel</a:t>
            </a:r>
            <a:r>
              <a:rPr lang="en-US" sz="2400" b="1" i="1" dirty="0" smtClean="0"/>
              <a:t> </a:t>
            </a:r>
            <a:r>
              <a:rPr lang="en-US" sz="2400" dirty="0" smtClean="0"/>
              <a:t>networks </a:t>
            </a:r>
            <a:r>
              <a:rPr lang="en-US" sz="2400" dirty="0" smtClean="0"/>
              <a:t>turn function into permutation.</a:t>
            </a:r>
          </a:p>
          <a:p>
            <a:r>
              <a:rPr lang="en-US" sz="2400" dirty="0" smtClean="0"/>
              <a:t>- Used in DES</a:t>
            </a:r>
          </a:p>
          <a:p>
            <a:r>
              <a:rPr lang="en-US" sz="2400" dirty="0" smtClean="0"/>
              <a:t>- Useful for building length-preserving encryption </a:t>
            </a:r>
          </a:p>
          <a:p>
            <a:r>
              <a:rPr lang="en-US" sz="2400" dirty="0" smtClean="0"/>
              <a:t>  on arbitrary length messages</a:t>
            </a:r>
          </a:p>
          <a:p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136068" y="4724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934200" y="3962400"/>
            <a:ext cx="190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L0               R0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8346412" y="45529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1"/>
          </p:cNvCxnSpPr>
          <p:nvPr/>
        </p:nvCxnSpPr>
        <p:spPr>
          <a:xfrm rot="16200000" flipH="1">
            <a:off x="7168101" y="4436653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326568" y="5600700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7259768" y="4381500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8384512" y="6076156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384512" y="5466556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763674" y="56761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3068" y="6134100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L1              R1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0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5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these modes are </a:t>
            </a:r>
            <a:br>
              <a:rPr lang="en-US" dirty="0" smtClean="0"/>
            </a:br>
            <a:r>
              <a:rPr lang="en-US" dirty="0" smtClean="0"/>
              <a:t>secure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ECB is obviously insecure</a:t>
            </a:r>
          </a:p>
          <a:p>
            <a:endParaRPr lang="en-US" dirty="0" smtClean="0"/>
          </a:p>
          <a:p>
            <a:r>
              <a:rPr lang="en-US" dirty="0" smtClean="0"/>
              <a:t>CTR mode and CBC mode fail in presence of active attacks</a:t>
            </a:r>
          </a:p>
          <a:p>
            <a:pPr lvl="1"/>
            <a:r>
              <a:rPr lang="en-US" dirty="0" smtClean="0"/>
              <a:t>Cookie example</a:t>
            </a:r>
          </a:p>
          <a:p>
            <a:pPr lvl="1"/>
            <a:r>
              <a:rPr lang="en-US" dirty="0" smtClean="0"/>
              <a:t>Padding oracle attacks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lecture: adding authentication mechanisms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problems with </a:t>
            </a:r>
            <a:br>
              <a:rPr lang="en-US" dirty="0" smtClean="0"/>
            </a:br>
            <a:r>
              <a:rPr lang="en-US" dirty="0" smtClean="0"/>
              <a:t>length-preserving encryption?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752600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E</a:t>
            </a:r>
            <a:r>
              <a:rPr lang="en-US" sz="2400" b="1" baseline="-25000" smtClean="0"/>
              <a:t>K</a:t>
            </a:r>
            <a:endParaRPr lang="en-US" b="1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276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1905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M</a:t>
            </a:r>
            <a:endParaRPr lang="en-US" sz="240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215271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9322" y="1905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126867" y="1905000"/>
            <a:ext cx="263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a random string </a:t>
            </a:r>
          </a:p>
          <a:p>
            <a:r>
              <a:rPr lang="en-US" dirty="0" smtClean="0"/>
              <a:t>(subject to </a:t>
            </a:r>
            <a:r>
              <a:rPr lang="en-US" dirty="0" err="1" smtClean="0"/>
              <a:t>permutivity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67" y="2590800"/>
            <a:ext cx="263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like a random string </a:t>
            </a:r>
          </a:p>
          <a:p>
            <a:r>
              <a:rPr lang="en-US" dirty="0" smtClean="0"/>
              <a:t>(subject to </a:t>
            </a:r>
            <a:r>
              <a:rPr lang="en-US" dirty="0" err="1" smtClean="0"/>
              <a:t>permutivity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2895600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E</a:t>
            </a:r>
            <a:r>
              <a:rPr lang="en-US" sz="2400" b="1" baseline="-25000" smtClean="0"/>
              <a:t>K</a:t>
            </a:r>
            <a:endParaRPr lang="en-US" b="1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6600" y="3276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3048000"/>
            <a:ext cx="52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M’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53000" y="329571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9322" y="3048000"/>
            <a:ext cx="42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99180" y="3124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C’ ≠ 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114800"/>
            <a:ext cx="411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determinism has problems: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01485"/>
              </p:ext>
            </p:extLst>
          </p:nvPr>
        </p:nvGraphicFramePr>
        <p:xfrm>
          <a:off x="1066800" y="4993640"/>
          <a:ext cx="7150983" cy="148336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415873"/>
                <a:gridCol w="2415873"/>
                <a:gridCol w="2319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 Doe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1343-1321-1231-2310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1049-9310-3210-4732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Thomas Ristenpart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9541-3156-1320-2139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7180-4315-4839-0142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John</a:t>
                      </a:r>
                      <a:r>
                        <a:rPr lang="en-US" baseline="0" smtClean="0"/>
                        <a:t> Jones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2321-4232-1340-1410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5731-8943-1483-9015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</a:t>
                      </a:r>
                      <a:r>
                        <a:rPr lang="en-US" baseline="0" dirty="0" smtClean="0"/>
                        <a:t> Judas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1343-1321-1231-2310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1049-9310-3210-4732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02983" y="4612640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59867" y="46126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7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Length-extending encryption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bit of information about plaintext leaked </a:t>
            </a:r>
          </a:p>
          <a:p>
            <a:pPr lvl="1"/>
            <a:r>
              <a:rPr lang="en-US" dirty="0" smtClean="0"/>
              <a:t>Equality of plaintexts hidden</a:t>
            </a:r>
          </a:p>
          <a:p>
            <a:pPr lvl="1"/>
            <a:r>
              <a:rPr lang="en-US" dirty="0" smtClean="0"/>
              <a:t>Even in case of active attacks</a:t>
            </a:r>
          </a:p>
          <a:p>
            <a:pPr lvl="2"/>
            <a:r>
              <a:rPr lang="en-US" dirty="0" smtClean="0"/>
              <a:t>Padding oracles we will see later</a:t>
            </a:r>
          </a:p>
          <a:p>
            <a:r>
              <a:rPr lang="en-US" dirty="0" smtClean="0"/>
              <a:t>Eventually: authenticity of messages as well</a:t>
            </a:r>
          </a:p>
          <a:p>
            <a:pPr lvl="1"/>
            <a:r>
              <a:rPr lang="en-US" dirty="0" smtClean="0"/>
              <a:t>Decryption should reject modified </a:t>
            </a:r>
            <a:r>
              <a:rPr lang="en-US" dirty="0" err="1" smtClean="0"/>
              <a:t>ciphertexts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3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cipher modes of operation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689" y="1443335"/>
            <a:ext cx="798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we build an encryption scheme for arbitrary message</a:t>
            </a:r>
          </a:p>
          <a:p>
            <a:r>
              <a:rPr lang="en-US" sz="2400" dirty="0" smtClean="0"/>
              <a:t>spaces out of a block cipher?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2200" y="4495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114800" y="4495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5715000" y="4495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189204" y="369202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4320449" y="4324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98795" y="369202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930040" y="4324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45995" y="3692029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577240" y="4324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315753" y="5234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5925344" y="5234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572544" y="5234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31126" y="53295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40717" y="53295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7917" y="53295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2584441"/>
            <a:ext cx="79474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Electronic codebook (ECB) mode</a:t>
            </a:r>
          </a:p>
          <a:p>
            <a:r>
              <a:rPr lang="en-US" sz="2400" dirty="0" smtClean="0"/>
              <a:t>Pad message M to M1,M2,M3,... where each block </a:t>
            </a:r>
            <a:r>
              <a:rPr lang="en-US" sz="2400" dirty="0" err="1" smtClean="0"/>
              <a:t>Mi</a:t>
            </a:r>
            <a:r>
              <a:rPr lang="en-US" sz="2400" dirty="0" smtClean="0"/>
              <a:t> is n bits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74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1" grpId="0" animBg="1"/>
      <p:bldP spid="52" grpId="0"/>
      <p:bldP spid="54" grpId="0"/>
      <p:bldP spid="57" grpId="0"/>
      <p:bldP spid="62" grpId="0"/>
      <p:bldP spid="63" grpId="0"/>
      <p:bldP spid="6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ECB mode is a more complicated looking substitution cipher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462809"/>
            <a:ext cx="2489200" cy="2743200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38400"/>
            <a:ext cx="2489200" cy="2743200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0299" y="33772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with ECB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3429000" y="3810000"/>
            <a:ext cx="2514600" cy="24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3067" y="5449669"/>
            <a:ext cx="6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courtesy </a:t>
            </a:r>
            <a:r>
              <a:rPr lang="en-US" dirty="0"/>
              <a:t>of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Block_cipher_modes_of_operation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1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CTR mode encryption using </a:t>
            </a:r>
            <a:br>
              <a:rPr lang="en-US" dirty="0" smtClean="0"/>
            </a:br>
            <a:r>
              <a:rPr lang="en-US" dirty="0" smtClean="0"/>
              <a:t>block cipher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3968199" y="47961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44599" y="47961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3600" y="47961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849153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105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67081" y="44151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52872" y="44151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3872" y="44151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219200"/>
            <a:ext cx="8225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Counter mode (CTR)</a:t>
            </a:r>
          </a:p>
          <a:p>
            <a:r>
              <a:rPr lang="en-US" sz="2400" dirty="0" smtClean="0"/>
              <a:t>Pad message M to M1,M2,M3,... where each is n bits except last</a:t>
            </a:r>
          </a:p>
          <a:p>
            <a:r>
              <a:rPr lang="en-US" sz="2400" dirty="0" smtClean="0"/>
              <a:t>Choose random n-bit string IV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30352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32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7800" y="2967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55" name="Straight Connector 54"/>
          <p:cNvCxnSpPr>
            <a:stCxn id="4" idx="2"/>
          </p:cNvCxnSpPr>
          <p:nvPr/>
        </p:nvCxnSpPr>
        <p:spPr>
          <a:xfrm>
            <a:off x="1668373" y="3429000"/>
            <a:ext cx="0" cy="171290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47800" y="5177135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43643" y="52533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9434" y="52533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00434" y="52533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262260" y="4794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30"/>
          <p:cNvSpPr>
            <a:spLocks noChangeArrowheads="1"/>
          </p:cNvSpPr>
          <p:nvPr/>
        </p:nvSpPr>
        <p:spPr bwMode="auto">
          <a:xfrm flipV="1">
            <a:off x="3159125" y="4946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 flipV="1">
            <a:off x="3159125" y="5045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V="1">
            <a:off x="2737401" y="5045066"/>
            <a:ext cx="421724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14860" y="4794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30"/>
          <p:cNvSpPr>
            <a:spLocks noChangeArrowheads="1"/>
          </p:cNvSpPr>
          <p:nvPr/>
        </p:nvSpPr>
        <p:spPr bwMode="auto">
          <a:xfrm flipV="1">
            <a:off x="4911725" y="4946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 flipV="1">
            <a:off x="4911725" y="5045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Straight Connector 65"/>
          <p:cNvCxnSpPr>
            <a:endCxn id="56" idx="0"/>
          </p:cNvCxnSpPr>
          <p:nvPr/>
        </p:nvCxnSpPr>
        <p:spPr>
          <a:xfrm flipV="1">
            <a:off x="4480610" y="5045066"/>
            <a:ext cx="431115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691260" y="48006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30"/>
          <p:cNvSpPr>
            <a:spLocks noChangeArrowheads="1"/>
          </p:cNvSpPr>
          <p:nvPr/>
        </p:nvSpPr>
        <p:spPr bwMode="auto">
          <a:xfrm flipV="1">
            <a:off x="6588125" y="49530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6588125" y="50514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6166401" y="5051425"/>
            <a:ext cx="421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35454" y="25908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+ 1 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601122" y="25908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+ 2 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77522" y="25908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+ 3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9153" y="6019800"/>
            <a:ext cx="276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decrypt?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5086" y="4038600"/>
            <a:ext cx="1365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use</a:t>
            </a:r>
          </a:p>
          <a:p>
            <a:r>
              <a:rPr lang="en-US" dirty="0" smtClean="0"/>
              <a:t>less than full</a:t>
            </a:r>
          </a:p>
          <a:p>
            <a:r>
              <a:rPr lang="en-US" dirty="0" smtClean="0"/>
              <a:t>n bits of </a:t>
            </a:r>
            <a:r>
              <a:rPr lang="en-US" dirty="0" smtClean="0">
                <a:solidFill>
                  <a:srgbClr val="008000"/>
                </a:solidFill>
              </a:rPr>
              <a:t>P3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0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6592" y="3230562"/>
            <a:ext cx="5617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attacker learn K from just C0,C1,C2,C3?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0081" y="3687762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Implies attacker can break E, i.e. recover block cipher key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04271" y="4724400"/>
            <a:ext cx="7976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Implies attacker can invert the block cipher without knowing K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" y="4191000"/>
            <a:ext cx="689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attacker learn M = M1,M2,M3 from C0,C1,C2,C3?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9470" y="6324600"/>
            <a:ext cx="74787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Passive</a:t>
            </a:r>
            <a:r>
              <a:rPr lang="en-US" sz="2400" dirty="0" smtClean="0"/>
              <a:t> adversaries cannot learn anything about messages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04271" y="5756573"/>
            <a:ext cx="560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Implies attacker can break PRF security of E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5223173"/>
            <a:ext cx="669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attacker learn one bit of M from C0,C1,C2,C3?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28956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6324600" y="10668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3968199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44599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33600" y="2281535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303535" y="527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849153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6534944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3105944" y="18052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767081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52872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P3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23872" y="1900535"/>
            <a:ext cx="499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 flipV="1">
            <a:off x="3200400" y="679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flipV="1">
            <a:off x="3200400" y="777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014860" y="5206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30"/>
          <p:cNvSpPr>
            <a:spLocks noChangeArrowheads="1"/>
          </p:cNvSpPr>
          <p:nvPr/>
        </p:nvSpPr>
        <p:spPr bwMode="auto">
          <a:xfrm flipV="1">
            <a:off x="4911725" y="6730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flipV="1">
            <a:off x="4911725" y="7715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732535" y="5270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30"/>
          <p:cNvSpPr>
            <a:spLocks noChangeArrowheads="1"/>
          </p:cNvSpPr>
          <p:nvPr/>
        </p:nvSpPr>
        <p:spPr bwMode="auto">
          <a:xfrm flipV="1">
            <a:off x="6629400" y="6794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V="1">
            <a:off x="6629400" y="7778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447800" y="4527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83" name="Straight Connector 82"/>
          <p:cNvCxnSpPr>
            <a:stCxn id="82" idx="2"/>
          </p:cNvCxnSpPr>
          <p:nvPr/>
        </p:nvCxnSpPr>
        <p:spPr>
          <a:xfrm>
            <a:off x="1668373" y="914400"/>
            <a:ext cx="0" cy="171290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7800" y="2662535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43643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29434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0434" y="27387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262260" y="2279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30"/>
          <p:cNvSpPr>
            <a:spLocks noChangeArrowheads="1"/>
          </p:cNvSpPr>
          <p:nvPr/>
        </p:nvSpPr>
        <p:spPr bwMode="auto">
          <a:xfrm flipV="1">
            <a:off x="3159125" y="2432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 flipV="1">
            <a:off x="3159125" y="2530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1" name="Straight Connector 90"/>
          <p:cNvCxnSpPr>
            <a:endCxn id="90" idx="0"/>
          </p:cNvCxnSpPr>
          <p:nvPr/>
        </p:nvCxnSpPr>
        <p:spPr>
          <a:xfrm flipV="1">
            <a:off x="2737401" y="2530466"/>
            <a:ext cx="421724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14860" y="2279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Oval 30"/>
          <p:cNvSpPr>
            <a:spLocks noChangeArrowheads="1"/>
          </p:cNvSpPr>
          <p:nvPr/>
        </p:nvSpPr>
        <p:spPr bwMode="auto">
          <a:xfrm flipV="1">
            <a:off x="4911725" y="2432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 flipV="1">
            <a:off x="4911725" y="2530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" name="Straight Connector 94"/>
          <p:cNvCxnSpPr>
            <a:endCxn id="94" idx="0"/>
          </p:cNvCxnSpPr>
          <p:nvPr/>
        </p:nvCxnSpPr>
        <p:spPr>
          <a:xfrm flipV="1">
            <a:off x="4480610" y="2530466"/>
            <a:ext cx="431115" cy="6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691260" y="2286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Oval 30"/>
          <p:cNvSpPr>
            <a:spLocks noChangeArrowheads="1"/>
          </p:cNvSpPr>
          <p:nvPr/>
        </p:nvSpPr>
        <p:spPr bwMode="auto">
          <a:xfrm flipV="1">
            <a:off x="6588125" y="2438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31"/>
          <p:cNvSpPr>
            <a:spLocks noChangeShapeType="1"/>
          </p:cNvSpPr>
          <p:nvPr/>
        </p:nvSpPr>
        <p:spPr bwMode="auto">
          <a:xfrm flipV="1">
            <a:off x="6588125" y="2536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9" name="Straight Connector 98"/>
          <p:cNvCxnSpPr>
            <a:endCxn id="98" idx="0"/>
          </p:cNvCxnSpPr>
          <p:nvPr/>
        </p:nvCxnSpPr>
        <p:spPr>
          <a:xfrm>
            <a:off x="6166401" y="2536825"/>
            <a:ext cx="421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835454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+ 1 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01122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+ 2 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77522" y="76200"/>
            <a:ext cx="8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+ 3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3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3" grpId="0" animBg="1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1207394" cy="1190624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 flipV="1">
            <a:off x="1295400" y="34274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5812" y="990600"/>
            <a:ext cx="779079" cy="154146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5521412" y="609600"/>
            <a:ext cx="195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startup.com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76200"/>
            <a:ext cx="6058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Malleability example: Encrypted cookies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95400" y="1295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75556" y="838200"/>
            <a:ext cx="27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  HTTP/1.1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1371600" y="25130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1200" y="1459468"/>
            <a:ext cx="4117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Set-cookie: </a:t>
            </a:r>
            <a:r>
              <a:rPr lang="en-US" dirty="0" err="1" smtClean="0"/>
              <a:t>sessionToken</a:t>
            </a:r>
            <a:r>
              <a:rPr lang="en-US" dirty="0" smtClean="0"/>
              <a:t>=ab35h013490...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81200" y="2743200"/>
            <a:ext cx="377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info.html</a:t>
            </a:r>
            <a:r>
              <a:rPr lang="en-US" dirty="0" smtClean="0"/>
              <a:t>   HTTP/1.1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sessionToken</a:t>
            </a:r>
            <a:r>
              <a:rPr lang="en-US" dirty="0" smtClean="0"/>
              <a:t>=</a:t>
            </a:r>
            <a:r>
              <a:rPr lang="en-US" dirty="0" smtClean="0"/>
              <a:t>ab35h013490…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111" y="4205111"/>
            <a:ext cx="604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abc35h013490…    =   CTR-Mode(K, “admin=0”) 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" y="5100935"/>
            <a:ext cx="774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Malicious client can simply flip a few bits to change admin=1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7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1443</Words>
  <Application>Microsoft Macintosh PowerPoint</Application>
  <PresentationFormat>On-screen Show (4:3)</PresentationFormat>
  <Paragraphs>352</Paragraphs>
  <Slides>20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Today in Cryptography (5830)</vt:lpstr>
      <vt:lpstr>Recap: Block ciphers, feistel &amp;  length preserving encryption</vt:lpstr>
      <vt:lpstr>Security problems with  length-preserving encryption?</vt:lpstr>
      <vt:lpstr>Length-extending encryption security</vt:lpstr>
      <vt:lpstr>Block cipher modes of operation</vt:lpstr>
      <vt:lpstr>ECB mode is a more complicated looking substitution cipher</vt:lpstr>
      <vt:lpstr>CTR mode encryption using  block cipher</vt:lpstr>
      <vt:lpstr>PowerPoint Presentation</vt:lpstr>
      <vt:lpstr>PowerPoint Presentation</vt:lpstr>
      <vt:lpstr>CBC mode</vt:lpstr>
      <vt:lpstr>CBC mode has similar  “malleability” issues</vt:lpstr>
      <vt:lpstr>Padding for CBC mode</vt:lpstr>
      <vt:lpstr>Simple situation: pad by 1 byte</vt:lpstr>
      <vt:lpstr>PowerPoint Presentation</vt:lpstr>
      <vt:lpstr>PKCS #7 Padding</vt:lpstr>
      <vt:lpstr>Decryption  (assuming at most one block of padding)</vt:lpstr>
      <vt:lpstr>PKCS #7 padding oracles</vt:lpstr>
      <vt:lpstr>PKCS #7 padding oracles</vt:lpstr>
      <vt:lpstr>Chosen ciphertext attacks against CBC</vt:lpstr>
      <vt:lpstr>None of these modes are  secure for encryption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24</cp:revision>
  <dcterms:created xsi:type="dcterms:W3CDTF">2016-02-18T16:06:48Z</dcterms:created>
  <dcterms:modified xsi:type="dcterms:W3CDTF">2016-02-18T19:26:01Z</dcterms:modified>
</cp:coreProperties>
</file>