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63" r:id="rId3"/>
    <p:sldId id="258" r:id="rId4"/>
    <p:sldId id="262" r:id="rId5"/>
    <p:sldId id="264" r:id="rId6"/>
    <p:sldId id="265" r:id="rId7"/>
    <p:sldId id="259" r:id="rId8"/>
    <p:sldId id="260" r:id="rId9"/>
    <p:sldId id="261" r:id="rId10"/>
    <p:sldId id="266" r:id="rId11"/>
    <p:sldId id="267" r:id="rId12"/>
    <p:sldId id="268" r:id="rId13"/>
    <p:sldId id="269" r:id="rId14"/>
    <p:sldId id="270" r:id="rId15"/>
    <p:sldId id="273" r:id="rId16"/>
    <p:sldId id="272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90" d="100"/>
          <a:sy n="90" d="100"/>
        </p:scale>
        <p:origin x="-10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4E4E4-43FE-884A-B706-6F207797AE06}" type="datetimeFigureOut">
              <a:rPr lang="en-US" smtClean="0"/>
              <a:t>3/1/16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5F4DB-4679-224E-9A54-604702C3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09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develop pioneering leaders for the digital 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4663D-466D-B44B-A2B5-E801573F2D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8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This is probably too boring. Focus on a new, cool application.</a:t>
            </a:r>
            <a:r>
              <a:rPr lang="en-US" baseline="0" smtClean="0"/>
              <a:t> Something people aren’t expecting. On-line shopping is circa 2000. Let’s get something more hip. (Defer to later.)</a:t>
            </a:r>
          </a:p>
          <a:p>
            <a:endParaRPr lang="en-US" baseline="0" smtClean="0"/>
          </a:p>
          <a:p>
            <a:r>
              <a:rPr lang="en-US" smtClean="0"/>
              <a:t>Actually</a:t>
            </a:r>
            <a:r>
              <a:rPr lang="en-US" baseline="0" smtClean="0"/>
              <a:t> perhaps this is okay spin: this is a pretty pedestrian application, but in fact it’s quite difficult to render secure!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99-7A7E-4D2E-BCDD-8E65AC39841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9" y="4342464"/>
            <a:ext cx="5026025" cy="4116049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7206" tIns="43603" rIns="87206" bIns="43603"/>
          <a:lstStyle/>
          <a:p>
            <a:pPr>
              <a:buClr>
                <a:srgbClr val="000000"/>
              </a:buClr>
              <a:buSzPct val="90000"/>
              <a:buFont typeface="Monotype Sorts" charset="0"/>
              <a:buNone/>
            </a:pPr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This is probably too boring. Focus on a new, cool application.</a:t>
            </a:r>
            <a:r>
              <a:rPr lang="en-US" baseline="0" smtClean="0"/>
              <a:t> Something people aren’t expecting. On-line shopping is circa 2000. Let’s get something more hip. (Defer to later.)</a:t>
            </a:r>
          </a:p>
          <a:p>
            <a:endParaRPr lang="en-US" baseline="0" smtClean="0"/>
          </a:p>
          <a:p>
            <a:r>
              <a:rPr lang="en-US" smtClean="0"/>
              <a:t>Actually</a:t>
            </a:r>
            <a:r>
              <a:rPr lang="en-US" baseline="0" smtClean="0"/>
              <a:t> perhaps this is okay spin: this is a pretty pedestrian application, but in fact it’s quite difficult to render secure!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99-7A7E-4D2E-BCDD-8E65AC39841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This is probably too boring. Focus on a new, cool application.</a:t>
            </a:r>
            <a:r>
              <a:rPr lang="en-US" baseline="0" smtClean="0"/>
              <a:t> Something people aren’t expecting. On-line shopping is circa 2000. Let’s get something more hip. (Defer to later.)</a:t>
            </a:r>
          </a:p>
          <a:p>
            <a:endParaRPr lang="en-US" baseline="0" smtClean="0"/>
          </a:p>
          <a:p>
            <a:r>
              <a:rPr lang="en-US" smtClean="0"/>
              <a:t>Actually</a:t>
            </a:r>
            <a:r>
              <a:rPr lang="en-US" baseline="0" smtClean="0"/>
              <a:t> perhaps this is okay spin: this is a pretty pedestrian application, but in fact it’s quite difficult to render secure!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99-7A7E-4D2E-BCDD-8E65AC39841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9" y="4342464"/>
            <a:ext cx="5026025" cy="4116049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7206" tIns="43603" rIns="87206" bIns="43603"/>
          <a:lstStyle/>
          <a:p>
            <a:pPr>
              <a:buClr>
                <a:srgbClr val="000000"/>
              </a:buClr>
              <a:buSzPct val="90000"/>
              <a:buFont typeface="Monotype Sorts" charset="0"/>
              <a:buNone/>
            </a:pPr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5F4DB-4679-224E-9A54-604702C322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35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76119-FBA6-4107-89E0-F7E966B235F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2A6DA-EFDF-FD45-8FEA-5BD9B504B1A9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90F7-5AC2-0F46-8F34-C1F84109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3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2A6DA-EFDF-FD45-8FEA-5BD9B504B1A9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90F7-5AC2-0F46-8F34-C1F84109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3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2A6DA-EFDF-FD45-8FEA-5BD9B504B1A9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90F7-5AC2-0F46-8F34-C1F84109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6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2A6DA-EFDF-FD45-8FEA-5BD9B504B1A9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90F7-5AC2-0F46-8F34-C1F84109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2A6DA-EFDF-FD45-8FEA-5BD9B504B1A9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90F7-5AC2-0F46-8F34-C1F84109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8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2A6DA-EFDF-FD45-8FEA-5BD9B504B1A9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90F7-5AC2-0F46-8F34-C1F84109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2A6DA-EFDF-FD45-8FEA-5BD9B504B1A9}" type="datetimeFigureOut">
              <a:rPr lang="en-US" smtClean="0"/>
              <a:t>3/1/16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90F7-5AC2-0F46-8F34-C1F84109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6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2A6DA-EFDF-FD45-8FEA-5BD9B504B1A9}" type="datetimeFigureOut">
              <a:rPr lang="en-US" smtClean="0"/>
              <a:t>3/1/16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90F7-5AC2-0F46-8F34-C1F84109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5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2A6DA-EFDF-FD45-8FEA-5BD9B504B1A9}" type="datetimeFigureOut">
              <a:rPr lang="en-US" smtClean="0"/>
              <a:t>3/1/16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90F7-5AC2-0F46-8F34-C1F84109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6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2A6DA-EFDF-FD45-8FEA-5BD9B504B1A9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90F7-5AC2-0F46-8F34-C1F84109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6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2A6DA-EFDF-FD45-8FEA-5BD9B504B1A9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90F7-5AC2-0F46-8F34-C1F84109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7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2A6DA-EFDF-FD45-8FEA-5BD9B504B1A9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E90F7-5AC2-0F46-8F34-C1F84109B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4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w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w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w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b="1" dirty="0" smtClean="0"/>
              <a:t>Today in Cryptography (5830)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45694" y="2438400"/>
            <a:ext cx="786212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Authenticated </a:t>
            </a:r>
            <a:r>
              <a:rPr lang="en-US" sz="2800" dirty="0" smtClean="0"/>
              <a:t>encryption</a:t>
            </a:r>
          </a:p>
          <a:p>
            <a:r>
              <a:rPr lang="en-US" sz="2800" dirty="0" smtClean="0"/>
              <a:t>Using the same </a:t>
            </a:r>
            <a:r>
              <a:rPr lang="en-US" sz="2800" dirty="0" smtClean="0"/>
              <a:t>key</a:t>
            </a:r>
          </a:p>
          <a:p>
            <a:r>
              <a:rPr lang="en-US" sz="2800" dirty="0" smtClean="0"/>
              <a:t>Authenticated encryption w/ associated data (AEAD)</a:t>
            </a:r>
          </a:p>
          <a:p>
            <a:r>
              <a:rPr lang="en-US" sz="2800" dirty="0" smtClean="0"/>
              <a:t>Hash functions</a:t>
            </a:r>
          </a:p>
          <a:p>
            <a:r>
              <a:rPr lang="en-US" sz="2800" dirty="0" smtClean="0"/>
              <a:t>HMAC</a:t>
            </a:r>
          </a:p>
          <a:p>
            <a:r>
              <a:rPr lang="en-US" sz="2800" dirty="0" smtClean="0"/>
              <a:t>Encrypt-then-HMAC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54999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8737" y="228600"/>
            <a:ext cx="38359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Other AEAD concepts</a:t>
            </a:r>
            <a:endParaRPr lang="en-US" sz="32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Stateful</a:t>
            </a:r>
            <a:r>
              <a:rPr lang="en-US" b="1" dirty="0" smtClean="0"/>
              <a:t> versus randomized</a:t>
            </a:r>
            <a:endParaRPr lang="en-US" dirty="0"/>
          </a:p>
          <a:p>
            <a:pPr marL="914400" lvl="1" indent="-514350"/>
            <a:r>
              <a:rPr lang="en-US" dirty="0" err="1" smtClean="0"/>
              <a:t>Stateful</a:t>
            </a:r>
            <a:r>
              <a:rPr lang="en-US" dirty="0" smtClean="0"/>
              <a:t> uses counter instead of IV. Must be careful. Recipient maintains state. </a:t>
            </a:r>
          </a:p>
          <a:p>
            <a:pPr marL="914400" lvl="1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Robust AEAD</a:t>
            </a:r>
          </a:p>
          <a:p>
            <a:pPr marL="914400" lvl="1" indent="-514350"/>
            <a:r>
              <a:rPr lang="en-US" dirty="0" smtClean="0"/>
              <a:t>Not all security lost when IV (or counter) repeats</a:t>
            </a:r>
          </a:p>
          <a:p>
            <a:pPr marL="1314450" lvl="2" indent="-514350"/>
            <a:r>
              <a:rPr lang="en-US" dirty="0" smtClean="0"/>
              <a:t>Bugs may arise which cause repeats</a:t>
            </a:r>
          </a:p>
          <a:p>
            <a:pPr marL="914400" lvl="1" indent="-514350"/>
            <a:r>
              <a:rPr lang="en-US" dirty="0" smtClean="0"/>
              <a:t>Give up on hiding plaintext repetition. All other security goals are the same</a:t>
            </a:r>
          </a:p>
        </p:txBody>
      </p:sp>
    </p:spTree>
    <p:extLst>
      <p:ext uri="{BB962C8B-B14F-4D97-AF65-F5344CB8AC3E}">
        <p14:creationId xmlns:p14="http://schemas.microsoft.com/office/powerpoint/2010/main" val="4223966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56327" b="19604"/>
          <a:stretch/>
        </p:blipFill>
        <p:spPr>
          <a:xfrm>
            <a:off x="1304312" y="1573385"/>
            <a:ext cx="6315688" cy="42940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81200" y="228600"/>
            <a:ext cx="5378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Synthetic IV (SIV) mode encryption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71020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7007"/>
          <a:stretch/>
        </p:blipFill>
        <p:spPr>
          <a:xfrm>
            <a:off x="1676399" y="1219200"/>
            <a:ext cx="5683221" cy="48821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81200" y="228600"/>
            <a:ext cx="5378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Synthetic IV (SIV) mode decryption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50035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Cryptographic hash functions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56592" y="1447800"/>
            <a:ext cx="77798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</a:t>
            </a:r>
            <a:r>
              <a:rPr lang="en-US" sz="2400" dirty="0" err="1" smtClean="0"/>
              <a:t>cryptographich</a:t>
            </a:r>
            <a:r>
              <a:rPr lang="en-US" sz="2400" dirty="0" smtClean="0"/>
              <a:t> hash </a:t>
            </a:r>
            <a:r>
              <a:rPr lang="en-US" sz="2400" dirty="0" smtClean="0"/>
              <a:t>function H maps arbitrary bit string to </a:t>
            </a:r>
            <a:endParaRPr lang="en-US" sz="2400" dirty="0" smtClean="0"/>
          </a:p>
          <a:p>
            <a:r>
              <a:rPr lang="en-US" sz="2400" dirty="0" smtClean="0"/>
              <a:t>fixed </a:t>
            </a:r>
            <a:r>
              <a:rPr lang="en-US" sz="2400" dirty="0" smtClean="0"/>
              <a:t>length string </a:t>
            </a:r>
            <a:r>
              <a:rPr lang="en-US" sz="2400" dirty="0" smtClean="0"/>
              <a:t>of size </a:t>
            </a:r>
            <a:r>
              <a:rPr lang="en-US" sz="2400" dirty="0" smtClean="0"/>
              <a:t>m </a:t>
            </a:r>
            <a:endParaRPr lang="en-US" sz="2400" dirty="0"/>
          </a:p>
        </p:txBody>
      </p:sp>
      <p:sp>
        <p:nvSpPr>
          <p:cNvPr id="70" name="Trapezoid 69"/>
          <p:cNvSpPr/>
          <p:nvPr/>
        </p:nvSpPr>
        <p:spPr>
          <a:xfrm rot="5400000">
            <a:off x="1562100" y="2859023"/>
            <a:ext cx="1217676" cy="684276"/>
          </a:xfrm>
          <a:prstGeom prst="trapezoid">
            <a:avLst>
              <a:gd name="adj" fmla="val 511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" name="Straight Connector 70"/>
          <p:cNvCxnSpPr/>
          <p:nvPr/>
        </p:nvCxnSpPr>
        <p:spPr>
          <a:xfrm rot="10800000">
            <a:off x="1295400" y="3201923"/>
            <a:ext cx="5334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0800000">
            <a:off x="2527400" y="3201923"/>
            <a:ext cx="5334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63516" y="3018846"/>
            <a:ext cx="376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75119" y="2621860"/>
            <a:ext cx="25402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MD5:        m = 128 bits</a:t>
            </a:r>
          </a:p>
          <a:p>
            <a:r>
              <a:rPr lang="en-US" sz="2000" dirty="0" smtClean="0"/>
              <a:t>SHA-1:      m </a:t>
            </a:r>
            <a:r>
              <a:rPr lang="en-US" sz="2000" dirty="0"/>
              <a:t>= </a:t>
            </a:r>
            <a:r>
              <a:rPr lang="en-US" sz="2000" dirty="0" smtClean="0"/>
              <a:t>160 bits</a:t>
            </a:r>
            <a:endParaRPr lang="en-US" sz="2000" dirty="0"/>
          </a:p>
          <a:p>
            <a:r>
              <a:rPr lang="en-US" sz="2000" dirty="0" smtClean="0"/>
              <a:t>SHA-256:  m = 256 bits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895600"/>
            <a:ext cx="447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3209791" y="2895600"/>
            <a:ext cx="826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H(M)</a:t>
            </a:r>
            <a:endParaRPr lang="en-US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457200" y="3852208"/>
            <a:ext cx="853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Some security goals:   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collision resistance: can’t find M != M’ such that H(M) = H(M’)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preimage</a:t>
            </a:r>
            <a:r>
              <a:rPr lang="en-US" sz="2400" dirty="0" smtClean="0"/>
              <a:t> resistance: given H(M), can’t find M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second-</a:t>
            </a:r>
            <a:r>
              <a:rPr lang="en-US" sz="2400" dirty="0" err="1" smtClean="0"/>
              <a:t>preimage</a:t>
            </a:r>
            <a:r>
              <a:rPr lang="en-US" sz="2400" dirty="0" smtClean="0"/>
              <a:t> resistance: given H(M), can’t find M’ </a:t>
            </a:r>
            <a:r>
              <a:rPr lang="en-US" sz="2400" dirty="0" err="1" smtClean="0"/>
              <a:t>s.t.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                                                           H(M’) = H(M</a:t>
            </a:r>
            <a:r>
              <a:rPr lang="en-US" sz="2400" dirty="0" smtClean="0"/>
              <a:t>)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Behave like a </a:t>
            </a:r>
            <a:r>
              <a:rPr lang="en-US" sz="2400" i="1" dirty="0" smtClean="0"/>
              <a:t>public</a:t>
            </a:r>
            <a:r>
              <a:rPr lang="en-US" sz="2400" dirty="0" smtClean="0"/>
              <a:t>, random function. Sometimes called random oracle model (ROM)</a:t>
            </a:r>
          </a:p>
        </p:txBody>
      </p:sp>
    </p:spTree>
    <p:extLst>
      <p:ext uri="{BB962C8B-B14F-4D97-AF65-F5344CB8AC3E}">
        <p14:creationId xmlns:p14="http://schemas.microsoft.com/office/powerpoint/2010/main" val="112717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Pseudorandom functions </a:t>
            </a:r>
            <a:br>
              <a:rPr lang="en-US" b="1" dirty="0" smtClean="0"/>
            </a:br>
            <a:r>
              <a:rPr lang="en-US" b="1" dirty="0" smtClean="0"/>
              <a:t>vs. random oracles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329640"/>
              </p:ext>
            </p:extLst>
          </p:nvPr>
        </p:nvGraphicFramePr>
        <p:xfrm>
          <a:off x="386644" y="1958622"/>
          <a:ext cx="8604956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239"/>
                <a:gridCol w="2151239"/>
                <a:gridCol w="2151239"/>
                <a:gridCol w="215123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Secret</a:t>
                      </a:r>
                      <a:r>
                        <a:rPr lang="en-US" baseline="0" dirty="0" smtClean="0"/>
                        <a:t> key, 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Indistinguishable from random function</a:t>
                      </a:r>
                      <a:r>
                        <a:rPr lang="en-US" baseline="0" dirty="0" smtClean="0"/>
                        <a:t> to any party without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CBC-MAC</a:t>
                      </a:r>
                    </a:p>
                    <a:p>
                      <a:r>
                        <a:rPr lang="en-US" dirty="0" smtClean="0"/>
                        <a:t>HMAC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oracle (RO)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a </a:t>
                      </a:r>
                      <a:r>
                        <a:rPr lang="en-US" baseline="0" dirty="0" smtClean="0"/>
                        <a:t>random function, but one that everyone can compute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SHA-256</a:t>
                      </a:r>
                    </a:p>
                    <a:p>
                      <a:r>
                        <a:rPr lang="en-US" dirty="0" smtClean="0"/>
                        <a:t>SHA-512</a:t>
                      </a:r>
                    </a:p>
                    <a:p>
                      <a:r>
                        <a:rPr lang="en-US" dirty="0" smtClean="0"/>
                        <a:t>SHA-3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348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39469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600" b="1" dirty="0" smtClean="0"/>
              <a:t>Two-step design for hash functions</a:t>
            </a:r>
            <a:endParaRPr lang="en-US" sz="3600" b="1" dirty="0"/>
          </a:p>
        </p:txBody>
      </p:sp>
      <p:sp>
        <p:nvSpPr>
          <p:cNvPr id="37" name="Rectangle 36"/>
          <p:cNvSpPr/>
          <p:nvPr/>
        </p:nvSpPr>
        <p:spPr>
          <a:xfrm>
            <a:off x="1469001" y="700788"/>
            <a:ext cx="18144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/>
              <a:t>Compression</a:t>
            </a:r>
          </a:p>
          <a:p>
            <a:r>
              <a:rPr lang="en-US" sz="2400" smtClean="0"/>
              <a:t>Function</a:t>
            </a:r>
            <a:endParaRPr lang="en-US" sz="1400"/>
          </a:p>
        </p:txBody>
      </p:sp>
      <p:sp>
        <p:nvSpPr>
          <p:cNvPr id="87" name="Trapezoid 86"/>
          <p:cNvSpPr/>
          <p:nvPr/>
        </p:nvSpPr>
        <p:spPr>
          <a:xfrm rot="5400000">
            <a:off x="4610100" y="2116412"/>
            <a:ext cx="1217676" cy="684276"/>
          </a:xfrm>
          <a:prstGeom prst="trapezoid">
            <a:avLst>
              <a:gd name="adj" fmla="val 511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76800" y="2230712"/>
            <a:ext cx="484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rgbClr val="0070C0"/>
                </a:solidFill>
                <a:latin typeface="Gill Sans MT" pitchFamily="34" charset="0"/>
                <a:cs typeface="Times New Roman" pitchFamily="18" charset="0"/>
              </a:rPr>
              <a:t>H</a:t>
            </a:r>
            <a:endParaRPr lang="en-US" sz="3200">
              <a:solidFill>
                <a:srgbClr val="0070C0"/>
              </a:solidFill>
              <a:latin typeface="Gill Sans MT" pitchFamily="34" charset="0"/>
              <a:cs typeface="Times New Roman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181600" y="2078312"/>
            <a:ext cx="287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rgbClr val="7030A0"/>
                </a:solidFill>
                <a:latin typeface="Gill Sans MT" pitchFamily="34" charset="0"/>
                <a:cs typeface="Times New Roman" pitchFamily="18" charset="0"/>
              </a:rPr>
              <a:t>f</a:t>
            </a:r>
            <a:endParaRPr lang="en-US" sz="3200">
              <a:solidFill>
                <a:srgbClr val="7030A0"/>
              </a:solidFill>
              <a:latin typeface="Gill Sans MT" pitchFamily="34" charset="0"/>
              <a:cs typeface="Times New Roman" pitchFamily="18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 rot="5400000" flipH="1" flipV="1">
            <a:off x="4457700" y="2421212"/>
            <a:ext cx="304800" cy="76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0800000">
            <a:off x="4343400" y="2459312"/>
            <a:ext cx="5334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1600199" y="1802087"/>
            <a:ext cx="1219200" cy="1190625"/>
            <a:chOff x="3352800" y="1295400"/>
            <a:chExt cx="1219200" cy="1190625"/>
          </a:xfrm>
        </p:grpSpPr>
        <p:sp>
          <p:nvSpPr>
            <p:cNvPr id="94" name="Freeform 93"/>
            <p:cNvSpPr/>
            <p:nvPr/>
          </p:nvSpPr>
          <p:spPr>
            <a:xfrm>
              <a:off x="3886200" y="1295400"/>
              <a:ext cx="685800" cy="1190625"/>
            </a:xfrm>
            <a:custGeom>
              <a:avLst/>
              <a:gdLst>
                <a:gd name="connsiteX0" fmla="*/ 0 w 923925"/>
                <a:gd name="connsiteY0" fmla="*/ 1571625 h 1571625"/>
                <a:gd name="connsiteX1" fmla="*/ 923925 w 923925"/>
                <a:gd name="connsiteY1" fmla="*/ 1571625 h 1571625"/>
                <a:gd name="connsiteX2" fmla="*/ 923925 w 923925"/>
                <a:gd name="connsiteY2" fmla="*/ 657225 h 1571625"/>
                <a:gd name="connsiteX3" fmla="*/ 9525 w 923925"/>
                <a:gd name="connsiteY3" fmla="*/ 0 h 1571625"/>
                <a:gd name="connsiteX4" fmla="*/ 0 w 923925"/>
                <a:gd name="connsiteY4" fmla="*/ 1571625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1571625">
                  <a:moveTo>
                    <a:pt x="0" y="1571625"/>
                  </a:moveTo>
                  <a:lnTo>
                    <a:pt x="923925" y="1571625"/>
                  </a:lnTo>
                  <a:lnTo>
                    <a:pt x="923925" y="657225"/>
                  </a:lnTo>
                  <a:lnTo>
                    <a:pt x="9525" y="0"/>
                  </a:lnTo>
                  <a:lnTo>
                    <a:pt x="0" y="1571625"/>
                  </a:lnTo>
                  <a:close/>
                </a:path>
              </a:pathLst>
            </a:cu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/>
            <p:nvPr/>
          </p:nvCxnSpPr>
          <p:spPr>
            <a:xfrm rot="10800000">
              <a:off x="3352800" y="1522411"/>
              <a:ext cx="5334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0800000">
              <a:off x="3352800" y="2286000"/>
              <a:ext cx="5334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4056142" y="1752600"/>
              <a:ext cx="2872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smtClean="0">
                  <a:solidFill>
                    <a:srgbClr val="7030A0"/>
                  </a:solidFill>
                  <a:latin typeface="Gill Sans MT" pitchFamily="34" charset="0"/>
                  <a:cs typeface="Times New Roman" pitchFamily="18" charset="0"/>
                </a:rPr>
                <a:t>f</a:t>
              </a:r>
              <a:endParaRPr lang="en-US" sz="3200">
                <a:solidFill>
                  <a:srgbClr val="7030A0"/>
                </a:solidFill>
                <a:latin typeface="Gill Sans MT" pitchFamily="34" charset="0"/>
                <a:cs typeface="Times New Roman" pitchFamily="18" charset="0"/>
              </a:endParaRPr>
            </a:p>
          </p:txBody>
        </p:sp>
      </p:grpSp>
      <p:sp>
        <p:nvSpPr>
          <p:cNvPr id="98" name="Rectangle 97"/>
          <p:cNvSpPr/>
          <p:nvPr/>
        </p:nvSpPr>
        <p:spPr>
          <a:xfrm>
            <a:off x="1676399" y="2131712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>
                <a:latin typeface="Gill Sans MT" pitchFamily="34" charset="0"/>
                <a:cs typeface="Times New Roman" pitchFamily="18" charset="0"/>
              </a:rPr>
              <a:t>n</a:t>
            </a:r>
            <a:endParaRPr lang="en-US" sz="3200">
              <a:latin typeface="Gill Sans MT" pitchFamily="34" charset="0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 rot="5400000" flipH="1" flipV="1">
            <a:off x="1714499" y="2754587"/>
            <a:ext cx="304800" cy="76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5400000" flipH="1" flipV="1">
            <a:off x="1714499" y="1992588"/>
            <a:ext cx="304800" cy="76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 flipH="1" flipV="1">
            <a:off x="2857499" y="2754587"/>
            <a:ext cx="304800" cy="76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10800000">
            <a:off x="2819399" y="2792687"/>
            <a:ext cx="5334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676399" y="1371600"/>
            <a:ext cx="3946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Gill Sans MT" pitchFamily="34" charset="0"/>
                <a:cs typeface="Times New Roman" pitchFamily="18" charset="0"/>
              </a:rPr>
              <a:t>d</a:t>
            </a:r>
            <a:endParaRPr lang="en-US" sz="3200">
              <a:latin typeface="Gill Sans MT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819399" y="2131712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>
                <a:latin typeface="Gill Sans MT" pitchFamily="34" charset="0"/>
                <a:cs typeface="Times New Roman" pitchFamily="18" charset="0"/>
              </a:rPr>
              <a:t>n</a:t>
            </a:r>
            <a:endParaRPr lang="en-US" sz="3200">
              <a:latin typeface="Gill Sans MT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406800" y="1925912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>
                <a:latin typeface="Arial Black" pitchFamily="34" charset="0"/>
                <a:cs typeface="Times New Roman" pitchFamily="18" charset="0"/>
              </a:rPr>
              <a:t>*</a:t>
            </a:r>
            <a:endParaRPr lang="en-US" sz="3200">
              <a:latin typeface="Arial Black" pitchFamily="34" charset="0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rot="5400000" flipH="1" flipV="1">
            <a:off x="5689700" y="2421212"/>
            <a:ext cx="304800" cy="76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10800000">
            <a:off x="5575400" y="2459312"/>
            <a:ext cx="5334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5638800" y="1849712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>
                <a:latin typeface="Gill Sans MT" pitchFamily="34" charset="0"/>
                <a:cs typeface="Times New Roman" pitchFamily="18" charset="0"/>
              </a:rPr>
              <a:t>n</a:t>
            </a:r>
            <a:endParaRPr lang="en-US" sz="3200">
              <a:latin typeface="Gill Sans MT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191000" y="1070120"/>
            <a:ext cx="1965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/>
              <a:t>Hash Function</a:t>
            </a:r>
            <a:endParaRPr lang="en-US" sz="1400"/>
          </a:p>
        </p:txBody>
      </p:sp>
      <p:sp>
        <p:nvSpPr>
          <p:cNvPr id="114" name="Rectangle 113"/>
          <p:cNvSpPr/>
          <p:nvPr/>
        </p:nvSpPr>
        <p:spPr>
          <a:xfrm>
            <a:off x="6934200" y="1792383"/>
            <a:ext cx="1433956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/>
              <a:t>Domain </a:t>
            </a:r>
          </a:p>
          <a:p>
            <a:r>
              <a:rPr lang="en-US" sz="2400" smtClean="0"/>
              <a:t>extension</a:t>
            </a:r>
          </a:p>
          <a:p>
            <a:r>
              <a:rPr lang="en-US" sz="2400" smtClean="0"/>
              <a:t>transform</a:t>
            </a:r>
            <a:endParaRPr lang="en-US" sz="1400"/>
          </a:p>
        </p:txBody>
      </p:sp>
      <p:cxnSp>
        <p:nvCxnSpPr>
          <p:cNvPr id="116" name="Elbow Connector 115"/>
          <p:cNvCxnSpPr/>
          <p:nvPr/>
        </p:nvCxnSpPr>
        <p:spPr>
          <a:xfrm rot="10800000" flipV="1">
            <a:off x="5119014" y="2398502"/>
            <a:ext cx="1815186" cy="289410"/>
          </a:xfrm>
          <a:prstGeom prst="bentConnector4">
            <a:avLst>
              <a:gd name="adj1" fmla="val 22035"/>
              <a:gd name="adj2" fmla="val 23099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342900" y="3475850"/>
            <a:ext cx="8610600" cy="2391550"/>
            <a:chOff x="342900" y="4237411"/>
            <a:chExt cx="8610600" cy="2391550"/>
          </a:xfrm>
        </p:grpSpPr>
        <p:sp>
          <p:nvSpPr>
            <p:cNvPr id="69" name="Rectangle 68"/>
            <p:cNvSpPr/>
            <p:nvPr/>
          </p:nvSpPr>
          <p:spPr>
            <a:xfrm>
              <a:off x="6934200" y="4850048"/>
              <a:ext cx="1849334" cy="12003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Used in </a:t>
              </a:r>
            </a:p>
            <a:p>
              <a:r>
                <a:rPr lang="en-US" sz="2400" dirty="0" smtClean="0"/>
                <a:t>MD-x</a:t>
              </a:r>
              <a:r>
                <a:rPr lang="en-US" sz="2400" dirty="0" smtClean="0"/>
                <a:t>, SHA</a:t>
              </a:r>
              <a:r>
                <a:rPr lang="en-US" sz="2400" dirty="0" smtClean="0"/>
                <a:t>-1,</a:t>
              </a:r>
            </a:p>
            <a:p>
              <a:r>
                <a:rPr lang="en-US" sz="2400" dirty="0" smtClean="0"/>
                <a:t>SHA-256, …</a:t>
              </a:r>
              <a:endParaRPr lang="en-US" sz="1400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219200" y="5358385"/>
              <a:ext cx="1219200" cy="1190625"/>
              <a:chOff x="3352800" y="1295400"/>
              <a:chExt cx="1219200" cy="1190625"/>
            </a:xfrm>
          </p:grpSpPr>
          <p:sp>
            <p:nvSpPr>
              <p:cNvPr id="30" name="Freeform 29"/>
              <p:cNvSpPr/>
              <p:nvPr/>
            </p:nvSpPr>
            <p:spPr>
              <a:xfrm>
                <a:off x="3886200" y="1295400"/>
                <a:ext cx="685800" cy="1190625"/>
              </a:xfrm>
              <a:custGeom>
                <a:avLst/>
                <a:gdLst>
                  <a:gd name="connsiteX0" fmla="*/ 0 w 923925"/>
                  <a:gd name="connsiteY0" fmla="*/ 1571625 h 1571625"/>
                  <a:gd name="connsiteX1" fmla="*/ 923925 w 923925"/>
                  <a:gd name="connsiteY1" fmla="*/ 1571625 h 1571625"/>
                  <a:gd name="connsiteX2" fmla="*/ 923925 w 923925"/>
                  <a:gd name="connsiteY2" fmla="*/ 657225 h 1571625"/>
                  <a:gd name="connsiteX3" fmla="*/ 9525 w 923925"/>
                  <a:gd name="connsiteY3" fmla="*/ 0 h 1571625"/>
                  <a:gd name="connsiteX4" fmla="*/ 0 w 923925"/>
                  <a:gd name="connsiteY4" fmla="*/ 1571625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3925" h="1571625">
                    <a:moveTo>
                      <a:pt x="0" y="1571625"/>
                    </a:moveTo>
                    <a:lnTo>
                      <a:pt x="923925" y="1571625"/>
                    </a:lnTo>
                    <a:lnTo>
                      <a:pt x="923925" y="657225"/>
                    </a:lnTo>
                    <a:lnTo>
                      <a:pt x="9525" y="0"/>
                    </a:lnTo>
                    <a:lnTo>
                      <a:pt x="0" y="1571625"/>
                    </a:lnTo>
                    <a:close/>
                  </a:path>
                </a:pathLst>
              </a:cu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 rot="10800000">
                <a:off x="3503612" y="1522411"/>
                <a:ext cx="382588" cy="1588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rot="10800000">
                <a:off x="3352800" y="2286000"/>
                <a:ext cx="533400" cy="1588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056142" y="1752600"/>
                <a:ext cx="31290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7030A0"/>
                    </a:solidFill>
                    <a:cs typeface="Times New Roman" pitchFamily="18" charset="0"/>
                  </a:rPr>
                  <a:t>f</a:t>
                </a:r>
                <a:endParaRPr lang="en-US" sz="3200" dirty="0">
                  <a:solidFill>
                    <a:srgbClr val="7030A0"/>
                  </a:solidFill>
                  <a:cs typeface="Times New Roman" pitchFamily="18" charset="0"/>
                </a:endParaRPr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1042149" y="4849810"/>
              <a:ext cx="743513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smtClean="0">
                  <a:solidFill>
                    <a:schemeClr val="accent6"/>
                  </a:solidFill>
                </a:rPr>
                <a:t>M1</a:t>
              </a:r>
              <a:endParaRPr lang="en-US" sz="3200">
                <a:solidFill>
                  <a:schemeClr val="accent6"/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rot="5400000" flipH="1" flipV="1">
              <a:off x="1256507" y="5472686"/>
              <a:ext cx="228598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607276" y="6044185"/>
              <a:ext cx="53572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smtClean="0">
                  <a:solidFill>
                    <a:schemeClr val="accent6"/>
                  </a:solidFill>
                </a:rPr>
                <a:t>IV</a:t>
              </a:r>
              <a:endParaRPr lang="en-US" sz="3200">
                <a:solidFill>
                  <a:schemeClr val="accent6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2439194" y="5358385"/>
              <a:ext cx="1219200" cy="1190625"/>
              <a:chOff x="3352800" y="1295400"/>
              <a:chExt cx="1219200" cy="1190625"/>
            </a:xfrm>
          </p:grpSpPr>
          <p:sp>
            <p:nvSpPr>
              <p:cNvPr id="49" name="Freeform 48"/>
              <p:cNvSpPr/>
              <p:nvPr/>
            </p:nvSpPr>
            <p:spPr>
              <a:xfrm>
                <a:off x="3886200" y="1295400"/>
                <a:ext cx="685800" cy="1190625"/>
              </a:xfrm>
              <a:custGeom>
                <a:avLst/>
                <a:gdLst>
                  <a:gd name="connsiteX0" fmla="*/ 0 w 923925"/>
                  <a:gd name="connsiteY0" fmla="*/ 1571625 h 1571625"/>
                  <a:gd name="connsiteX1" fmla="*/ 923925 w 923925"/>
                  <a:gd name="connsiteY1" fmla="*/ 1571625 h 1571625"/>
                  <a:gd name="connsiteX2" fmla="*/ 923925 w 923925"/>
                  <a:gd name="connsiteY2" fmla="*/ 657225 h 1571625"/>
                  <a:gd name="connsiteX3" fmla="*/ 9525 w 923925"/>
                  <a:gd name="connsiteY3" fmla="*/ 0 h 1571625"/>
                  <a:gd name="connsiteX4" fmla="*/ 0 w 923925"/>
                  <a:gd name="connsiteY4" fmla="*/ 1571625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3925" h="1571625">
                    <a:moveTo>
                      <a:pt x="0" y="1571625"/>
                    </a:moveTo>
                    <a:lnTo>
                      <a:pt x="923925" y="1571625"/>
                    </a:lnTo>
                    <a:lnTo>
                      <a:pt x="923925" y="657225"/>
                    </a:lnTo>
                    <a:lnTo>
                      <a:pt x="9525" y="0"/>
                    </a:lnTo>
                    <a:lnTo>
                      <a:pt x="0" y="1571625"/>
                    </a:lnTo>
                    <a:close/>
                  </a:path>
                </a:pathLst>
              </a:cu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 rot="10800000">
                <a:off x="3502818" y="1522411"/>
                <a:ext cx="383382" cy="1588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0800000">
                <a:off x="3352800" y="2286000"/>
                <a:ext cx="533400" cy="1588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4056142" y="1752600"/>
                <a:ext cx="31290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smtClean="0">
                    <a:solidFill>
                      <a:srgbClr val="7030A0"/>
                    </a:solidFill>
                    <a:cs typeface="Times New Roman" pitchFamily="18" charset="0"/>
                  </a:rPr>
                  <a:t>f</a:t>
                </a:r>
                <a:endParaRPr lang="en-US" sz="3200">
                  <a:solidFill>
                    <a:srgbClr val="7030A0"/>
                  </a:solidFill>
                  <a:cs typeface="Times New Roman" pitchFamily="18" charset="0"/>
                </a:endParaRPr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2261349" y="4849810"/>
              <a:ext cx="743513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smtClean="0">
                  <a:solidFill>
                    <a:schemeClr val="accent6"/>
                  </a:solidFill>
                </a:rPr>
                <a:t>M2</a:t>
              </a:r>
              <a:endParaRPr lang="en-US" sz="3200">
                <a:solidFill>
                  <a:schemeClr val="accent6"/>
                </a:solidFill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 rot="5400000" flipH="1" flipV="1">
              <a:off x="2475707" y="5472686"/>
              <a:ext cx="228598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3657600" y="5358385"/>
              <a:ext cx="1219200" cy="1190625"/>
              <a:chOff x="3352800" y="1295400"/>
              <a:chExt cx="1219200" cy="1190625"/>
            </a:xfrm>
          </p:grpSpPr>
          <p:sp>
            <p:nvSpPr>
              <p:cNvPr id="57" name="Freeform 56"/>
              <p:cNvSpPr/>
              <p:nvPr/>
            </p:nvSpPr>
            <p:spPr>
              <a:xfrm>
                <a:off x="3886200" y="1295400"/>
                <a:ext cx="685800" cy="1190625"/>
              </a:xfrm>
              <a:custGeom>
                <a:avLst/>
                <a:gdLst>
                  <a:gd name="connsiteX0" fmla="*/ 0 w 923925"/>
                  <a:gd name="connsiteY0" fmla="*/ 1571625 h 1571625"/>
                  <a:gd name="connsiteX1" fmla="*/ 923925 w 923925"/>
                  <a:gd name="connsiteY1" fmla="*/ 1571625 h 1571625"/>
                  <a:gd name="connsiteX2" fmla="*/ 923925 w 923925"/>
                  <a:gd name="connsiteY2" fmla="*/ 657225 h 1571625"/>
                  <a:gd name="connsiteX3" fmla="*/ 9525 w 923925"/>
                  <a:gd name="connsiteY3" fmla="*/ 0 h 1571625"/>
                  <a:gd name="connsiteX4" fmla="*/ 0 w 923925"/>
                  <a:gd name="connsiteY4" fmla="*/ 1571625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3925" h="1571625">
                    <a:moveTo>
                      <a:pt x="0" y="1571625"/>
                    </a:moveTo>
                    <a:lnTo>
                      <a:pt x="923925" y="1571625"/>
                    </a:lnTo>
                    <a:lnTo>
                      <a:pt x="923925" y="657225"/>
                    </a:lnTo>
                    <a:lnTo>
                      <a:pt x="9525" y="0"/>
                    </a:lnTo>
                    <a:lnTo>
                      <a:pt x="0" y="1571625"/>
                    </a:lnTo>
                    <a:close/>
                  </a:path>
                </a:pathLst>
              </a:cu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 rot="10800000" flipV="1">
                <a:off x="3503612" y="1523998"/>
                <a:ext cx="382588" cy="79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10800000">
                <a:off x="3352800" y="2286000"/>
                <a:ext cx="533400" cy="1588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4056142" y="1752600"/>
                <a:ext cx="31290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smtClean="0">
                    <a:solidFill>
                      <a:srgbClr val="7030A0"/>
                    </a:solidFill>
                    <a:cs typeface="Times New Roman" pitchFamily="18" charset="0"/>
                  </a:rPr>
                  <a:t>f</a:t>
                </a:r>
                <a:endParaRPr lang="en-US" sz="3200">
                  <a:solidFill>
                    <a:srgbClr val="7030A0"/>
                  </a:solidFill>
                  <a:cs typeface="Times New Roman" pitchFamily="18" charset="0"/>
                </a:endParaRPr>
              </a:p>
            </p:txBody>
          </p:sp>
        </p:grpSp>
        <p:cxnSp>
          <p:nvCxnSpPr>
            <p:cNvPr id="61" name="Straight Connector 60"/>
            <p:cNvCxnSpPr/>
            <p:nvPr/>
          </p:nvCxnSpPr>
          <p:spPr>
            <a:xfrm rot="10800000">
              <a:off x="4877594" y="6348985"/>
              <a:ext cx="5334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3219435" y="4800161"/>
              <a:ext cx="3333765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chemeClr val="accent6"/>
                  </a:solidFill>
                </a:rPr>
                <a:t>M3||10</a:t>
              </a:r>
              <a:r>
                <a:rPr lang="en-US" sz="3200" baseline="30000" dirty="0" smtClean="0">
                  <a:solidFill>
                    <a:schemeClr val="accent6"/>
                  </a:solidFill>
                </a:rPr>
                <a:t>r</a:t>
              </a:r>
              <a:r>
                <a:rPr lang="en-US" sz="3200" dirty="0" smtClean="0">
                  <a:solidFill>
                    <a:schemeClr val="accent6"/>
                  </a:solidFill>
                </a:rPr>
                <a:t> || &lt;|</a:t>
              </a:r>
              <a:r>
                <a:rPr lang="en-US" sz="3200" dirty="0" smtClean="0">
                  <a:solidFill>
                    <a:schemeClr val="accent6"/>
                  </a:solidFill>
                </a:rPr>
                <a:t>M</a:t>
              </a:r>
              <a:r>
                <a:rPr lang="en-US" sz="3200" dirty="0" smtClean="0">
                  <a:solidFill>
                    <a:schemeClr val="accent6"/>
                  </a:solidFill>
                </a:rPr>
                <a:t>|&gt;</a:t>
              </a:r>
              <a:endParaRPr lang="en-US" sz="3200" dirty="0">
                <a:solidFill>
                  <a:schemeClr val="accent6"/>
                </a:solidFill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 rot="5400000" flipH="1" flipV="1">
              <a:off x="3694907" y="5472686"/>
              <a:ext cx="228598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5388731" y="6044185"/>
              <a:ext cx="1132842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smtClean="0">
                  <a:solidFill>
                    <a:srgbClr val="0070C0"/>
                  </a:solidFill>
                  <a:cs typeface="Times New Roman" pitchFamily="18" charset="0"/>
                </a:rPr>
                <a:t>H </a:t>
              </a:r>
              <a:r>
                <a:rPr lang="en-US" sz="3200" smtClean="0"/>
                <a:t>(</a:t>
              </a:r>
              <a:r>
                <a:rPr lang="en-US" sz="3200" smtClean="0">
                  <a:solidFill>
                    <a:schemeClr val="accent6"/>
                  </a:solidFill>
                </a:rPr>
                <a:t>M</a:t>
              </a:r>
              <a:r>
                <a:rPr lang="en-US" sz="3200" smtClean="0"/>
                <a:t>)</a:t>
              </a:r>
              <a:endParaRPr lang="en-US" sz="32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38800" y="5860069"/>
              <a:ext cx="31290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7030A0"/>
                  </a:solidFill>
                  <a:cs typeface="Times New Roman" pitchFamily="18" charset="0"/>
                </a:rPr>
                <a:t>f</a:t>
              </a:r>
              <a:endParaRPr lang="en-US" sz="3200" dirty="0">
                <a:solidFill>
                  <a:srgbClr val="7030A0"/>
                </a:solidFill>
                <a:cs typeface="Times New Roman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2900" y="4237411"/>
              <a:ext cx="86106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cs typeface="Times New Roman" pitchFamily="18" charset="0"/>
                </a:rPr>
                <a:t>E.g., </a:t>
              </a:r>
              <a:r>
                <a:rPr lang="en-US" sz="2800" dirty="0" smtClean="0">
                  <a:solidFill>
                    <a:srgbClr val="0070C0"/>
                  </a:solidFill>
                  <a:cs typeface="Times New Roman" pitchFamily="18" charset="0"/>
                </a:rPr>
                <a:t>H </a:t>
              </a:r>
              <a:r>
                <a:rPr lang="en-US" sz="2400" dirty="0" smtClean="0">
                  <a:cs typeface="Times New Roman" pitchFamily="18" charset="0"/>
                </a:rPr>
                <a:t>= “</a:t>
              </a:r>
              <a:r>
                <a:rPr lang="en-US" sz="2400" dirty="0" err="1" smtClean="0">
                  <a:cs typeface="Times New Roman" pitchFamily="18" charset="0"/>
                </a:rPr>
                <a:t>Merkle</a:t>
              </a:r>
              <a:r>
                <a:rPr lang="en-US" sz="2400" dirty="0" err="1">
                  <a:cs typeface="Times New Roman" pitchFamily="18" charset="0"/>
                </a:rPr>
                <a:t>-</a:t>
              </a:r>
              <a:r>
                <a:rPr lang="en-US" sz="2400" dirty="0" err="1" smtClean="0">
                  <a:cs typeface="Times New Roman" pitchFamily="18" charset="0"/>
                </a:rPr>
                <a:t>Damgard</a:t>
              </a:r>
              <a:r>
                <a:rPr lang="en-US" sz="2400" dirty="0" smtClean="0">
                  <a:cs typeface="Times New Roman" pitchFamily="18" charset="0"/>
                </a:rPr>
                <a:t> with strengthening”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6858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Building compression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build compression functions from suitable block ciphers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		f(</a:t>
            </a:r>
            <a:r>
              <a:rPr lang="en-US" dirty="0" err="1"/>
              <a:t>z</a:t>
            </a:r>
            <a:r>
              <a:rPr lang="en-US" dirty="0" err="1" smtClean="0"/>
              <a:t>,</a:t>
            </a:r>
            <a:r>
              <a:rPr lang="en-US" dirty="0" err="1"/>
              <a:t>m</a:t>
            </a:r>
            <a:r>
              <a:rPr lang="en-US" dirty="0" smtClean="0"/>
              <a:t>)  =   E(</a:t>
            </a:r>
            <a:r>
              <a:rPr lang="en-US" dirty="0" err="1" smtClean="0"/>
              <a:t>m,z</a:t>
            </a:r>
            <a:r>
              <a:rPr lang="en-US" dirty="0" smtClean="0"/>
              <a:t>)     z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Can use AES, but security too low. Why?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00" y="3441700"/>
            <a:ext cx="2159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67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Building PRFs with hash functions: HMAC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56592" y="1531203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a hash function H to build a MAC. </a:t>
            </a:r>
            <a:r>
              <a:rPr lang="en-US" sz="2400" dirty="0" smtClean="0"/>
              <a:t>K is a secret key</a:t>
            </a:r>
            <a:endParaRPr lang="en-US" sz="2400" dirty="0" smtClean="0"/>
          </a:p>
        </p:txBody>
      </p:sp>
      <p:sp>
        <p:nvSpPr>
          <p:cNvPr id="70" name="Trapezoid 69"/>
          <p:cNvSpPr/>
          <p:nvPr/>
        </p:nvSpPr>
        <p:spPr>
          <a:xfrm rot="5400000">
            <a:off x="3460284" y="2781300"/>
            <a:ext cx="1217676" cy="684276"/>
          </a:xfrm>
          <a:prstGeom prst="trapezoid">
            <a:avLst>
              <a:gd name="adj" fmla="val 511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" name="Straight Connector 70"/>
          <p:cNvCxnSpPr/>
          <p:nvPr/>
        </p:nvCxnSpPr>
        <p:spPr>
          <a:xfrm rot="10800000">
            <a:off x="3193584" y="3124200"/>
            <a:ext cx="5334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0800000">
            <a:off x="4425584" y="3124200"/>
            <a:ext cx="5334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61700" y="2941123"/>
            <a:ext cx="376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31938" y="2813411"/>
            <a:ext cx="1919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     </a:t>
            </a:r>
            <a:r>
              <a:rPr lang="en-US" sz="2400" dirty="0" err="1" smtClean="0"/>
              <a:t>ipad</a:t>
            </a:r>
            <a:r>
              <a:rPr lang="en-US" sz="2400" dirty="0" smtClean="0"/>
              <a:t> || M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7380338" y="373311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13138" y="3799897"/>
            <a:ext cx="2049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      </a:t>
            </a:r>
            <a:r>
              <a:rPr lang="en-US" sz="2400" dirty="0" err="1" smtClean="0"/>
              <a:t>opad</a:t>
            </a:r>
            <a:r>
              <a:rPr lang="en-US" sz="2400" dirty="0" smtClean="0"/>
              <a:t>  || h  </a:t>
            </a:r>
            <a:endParaRPr lang="en-US" sz="2400" dirty="0"/>
          </a:p>
        </p:txBody>
      </p:sp>
      <p:grpSp>
        <p:nvGrpSpPr>
          <p:cNvPr id="17" name="Group 43"/>
          <p:cNvGrpSpPr>
            <a:grpSpLocks/>
          </p:cNvGrpSpPr>
          <p:nvPr/>
        </p:nvGrpSpPr>
        <p:grpSpPr bwMode="auto">
          <a:xfrm flipV="1">
            <a:off x="1440983" y="2986087"/>
            <a:ext cx="193675" cy="214313"/>
            <a:chOff x="3113" y="1689"/>
            <a:chExt cx="122" cy="135"/>
          </a:xfrm>
        </p:grpSpPr>
        <p:sp>
          <p:nvSpPr>
            <p:cNvPr id="18" name="Line 44"/>
            <p:cNvSpPr>
              <a:spLocks noChangeShapeType="1"/>
            </p:cNvSpPr>
            <p:nvPr/>
          </p:nvSpPr>
          <p:spPr bwMode="auto">
            <a:xfrm flipV="1">
              <a:off x="3174" y="1689"/>
              <a:ext cx="0" cy="1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45"/>
            <p:cNvSpPr>
              <a:spLocks noChangeArrowheads="1"/>
            </p:cNvSpPr>
            <p:nvPr/>
          </p:nvSpPr>
          <p:spPr bwMode="auto">
            <a:xfrm>
              <a:off x="3113" y="1701"/>
              <a:ext cx="122" cy="123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46"/>
            <p:cNvSpPr>
              <a:spLocks noChangeShapeType="1"/>
            </p:cNvSpPr>
            <p:nvPr/>
          </p:nvSpPr>
          <p:spPr bwMode="auto">
            <a:xfrm>
              <a:off x="3113" y="1762"/>
              <a:ext cx="12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43"/>
          <p:cNvGrpSpPr>
            <a:grpSpLocks/>
          </p:cNvGrpSpPr>
          <p:nvPr/>
        </p:nvGrpSpPr>
        <p:grpSpPr bwMode="auto">
          <a:xfrm flipV="1">
            <a:off x="3452863" y="3956762"/>
            <a:ext cx="193675" cy="214313"/>
            <a:chOff x="3113" y="1689"/>
            <a:chExt cx="122" cy="135"/>
          </a:xfrm>
        </p:grpSpPr>
        <p:sp>
          <p:nvSpPr>
            <p:cNvPr id="22" name="Line 44"/>
            <p:cNvSpPr>
              <a:spLocks noChangeShapeType="1"/>
            </p:cNvSpPr>
            <p:nvPr/>
          </p:nvSpPr>
          <p:spPr bwMode="auto">
            <a:xfrm flipV="1">
              <a:off x="3174" y="1689"/>
              <a:ext cx="0" cy="1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45"/>
            <p:cNvSpPr>
              <a:spLocks noChangeArrowheads="1"/>
            </p:cNvSpPr>
            <p:nvPr/>
          </p:nvSpPr>
          <p:spPr bwMode="auto">
            <a:xfrm>
              <a:off x="3113" y="1701"/>
              <a:ext cx="122" cy="123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46"/>
            <p:cNvSpPr>
              <a:spLocks noChangeShapeType="1"/>
            </p:cNvSpPr>
            <p:nvPr/>
          </p:nvSpPr>
          <p:spPr bwMode="auto">
            <a:xfrm>
              <a:off x="3113" y="1762"/>
              <a:ext cx="12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rapezoid 26"/>
          <p:cNvSpPr/>
          <p:nvPr/>
        </p:nvSpPr>
        <p:spPr>
          <a:xfrm rot="5400000">
            <a:off x="5653038" y="3687121"/>
            <a:ext cx="1217676" cy="684276"/>
          </a:xfrm>
          <a:prstGeom prst="trapezoid">
            <a:avLst>
              <a:gd name="adj" fmla="val 511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rot="10800000">
            <a:off x="5386338" y="4030021"/>
            <a:ext cx="5334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6618338" y="4030021"/>
            <a:ext cx="5334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54454" y="3846944"/>
            <a:ext cx="376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958984" y="3124200"/>
            <a:ext cx="0" cy="7518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56338" y="2580697"/>
            <a:ext cx="267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ipad</a:t>
            </a:r>
            <a:r>
              <a:rPr lang="en-US" dirty="0" smtClean="0"/>
              <a:t> != </a:t>
            </a:r>
            <a:r>
              <a:rPr lang="en-US" dirty="0" err="1" smtClean="0"/>
              <a:t>opad</a:t>
            </a:r>
            <a:r>
              <a:rPr lang="en-US" dirty="0" smtClean="0"/>
              <a:t> are constants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3375" y="5177135"/>
            <a:ext cx="66218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is slight simplification, assuming |K| &lt; d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(recall d is underlying message block length)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93815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752600" y="1911359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K1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3505200" y="1911359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K1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5181600" y="1911359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K1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3579604" y="990600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65395" y="990600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36395" y="990600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M1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160535" y="1371600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3706153" y="2649844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5391944" y="2649844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1962944" y="2649844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621526" y="2745094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C2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07317" y="2745094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C</a:t>
            </a:r>
            <a:r>
              <a:rPr lang="en-US" sz="2400" dirty="0" smtClean="0">
                <a:solidFill>
                  <a:srgbClr val="00B050"/>
                </a:solidFill>
              </a:rPr>
              <a:t>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78317" y="2745094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C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 flipV="1">
            <a:off x="2057400" y="1524000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V="1">
            <a:off x="2057400" y="1622425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871860" y="1365241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Oval 30"/>
          <p:cNvSpPr>
            <a:spLocks noChangeArrowheads="1"/>
          </p:cNvSpPr>
          <p:nvPr/>
        </p:nvSpPr>
        <p:spPr bwMode="auto">
          <a:xfrm flipV="1">
            <a:off x="3768725" y="1517641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 flipV="1">
            <a:off x="3768725" y="1616066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589535" y="1371600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Oval 30"/>
          <p:cNvSpPr>
            <a:spLocks noChangeArrowheads="1"/>
          </p:cNvSpPr>
          <p:nvPr/>
        </p:nvSpPr>
        <p:spPr bwMode="auto">
          <a:xfrm flipV="1">
            <a:off x="5486400" y="1524000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1"/>
          <p:cNvSpPr>
            <a:spLocks noChangeShapeType="1"/>
          </p:cNvSpPr>
          <p:nvPr/>
        </p:nvSpPr>
        <p:spPr bwMode="auto">
          <a:xfrm flipV="1">
            <a:off x="5486400" y="1622425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57200" y="136713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IV</a:t>
            </a:r>
            <a:endParaRPr lang="en-US" sz="2400" dirty="0"/>
          </a:p>
        </p:txBody>
      </p:sp>
      <p:cxnSp>
        <p:nvCxnSpPr>
          <p:cNvPr id="41" name="Straight Connector 40"/>
          <p:cNvCxnSpPr>
            <a:endCxn id="33" idx="0"/>
          </p:cNvCxnSpPr>
          <p:nvPr/>
        </p:nvCxnSpPr>
        <p:spPr>
          <a:xfrm>
            <a:off x="898346" y="1622425"/>
            <a:ext cx="11590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1" idx="3"/>
            <a:endCxn id="35" idx="2"/>
          </p:cNvCxnSpPr>
          <p:nvPr/>
        </p:nvCxnSpPr>
        <p:spPr>
          <a:xfrm flipV="1">
            <a:off x="2383083" y="1615272"/>
            <a:ext cx="1385642" cy="1360655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38" idx="2"/>
          </p:cNvCxnSpPr>
          <p:nvPr/>
        </p:nvCxnSpPr>
        <p:spPr>
          <a:xfrm flipV="1">
            <a:off x="4114800" y="1621631"/>
            <a:ext cx="1371600" cy="135206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0" idx="2"/>
          </p:cNvCxnSpPr>
          <p:nvPr/>
        </p:nvCxnSpPr>
        <p:spPr>
          <a:xfrm>
            <a:off x="677773" y="1828800"/>
            <a:ext cx="0" cy="91440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57200" y="2743200"/>
            <a:ext cx="504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C0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46" name="Trapezoid 45"/>
          <p:cNvSpPr/>
          <p:nvPr/>
        </p:nvSpPr>
        <p:spPr>
          <a:xfrm rot="5400000">
            <a:off x="4351992" y="3848100"/>
            <a:ext cx="1217676" cy="684276"/>
          </a:xfrm>
          <a:prstGeom prst="trapezoid">
            <a:avLst>
              <a:gd name="adj" fmla="val 511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 rot="10800000">
            <a:off x="4085292" y="4191000"/>
            <a:ext cx="5334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0800000">
            <a:off x="5317292" y="4191000"/>
            <a:ext cx="5334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753408" y="4007923"/>
            <a:ext cx="376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1828800" y="3880211"/>
            <a:ext cx="1976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K2     </a:t>
            </a:r>
            <a:r>
              <a:rPr lang="en-US" sz="2400" dirty="0" err="1" smtClean="0"/>
              <a:t>ipad</a:t>
            </a:r>
            <a:r>
              <a:rPr lang="en-US" sz="2400" dirty="0" smtClean="0"/>
              <a:t> || </a:t>
            </a:r>
            <a:r>
              <a:rPr lang="en-US" sz="2400" dirty="0" smtClean="0">
                <a:solidFill>
                  <a:srgbClr val="008000"/>
                </a:solidFill>
              </a:rPr>
              <a:t>C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272046" y="479991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10000" y="4866697"/>
            <a:ext cx="2205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K2      </a:t>
            </a:r>
            <a:r>
              <a:rPr lang="en-US" sz="2400" dirty="0" err="1" smtClean="0"/>
              <a:t>opad</a:t>
            </a:r>
            <a:r>
              <a:rPr lang="en-US" sz="2400" dirty="0" smtClean="0"/>
              <a:t>  || h  </a:t>
            </a:r>
            <a:endParaRPr lang="en-US" sz="2400" dirty="0"/>
          </a:p>
        </p:txBody>
      </p:sp>
      <p:grpSp>
        <p:nvGrpSpPr>
          <p:cNvPr id="53" name="Group 43"/>
          <p:cNvGrpSpPr>
            <a:grpSpLocks/>
          </p:cNvGrpSpPr>
          <p:nvPr/>
        </p:nvGrpSpPr>
        <p:grpSpPr bwMode="auto">
          <a:xfrm flipV="1">
            <a:off x="2332691" y="4052887"/>
            <a:ext cx="193675" cy="214313"/>
            <a:chOff x="3113" y="1689"/>
            <a:chExt cx="122" cy="135"/>
          </a:xfrm>
        </p:grpSpPr>
        <p:sp>
          <p:nvSpPr>
            <p:cNvPr id="54" name="Line 44"/>
            <p:cNvSpPr>
              <a:spLocks noChangeShapeType="1"/>
            </p:cNvSpPr>
            <p:nvPr/>
          </p:nvSpPr>
          <p:spPr bwMode="auto">
            <a:xfrm flipV="1">
              <a:off x="3174" y="1689"/>
              <a:ext cx="0" cy="1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45"/>
            <p:cNvSpPr>
              <a:spLocks noChangeArrowheads="1"/>
            </p:cNvSpPr>
            <p:nvPr/>
          </p:nvSpPr>
          <p:spPr bwMode="auto">
            <a:xfrm>
              <a:off x="3113" y="1701"/>
              <a:ext cx="122" cy="123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46"/>
            <p:cNvSpPr>
              <a:spLocks noChangeShapeType="1"/>
            </p:cNvSpPr>
            <p:nvPr/>
          </p:nvSpPr>
          <p:spPr bwMode="auto">
            <a:xfrm>
              <a:off x="3113" y="1762"/>
              <a:ext cx="12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" name="Group 43"/>
          <p:cNvGrpSpPr>
            <a:grpSpLocks/>
          </p:cNvGrpSpPr>
          <p:nvPr/>
        </p:nvGrpSpPr>
        <p:grpSpPr bwMode="auto">
          <a:xfrm flipV="1">
            <a:off x="4344571" y="5023562"/>
            <a:ext cx="193675" cy="214313"/>
            <a:chOff x="3113" y="1689"/>
            <a:chExt cx="122" cy="135"/>
          </a:xfrm>
        </p:grpSpPr>
        <p:sp>
          <p:nvSpPr>
            <p:cNvPr id="58" name="Line 44"/>
            <p:cNvSpPr>
              <a:spLocks noChangeShapeType="1"/>
            </p:cNvSpPr>
            <p:nvPr/>
          </p:nvSpPr>
          <p:spPr bwMode="auto">
            <a:xfrm flipV="1">
              <a:off x="3174" y="1689"/>
              <a:ext cx="0" cy="1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45"/>
            <p:cNvSpPr>
              <a:spLocks noChangeArrowheads="1"/>
            </p:cNvSpPr>
            <p:nvPr/>
          </p:nvSpPr>
          <p:spPr bwMode="auto">
            <a:xfrm>
              <a:off x="3113" y="1701"/>
              <a:ext cx="122" cy="123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46"/>
            <p:cNvSpPr>
              <a:spLocks noChangeShapeType="1"/>
            </p:cNvSpPr>
            <p:nvPr/>
          </p:nvSpPr>
          <p:spPr bwMode="auto">
            <a:xfrm>
              <a:off x="3113" y="1762"/>
              <a:ext cx="12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Trapezoid 60"/>
          <p:cNvSpPr/>
          <p:nvPr/>
        </p:nvSpPr>
        <p:spPr>
          <a:xfrm rot="5400000">
            <a:off x="6544746" y="4753921"/>
            <a:ext cx="1217676" cy="684276"/>
          </a:xfrm>
          <a:prstGeom prst="trapezoid">
            <a:avLst>
              <a:gd name="adj" fmla="val 511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/>
          <p:cNvCxnSpPr/>
          <p:nvPr/>
        </p:nvCxnSpPr>
        <p:spPr>
          <a:xfrm rot="10800000">
            <a:off x="6278046" y="5096821"/>
            <a:ext cx="5334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0800000">
            <a:off x="7510046" y="5096821"/>
            <a:ext cx="5334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946162" y="4913744"/>
            <a:ext cx="376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US" sz="24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5850692" y="4191000"/>
            <a:ext cx="0" cy="7518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Left Brace 65"/>
          <p:cNvSpPr/>
          <p:nvPr/>
        </p:nvSpPr>
        <p:spPr>
          <a:xfrm rot="16200000">
            <a:off x="2915536" y="815732"/>
            <a:ext cx="609600" cy="5446528"/>
          </a:xfrm>
          <a:prstGeom prst="leftBrace">
            <a:avLst>
              <a:gd name="adj1" fmla="val 66468"/>
              <a:gd name="adj2" fmla="val 5786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58579" y="5867400"/>
            <a:ext cx="2555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Ciphertext</a:t>
            </a:r>
            <a:r>
              <a:rPr lang="en-US" sz="2800" dirty="0" smtClean="0"/>
              <a:t> is C,T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600200" y="228600"/>
            <a:ext cx="6039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Encrypt-then-MAC with CBC and HMAC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9100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 flipV="1">
            <a:off x="2160872" y="1676400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85038" y="20574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41569" y="124254"/>
            <a:ext cx="7072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Authenticated encryption is secure encryption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38400" y="1143000"/>
            <a:ext cx="1790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AEnc</a:t>
            </a:r>
            <a:r>
              <a:rPr lang="en-US" sz="2800" dirty="0" smtClean="0"/>
              <a:t>(K, M)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34886" y="3219272"/>
            <a:ext cx="71616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AEnc</a:t>
            </a:r>
            <a:r>
              <a:rPr lang="en-US" sz="2400" dirty="0" smtClean="0"/>
              <a:t>(K</a:t>
            </a:r>
            <a:r>
              <a:rPr lang="en-US" sz="2400" dirty="0" smtClean="0"/>
              <a:t>,M</a:t>
            </a:r>
            <a:r>
              <a:rPr lang="en-US" sz="2400" dirty="0" smtClean="0"/>
              <a:t>) outputs </a:t>
            </a:r>
            <a:r>
              <a:rPr lang="en-US" sz="2400" dirty="0" err="1" smtClean="0"/>
              <a:t>ciphertext</a:t>
            </a:r>
            <a:endParaRPr lang="en-US" sz="2400" dirty="0" smtClean="0"/>
          </a:p>
          <a:p>
            <a:r>
              <a:rPr lang="en-US" sz="2400" dirty="0" err="1" smtClean="0"/>
              <a:t>ADec</a:t>
            </a:r>
            <a:r>
              <a:rPr lang="en-US" sz="2400" dirty="0" smtClean="0"/>
              <a:t>(K</a:t>
            </a:r>
            <a:r>
              <a:rPr lang="en-US" sz="2400" dirty="0" smtClean="0"/>
              <a:t>,C</a:t>
            </a:r>
            <a:r>
              <a:rPr lang="en-US" sz="2400" dirty="0" smtClean="0"/>
              <a:t>) </a:t>
            </a:r>
            <a:r>
              <a:rPr lang="en-US" sz="2400" dirty="0" smtClean="0"/>
              <a:t> outputs </a:t>
            </a:r>
            <a:r>
              <a:rPr lang="en-US" sz="2400" dirty="0" smtClean="0"/>
              <a:t>message or error (invalid </a:t>
            </a:r>
            <a:r>
              <a:rPr lang="en-US" sz="2400" dirty="0" err="1" smtClean="0"/>
              <a:t>ciphertext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25" name="Picture 5" descr="C:\Documents and Settings\rist\Local Settings\Temporary Internet Files\Content.IE5\RRKU6J6Q\MCj0349121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43909" y="1902674"/>
            <a:ext cx="1260475" cy="1145326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1017872" y="2057400"/>
            <a:ext cx="84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58409" y="1688068"/>
            <a:ext cx="3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6777" y="1694796"/>
            <a:ext cx="3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487956" y="1694796"/>
            <a:ext cx="7844" cy="4388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150523" y="1149288"/>
            <a:ext cx="809549" cy="768281"/>
          </a:xfrm>
          <a:prstGeom prst="rect">
            <a:avLst/>
          </a:prstGeom>
          <a:noFill/>
        </p:spPr>
      </p:pic>
      <p:pic>
        <p:nvPicPr>
          <p:cNvPr id="43" name="Picture 2" descr="C:\Documents and Settings\rist\Local Settings\Temporary Internet Files\Content.IE5\QB8JK7EN\MCj0441538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969871" y="1060118"/>
            <a:ext cx="1011329" cy="997282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24385" y="4442937"/>
            <a:ext cx="5864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Correctness</a:t>
            </a:r>
            <a:r>
              <a:rPr lang="en-US" sz="2400" dirty="0" smtClean="0"/>
              <a:t>:  </a:t>
            </a:r>
            <a:r>
              <a:rPr lang="en-US" sz="2400" dirty="0" err="1" smtClean="0"/>
              <a:t>ADec</a:t>
            </a:r>
            <a:r>
              <a:rPr lang="en-US" sz="2400" dirty="0" smtClean="0"/>
              <a:t>(</a:t>
            </a:r>
            <a:r>
              <a:rPr lang="en-US" sz="2400" dirty="0" err="1" smtClean="0"/>
              <a:t>K</a:t>
            </a:r>
            <a:r>
              <a:rPr lang="en-US" sz="2400" dirty="0" err="1" smtClean="0"/>
              <a:t>,AEnc</a:t>
            </a:r>
            <a:r>
              <a:rPr lang="en-US" sz="2400" dirty="0" smtClean="0"/>
              <a:t>(K</a:t>
            </a:r>
            <a:r>
              <a:rPr lang="en-US" sz="2400" dirty="0" smtClean="0"/>
              <a:t>,M</a:t>
            </a:r>
            <a:r>
              <a:rPr lang="en-US" sz="2400" dirty="0" smtClean="0"/>
              <a:t>)) = </a:t>
            </a:r>
            <a:r>
              <a:rPr lang="en-US" sz="2400" dirty="0" smtClean="0"/>
              <a:t>M   always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276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 goals for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Confidentiality</a:t>
            </a:r>
            <a:r>
              <a:rPr lang="en-US" dirty="0" smtClean="0"/>
              <a:t>:</a:t>
            </a:r>
          </a:p>
          <a:p>
            <a:pPr marL="400050" lvl="1" indent="0">
              <a:buNone/>
            </a:pPr>
            <a:r>
              <a:rPr lang="en-US" dirty="0" smtClean="0"/>
              <a:t>No information about plaintexts should leak to any computationally-bound adversary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Authenticity:</a:t>
            </a:r>
            <a:r>
              <a:rPr lang="en-US" dirty="0" smtClean="0"/>
              <a:t> </a:t>
            </a:r>
          </a:p>
          <a:p>
            <a:pPr marL="400050" lvl="1" indent="0">
              <a:buNone/>
            </a:pPr>
            <a:r>
              <a:rPr lang="en-US" dirty="0" smtClean="0"/>
              <a:t>No adversary should be able to force recipient to accept a </a:t>
            </a:r>
            <a:r>
              <a:rPr lang="en-US" dirty="0" err="1" smtClean="0"/>
              <a:t>ciphertext</a:t>
            </a:r>
            <a:r>
              <a:rPr lang="en-US" dirty="0"/>
              <a:t> </a:t>
            </a:r>
            <a:r>
              <a:rPr lang="en-US" dirty="0" smtClean="0"/>
              <a:t>not sent by sender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510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separation is critical. </a:t>
            </a:r>
            <a:br>
              <a:rPr lang="en-US" dirty="0" smtClean="0"/>
            </a:br>
            <a:r>
              <a:rPr lang="en-US" sz="3600" dirty="0" smtClean="0"/>
              <a:t>Using same key with CBC-Mode + CBC-MAC: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429000" y="2535909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181600" y="2535909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256004" y="1615150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12795" y="1615150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M1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36935" y="1996150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5382553" y="3274394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3639344" y="3274394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297926" y="3369644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C2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54717" y="3369644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C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7" name="Oval 30"/>
          <p:cNvSpPr>
            <a:spLocks noChangeArrowheads="1"/>
          </p:cNvSpPr>
          <p:nvPr/>
        </p:nvSpPr>
        <p:spPr bwMode="auto">
          <a:xfrm flipV="1">
            <a:off x="3733800" y="2148550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31"/>
          <p:cNvSpPr>
            <a:spLocks noChangeShapeType="1"/>
          </p:cNvSpPr>
          <p:nvPr/>
        </p:nvSpPr>
        <p:spPr bwMode="auto">
          <a:xfrm flipV="1">
            <a:off x="3733800" y="2246975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48260" y="1989791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Oval 30"/>
          <p:cNvSpPr>
            <a:spLocks noChangeArrowheads="1"/>
          </p:cNvSpPr>
          <p:nvPr/>
        </p:nvSpPr>
        <p:spPr bwMode="auto">
          <a:xfrm flipV="1">
            <a:off x="5445125" y="2142191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31"/>
          <p:cNvSpPr>
            <a:spLocks noChangeShapeType="1"/>
          </p:cNvSpPr>
          <p:nvPr/>
        </p:nvSpPr>
        <p:spPr bwMode="auto">
          <a:xfrm flipV="1">
            <a:off x="5445125" y="2240616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133600" y="199168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IV</a:t>
            </a:r>
            <a:endParaRPr lang="en-US" sz="2400" dirty="0"/>
          </a:p>
        </p:txBody>
      </p:sp>
      <p:cxnSp>
        <p:nvCxnSpPr>
          <p:cNvPr id="26" name="Straight Connector 25"/>
          <p:cNvCxnSpPr>
            <a:endCxn id="18" idx="0"/>
          </p:cNvCxnSpPr>
          <p:nvPr/>
        </p:nvCxnSpPr>
        <p:spPr>
          <a:xfrm>
            <a:off x="2574746" y="2246975"/>
            <a:ext cx="11590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6" idx="3"/>
            <a:endCxn id="20" idx="2"/>
          </p:cNvCxnSpPr>
          <p:nvPr/>
        </p:nvCxnSpPr>
        <p:spPr>
          <a:xfrm flipV="1">
            <a:off x="4059483" y="2239822"/>
            <a:ext cx="1385642" cy="1360655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2"/>
          </p:cNvCxnSpPr>
          <p:nvPr/>
        </p:nvCxnSpPr>
        <p:spPr>
          <a:xfrm>
            <a:off x="2354173" y="2453350"/>
            <a:ext cx="0" cy="91440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33600" y="3367750"/>
            <a:ext cx="504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C0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81200" y="4421832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3429000" y="4421832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5105400" y="4421832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362200" y="3882073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801403" y="4989661"/>
            <a:ext cx="0" cy="49673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286000" y="4989661"/>
            <a:ext cx="794" cy="49673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795660" y="3875714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Oval 30"/>
          <p:cNvSpPr>
            <a:spLocks noChangeArrowheads="1"/>
          </p:cNvSpPr>
          <p:nvPr/>
        </p:nvSpPr>
        <p:spPr bwMode="auto">
          <a:xfrm flipV="1">
            <a:off x="3692525" y="4028114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31"/>
          <p:cNvSpPr>
            <a:spLocks noChangeShapeType="1"/>
          </p:cNvSpPr>
          <p:nvPr/>
        </p:nvSpPr>
        <p:spPr bwMode="auto">
          <a:xfrm flipV="1">
            <a:off x="3692525" y="4126539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513335" y="3882073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Oval 30"/>
          <p:cNvSpPr>
            <a:spLocks noChangeArrowheads="1"/>
          </p:cNvSpPr>
          <p:nvPr/>
        </p:nvSpPr>
        <p:spPr bwMode="auto">
          <a:xfrm flipV="1">
            <a:off x="5410200" y="4034473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31"/>
          <p:cNvSpPr>
            <a:spLocks noChangeShapeType="1"/>
          </p:cNvSpPr>
          <p:nvPr/>
        </p:nvSpPr>
        <p:spPr bwMode="auto">
          <a:xfrm flipV="1">
            <a:off x="5410200" y="4132898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" name="Elbow Connector 45"/>
          <p:cNvCxnSpPr>
            <a:endCxn id="41" idx="2"/>
          </p:cNvCxnSpPr>
          <p:nvPr/>
        </p:nvCxnSpPr>
        <p:spPr>
          <a:xfrm flipV="1">
            <a:off x="2286794" y="4125745"/>
            <a:ext cx="1405731" cy="13606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44" idx="2"/>
          </p:cNvCxnSpPr>
          <p:nvPr/>
        </p:nvCxnSpPr>
        <p:spPr>
          <a:xfrm flipV="1">
            <a:off x="3801403" y="4132104"/>
            <a:ext cx="1608797" cy="1354296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443246" y="336775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T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66" name="Elbow Connector 65"/>
          <p:cNvCxnSpPr>
            <a:stCxn id="33" idx="2"/>
            <a:endCxn id="63" idx="2"/>
          </p:cNvCxnSpPr>
          <p:nvPr/>
        </p:nvCxnSpPr>
        <p:spPr>
          <a:xfrm rot="5400000" flipH="1" flipV="1">
            <a:off x="5486552" y="3829262"/>
            <a:ext cx="1125817" cy="1126123"/>
          </a:xfrm>
          <a:prstGeom prst="bentConnector3">
            <a:avLst>
              <a:gd name="adj1" fmla="val -4649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43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4528642" y="4114800"/>
            <a:ext cx="4539158" cy="22904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528642" y="1371600"/>
            <a:ext cx="4539158" cy="22904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97004" y="335340"/>
            <a:ext cx="6777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Build a new scheme from encryption mode and MAC</a:t>
            </a:r>
          </a:p>
          <a:p>
            <a:r>
              <a:rPr lang="en-US" sz="2400" dirty="0" smtClean="0"/>
              <a:t>Use K1 for </a:t>
            </a:r>
            <a:r>
              <a:rPr lang="en-US" sz="2400" dirty="0" err="1" smtClean="0"/>
              <a:t>Enc</a:t>
            </a:r>
            <a:r>
              <a:rPr lang="en-US" sz="2400" dirty="0" smtClean="0"/>
              <a:t> and K2 for MAC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71072" y="2214265"/>
            <a:ext cx="116234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Enc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638800" y="1371600"/>
            <a:ext cx="447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933429" y="2519065"/>
            <a:ext cx="3551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28642" y="2286000"/>
            <a:ext cx="500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K1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176071" y="2214265"/>
            <a:ext cx="116194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8338010" y="2519065"/>
            <a:ext cx="2725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567242" y="2288232"/>
            <a:ext cx="500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K2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867400" y="2823865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867400" y="1833265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688318" y="3200400"/>
            <a:ext cx="348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C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543800" y="319593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T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696200" y="2823865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3" idx="3"/>
            <a:endCxn id="38" idx="0"/>
          </p:cNvCxnSpPr>
          <p:nvPr/>
        </p:nvCxnSpPr>
        <p:spPr>
          <a:xfrm flipV="1">
            <a:off x="6037091" y="2214265"/>
            <a:ext cx="1719950" cy="1216968"/>
          </a:xfrm>
          <a:prstGeom prst="bentConnector4">
            <a:avLst>
              <a:gd name="adj1" fmla="val 44272"/>
              <a:gd name="adj2" fmla="val 11878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257801" y="5105400"/>
            <a:ext cx="116234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Enc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638791" y="4110335"/>
            <a:ext cx="447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162800" y="5105400"/>
            <a:ext cx="1161940" cy="3832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854129" y="5562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854129" y="4831378"/>
            <a:ext cx="13271" cy="27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675047" y="5939135"/>
            <a:ext cx="348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C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61" name="Elbow Connector 60"/>
          <p:cNvCxnSpPr>
            <a:stCxn id="50" idx="3"/>
            <a:endCxn id="53" idx="0"/>
          </p:cNvCxnSpPr>
          <p:nvPr/>
        </p:nvCxnSpPr>
        <p:spPr>
          <a:xfrm>
            <a:off x="7086600" y="4341168"/>
            <a:ext cx="657170" cy="7642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0" y="1325940"/>
            <a:ext cx="33658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Several ways to combine:</a:t>
            </a:r>
          </a:p>
          <a:p>
            <a:r>
              <a:rPr lang="en-US" sz="2400" dirty="0" smtClean="0">
                <a:solidFill>
                  <a:srgbClr val="660066"/>
                </a:solidFill>
              </a:rPr>
              <a:t>(1) encrypt-then-mac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(2) mac-then-encrypt</a:t>
            </a:r>
          </a:p>
          <a:p>
            <a:r>
              <a:rPr lang="en-US" sz="2400" dirty="0" smtClean="0">
                <a:solidFill>
                  <a:schemeClr val="accent6"/>
                </a:solidFill>
              </a:rPr>
              <a:t>(3) encrypt-and-mac</a:t>
            </a:r>
            <a:endParaRPr lang="en-US" sz="2400" dirty="0">
              <a:solidFill>
                <a:schemeClr val="accent6"/>
              </a:solidFill>
            </a:endParaRPr>
          </a:p>
        </p:txBody>
      </p:sp>
      <p:cxnSp>
        <p:nvCxnSpPr>
          <p:cNvPr id="68" name="Elbow Connector 67"/>
          <p:cNvCxnSpPr>
            <a:stCxn id="53" idx="2"/>
            <a:endCxn id="64" idx="3"/>
          </p:cNvCxnSpPr>
          <p:nvPr/>
        </p:nvCxnSpPr>
        <p:spPr>
          <a:xfrm rot="5400000" flipH="1">
            <a:off x="6593324" y="4338187"/>
            <a:ext cx="857309" cy="1443583"/>
          </a:xfrm>
          <a:prstGeom prst="bentConnector4">
            <a:avLst>
              <a:gd name="adj1" fmla="val -26665"/>
              <a:gd name="adj2" fmla="val 7012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410200" y="443126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 || T</a:t>
            </a:r>
            <a:endParaRPr lang="en-US" sz="2000" dirty="0"/>
          </a:p>
        </p:txBody>
      </p:sp>
      <p:cxnSp>
        <p:nvCxnSpPr>
          <p:cNvPr id="74" name="Elbow Connector 73"/>
          <p:cNvCxnSpPr>
            <a:stCxn id="50" idx="1"/>
            <a:endCxn id="64" idx="1"/>
          </p:cNvCxnSpPr>
          <p:nvPr/>
        </p:nvCxnSpPr>
        <p:spPr>
          <a:xfrm rot="10800000" flipV="1">
            <a:off x="5410201" y="4341167"/>
            <a:ext cx="1228591" cy="290155"/>
          </a:xfrm>
          <a:prstGeom prst="bentConnector3">
            <a:avLst>
              <a:gd name="adj1" fmla="val 1186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8338010" y="5260033"/>
            <a:ext cx="2725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8567242" y="5029200"/>
            <a:ext cx="500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K2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4900587" y="5334000"/>
            <a:ext cx="3551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4495800" y="5100935"/>
            <a:ext cx="500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K1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28600" y="4119265"/>
            <a:ext cx="4038600" cy="2290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971260" y="5109865"/>
            <a:ext cx="116234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Enc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2142991" y="4114800"/>
            <a:ext cx="447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362200" y="5109865"/>
            <a:ext cx="1161940" cy="3832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</a:t>
            </a:r>
            <a:endParaRPr lang="en-US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1567588" y="5567065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388506" y="5943600"/>
            <a:ext cx="348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C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95" name="Elbow Connector 94"/>
          <p:cNvCxnSpPr>
            <a:stCxn id="90" idx="3"/>
            <a:endCxn id="91" idx="0"/>
          </p:cNvCxnSpPr>
          <p:nvPr/>
        </p:nvCxnSpPr>
        <p:spPr>
          <a:xfrm>
            <a:off x="2590800" y="4345633"/>
            <a:ext cx="352370" cy="7642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90" idx="1"/>
            <a:endCxn id="89" idx="0"/>
          </p:cNvCxnSpPr>
          <p:nvPr/>
        </p:nvCxnSpPr>
        <p:spPr>
          <a:xfrm rot="10800000" flipV="1">
            <a:off x="1552431" y="4345633"/>
            <a:ext cx="590561" cy="7642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3537410" y="5264498"/>
            <a:ext cx="2725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3766642" y="5033665"/>
            <a:ext cx="500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K2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614046" y="5338465"/>
            <a:ext cx="3551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228600" y="5105400"/>
            <a:ext cx="500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K1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2954509" y="5562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780536" y="593913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T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554711" y="1463933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4511353" y="4126468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228600" y="4114800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cxnSp>
        <p:nvCxnSpPr>
          <p:cNvPr id="116" name="Straight Connector 115"/>
          <p:cNvCxnSpPr/>
          <p:nvPr/>
        </p:nvCxnSpPr>
        <p:spPr>
          <a:xfrm>
            <a:off x="971260" y="4110335"/>
            <a:ext cx="2838740" cy="25190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971260" y="3987463"/>
            <a:ext cx="2566150" cy="27943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5186046" y="3810000"/>
            <a:ext cx="3195954" cy="2895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5543260" y="3738265"/>
            <a:ext cx="2457740" cy="31197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861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133" name="Line 5"/>
          <p:cNvSpPr>
            <a:spLocks noChangeShapeType="1"/>
          </p:cNvSpPr>
          <p:nvPr/>
        </p:nvSpPr>
        <p:spPr bwMode="auto">
          <a:xfrm>
            <a:off x="1330325" y="18097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34" name="Line 6"/>
          <p:cNvSpPr>
            <a:spLocks noChangeShapeType="1"/>
          </p:cNvSpPr>
          <p:nvPr/>
        </p:nvSpPr>
        <p:spPr bwMode="auto">
          <a:xfrm>
            <a:off x="5507038" y="18097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35" name="Line 7"/>
          <p:cNvSpPr>
            <a:spLocks noChangeShapeType="1"/>
          </p:cNvSpPr>
          <p:nvPr/>
        </p:nvSpPr>
        <p:spPr bwMode="auto">
          <a:xfrm>
            <a:off x="1330325" y="2025650"/>
            <a:ext cx="4176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36" name="Text Box 8"/>
          <p:cNvSpPr txBox="1">
            <a:spLocks noChangeArrowheads="1"/>
          </p:cNvSpPr>
          <p:nvPr/>
        </p:nvSpPr>
        <p:spPr bwMode="auto">
          <a:xfrm>
            <a:off x="3059113" y="1874838"/>
            <a:ext cx="1079500" cy="366712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1800" b="0">
                <a:latin typeface="Arial" charset="0"/>
                <a:cs typeface="Arial" charset="0"/>
              </a:rPr>
              <a:t>MAC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635375" y="2241550"/>
            <a:ext cx="2519363" cy="431800"/>
            <a:chOff x="3515" y="1888"/>
            <a:chExt cx="1361" cy="272"/>
          </a:xfrm>
        </p:grpSpPr>
        <p:sp>
          <p:nvSpPr>
            <p:cNvPr id="9252" name="Line 10"/>
            <p:cNvSpPr>
              <a:spLocks noChangeShapeType="1"/>
            </p:cNvSpPr>
            <p:nvPr/>
          </p:nvSpPr>
          <p:spPr bwMode="auto">
            <a:xfrm>
              <a:off x="3515" y="188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3" name="Line 11"/>
            <p:cNvSpPr>
              <a:spLocks noChangeShapeType="1"/>
            </p:cNvSpPr>
            <p:nvPr/>
          </p:nvSpPr>
          <p:spPr bwMode="auto">
            <a:xfrm>
              <a:off x="3515" y="2024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Line 12"/>
            <p:cNvSpPr>
              <a:spLocks noChangeShapeType="1"/>
            </p:cNvSpPr>
            <p:nvPr/>
          </p:nvSpPr>
          <p:spPr bwMode="auto">
            <a:xfrm>
              <a:off x="4876" y="202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8" name="Rectangle 13"/>
          <p:cNvSpPr>
            <a:spLocks noChangeArrowheads="1"/>
          </p:cNvSpPr>
          <p:nvPr/>
        </p:nvSpPr>
        <p:spPr bwMode="auto">
          <a:xfrm>
            <a:off x="2627313" y="1233488"/>
            <a:ext cx="2879725" cy="4318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344613" y="1219200"/>
            <a:ext cx="1295400" cy="517525"/>
            <a:chOff x="838" y="881"/>
            <a:chExt cx="816" cy="326"/>
          </a:xfrm>
        </p:grpSpPr>
        <p:sp>
          <p:nvSpPr>
            <p:cNvPr id="9250" name="Rectangle 15"/>
            <p:cNvSpPr>
              <a:spLocks noChangeArrowheads="1"/>
            </p:cNvSpPr>
            <p:nvPr/>
          </p:nvSpPr>
          <p:spPr bwMode="auto">
            <a:xfrm>
              <a:off x="838" y="890"/>
              <a:ext cx="816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251" name="Text Box 16"/>
            <p:cNvSpPr txBox="1">
              <a:spLocks noChangeArrowheads="1"/>
            </p:cNvSpPr>
            <p:nvPr/>
          </p:nvSpPr>
          <p:spPr bwMode="auto">
            <a:xfrm>
              <a:off x="862" y="881"/>
              <a:ext cx="79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GB" b="0">
                  <a:latin typeface="Arial" charset="0"/>
                  <a:cs typeface="Arial" charset="0"/>
                </a:rPr>
                <a:t>SQN +</a:t>
              </a:r>
            </a:p>
            <a:p>
              <a:pPr algn="ctr" eaLnBrk="1" hangingPunct="1"/>
              <a:r>
                <a:rPr lang="en-GB" b="0">
                  <a:latin typeface="Arial" charset="0"/>
                  <a:cs typeface="Arial" charset="0"/>
                </a:rPr>
                <a:t>comp method</a:t>
              </a:r>
            </a:p>
          </p:txBody>
        </p:sp>
      </p:grpSp>
      <p:sp>
        <p:nvSpPr>
          <p:cNvPr id="9230" name="Text Box 17"/>
          <p:cNvSpPr txBox="1">
            <a:spLocks noChangeArrowheads="1"/>
          </p:cNvSpPr>
          <p:nvPr/>
        </p:nvSpPr>
        <p:spPr bwMode="auto">
          <a:xfrm>
            <a:off x="3602038" y="1304925"/>
            <a:ext cx="825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GB" b="0">
                <a:latin typeface="Arial" charset="0"/>
                <a:cs typeface="Arial" charset="0"/>
              </a:rPr>
              <a:t>Payload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6802438" y="2673350"/>
            <a:ext cx="1008062" cy="431800"/>
            <a:chOff x="4285" y="1797"/>
            <a:chExt cx="635" cy="272"/>
          </a:xfrm>
        </p:grpSpPr>
        <p:sp>
          <p:nvSpPr>
            <p:cNvPr id="9248" name="Rectangle 19"/>
            <p:cNvSpPr>
              <a:spLocks noChangeArrowheads="1"/>
            </p:cNvSpPr>
            <p:nvPr/>
          </p:nvSpPr>
          <p:spPr bwMode="auto">
            <a:xfrm>
              <a:off x="4285" y="1797"/>
              <a:ext cx="635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249" name="Text Box 20"/>
            <p:cNvSpPr txBox="1">
              <a:spLocks noChangeArrowheads="1"/>
            </p:cNvSpPr>
            <p:nvPr/>
          </p:nvSpPr>
          <p:spPr bwMode="auto">
            <a:xfrm>
              <a:off x="4331" y="1842"/>
              <a:ext cx="5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GB" b="0">
                  <a:latin typeface="Arial" charset="0"/>
                  <a:cs typeface="Arial" charset="0"/>
                </a:rPr>
                <a:t>Padding</a:t>
              </a:r>
            </a:p>
          </p:txBody>
        </p:sp>
      </p:grpSp>
      <p:sp>
        <p:nvSpPr>
          <p:cNvPr id="1584149" name="Line 21"/>
          <p:cNvSpPr>
            <a:spLocks noChangeShapeType="1"/>
          </p:cNvSpPr>
          <p:nvPr/>
        </p:nvSpPr>
        <p:spPr bwMode="auto">
          <a:xfrm>
            <a:off x="5311775" y="36099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50" name="Line 22"/>
          <p:cNvSpPr>
            <a:spLocks noChangeShapeType="1"/>
          </p:cNvSpPr>
          <p:nvPr/>
        </p:nvSpPr>
        <p:spPr bwMode="auto">
          <a:xfrm>
            <a:off x="2627313" y="3465513"/>
            <a:ext cx="5186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51" name="Line 23"/>
          <p:cNvSpPr>
            <a:spLocks noChangeShapeType="1"/>
          </p:cNvSpPr>
          <p:nvPr/>
        </p:nvSpPr>
        <p:spPr bwMode="auto">
          <a:xfrm>
            <a:off x="7813675" y="32496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52" name="Line 24"/>
          <p:cNvSpPr>
            <a:spLocks noChangeShapeType="1"/>
          </p:cNvSpPr>
          <p:nvPr/>
        </p:nvSpPr>
        <p:spPr bwMode="auto">
          <a:xfrm>
            <a:off x="2627313" y="32496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53" name="Text Box 25"/>
          <p:cNvSpPr txBox="1">
            <a:spLocks noChangeArrowheads="1"/>
          </p:cNvSpPr>
          <p:nvPr/>
        </p:nvSpPr>
        <p:spPr bwMode="auto">
          <a:xfrm>
            <a:off x="4816475" y="3282950"/>
            <a:ext cx="979488" cy="366713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1800" b="0" dirty="0" err="1" smtClean="0">
                <a:latin typeface="Arial" charset="0"/>
                <a:cs typeface="Arial" charset="0"/>
              </a:rPr>
              <a:t>Enc</a:t>
            </a:r>
            <a:endParaRPr lang="en-GB" sz="1800" b="0" dirty="0">
              <a:latin typeface="Arial" charset="0"/>
              <a:cs typeface="Arial" charset="0"/>
            </a:endParaRPr>
          </a:p>
        </p:txBody>
      </p:sp>
      <p:sp>
        <p:nvSpPr>
          <p:cNvPr id="1584154" name="Rectangle 26"/>
          <p:cNvSpPr>
            <a:spLocks noChangeArrowheads="1"/>
          </p:cNvSpPr>
          <p:nvPr/>
        </p:nvSpPr>
        <p:spPr bwMode="auto">
          <a:xfrm>
            <a:off x="2627313" y="3897313"/>
            <a:ext cx="518477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84155" name="Text Box 27"/>
          <p:cNvSpPr txBox="1">
            <a:spLocks noChangeArrowheads="1"/>
          </p:cNvSpPr>
          <p:nvPr/>
        </p:nvSpPr>
        <p:spPr bwMode="auto">
          <a:xfrm>
            <a:off x="4794250" y="3970338"/>
            <a:ext cx="992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GB" b="0">
                <a:latin typeface="Arial" charset="0"/>
                <a:cs typeface="Arial" charset="0"/>
              </a:rPr>
              <a:t>Ciphertext</a:t>
            </a: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5507038" y="2673350"/>
            <a:ext cx="1295400" cy="431800"/>
            <a:chOff x="4468" y="2160"/>
            <a:chExt cx="816" cy="272"/>
          </a:xfrm>
          <a:solidFill>
            <a:schemeClr val="accent6"/>
          </a:solidFill>
        </p:grpSpPr>
        <p:sp>
          <p:nvSpPr>
            <p:cNvPr id="9246" name="Rectangle 29"/>
            <p:cNvSpPr>
              <a:spLocks noChangeArrowheads="1"/>
            </p:cNvSpPr>
            <p:nvPr/>
          </p:nvSpPr>
          <p:spPr bwMode="auto">
            <a:xfrm>
              <a:off x="4468" y="2160"/>
              <a:ext cx="816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247" name="Text Box 30"/>
            <p:cNvSpPr txBox="1">
              <a:spLocks noChangeArrowheads="1"/>
            </p:cNvSpPr>
            <p:nvPr/>
          </p:nvSpPr>
          <p:spPr bwMode="auto">
            <a:xfrm>
              <a:off x="4604" y="2195"/>
              <a:ext cx="551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GB" b="0">
                  <a:latin typeface="Arial" charset="0"/>
                  <a:cs typeface="Arial" charset="0"/>
                </a:rPr>
                <a:t>MAC tag</a:t>
              </a:r>
            </a:p>
          </p:txBody>
        </p:sp>
      </p:grpSp>
      <p:sp>
        <p:nvSpPr>
          <p:cNvPr id="9240" name="Rectangle 31"/>
          <p:cNvSpPr>
            <a:spLocks noChangeArrowheads="1"/>
          </p:cNvSpPr>
          <p:nvPr/>
        </p:nvSpPr>
        <p:spPr bwMode="auto">
          <a:xfrm>
            <a:off x="533400" y="4251325"/>
            <a:ext cx="80010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</a:pPr>
            <a:endParaRPr lang="en-US" sz="1800" b="0">
              <a:latin typeface="Arial" charset="0"/>
            </a:endParaRPr>
          </a:p>
        </p:txBody>
      </p:sp>
      <p:sp>
        <p:nvSpPr>
          <p:cNvPr id="1584160" name="Rectangle 32"/>
          <p:cNvSpPr>
            <a:spLocks noChangeArrowheads="1"/>
          </p:cNvSpPr>
          <p:nvPr/>
        </p:nvSpPr>
        <p:spPr bwMode="auto">
          <a:xfrm>
            <a:off x="2627313" y="2673350"/>
            <a:ext cx="2879725" cy="4318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84161" name="Text Box 33"/>
          <p:cNvSpPr txBox="1">
            <a:spLocks noChangeArrowheads="1"/>
          </p:cNvSpPr>
          <p:nvPr/>
        </p:nvSpPr>
        <p:spPr bwMode="auto">
          <a:xfrm>
            <a:off x="3602038" y="2746375"/>
            <a:ext cx="825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GB" b="0">
                <a:latin typeface="Arial" charset="0"/>
                <a:cs typeface="Arial" charset="0"/>
              </a:rPr>
              <a:t>Payload</a:t>
            </a:r>
          </a:p>
        </p:txBody>
      </p:sp>
      <p:sp>
        <p:nvSpPr>
          <p:cNvPr id="1584162" name="Rectangle 34"/>
          <p:cNvSpPr>
            <a:spLocks noChangeArrowheads="1"/>
          </p:cNvSpPr>
          <p:nvPr/>
        </p:nvSpPr>
        <p:spPr bwMode="auto">
          <a:xfrm>
            <a:off x="1331913" y="3898900"/>
            <a:ext cx="12954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84163" name="Text Box 35"/>
          <p:cNvSpPr txBox="1">
            <a:spLocks noChangeArrowheads="1"/>
          </p:cNvSpPr>
          <p:nvPr/>
        </p:nvSpPr>
        <p:spPr bwMode="auto">
          <a:xfrm>
            <a:off x="1611313" y="3951288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b="0">
                <a:latin typeface="Arial" charset="0"/>
                <a:cs typeface="Arial" charset="0"/>
              </a:rPr>
              <a:t>Header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4800" y="76200"/>
            <a:ext cx="837120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TLS record protocol: MAC-Encode-Encrypt (MEE) </a:t>
            </a:r>
            <a:endParaRPr lang="en-US" sz="3200" dirty="0"/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681038" y="5020724"/>
            <a:ext cx="1079500" cy="366712"/>
          </a:xfrm>
          <a:prstGeom prst="rect">
            <a:avLst/>
          </a:prstGeom>
          <a:solidFill>
            <a:srgbClr val="008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1800" b="0">
                <a:latin typeface="Arial" charset="0"/>
                <a:cs typeface="Arial" charset="0"/>
              </a:rPr>
              <a:t>MAC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9800" y="4953000"/>
            <a:ext cx="5406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HMAC-MD5, HMAC-SHA1, HMAC-SHA256 </a:t>
            </a:r>
            <a:endParaRPr lang="en-US" sz="2400" dirty="0"/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685800" y="5787189"/>
            <a:ext cx="1079500" cy="366712"/>
          </a:xfrm>
          <a:prstGeom prst="rect">
            <a:avLst/>
          </a:prstGeom>
          <a:solidFill>
            <a:srgbClr val="008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1800" b="0" dirty="0" smtClean="0">
                <a:latin typeface="Arial" charset="0"/>
                <a:cs typeface="Arial" charset="0"/>
              </a:rPr>
              <a:t>Encrypt</a:t>
            </a:r>
            <a:endParaRPr lang="en-GB" sz="1800" b="0" dirty="0">
              <a:latin typeface="Arial" charset="0"/>
              <a:cs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14562" y="5719465"/>
            <a:ext cx="5955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CBC-AES128, CBC-AES256, CBC-3DES, RC4-128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6629400" y="1066800"/>
            <a:ext cx="2315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Padding is not </a:t>
            </a:r>
            <a:r>
              <a:rPr lang="en-US" dirty="0" err="1" smtClean="0"/>
              <a:t>MAC’d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Implementations must</a:t>
            </a:r>
          </a:p>
          <a:p>
            <a:r>
              <a:rPr lang="en-US" dirty="0" smtClean="0"/>
              <a:t>handle padding checks </a:t>
            </a:r>
          </a:p>
          <a:p>
            <a:r>
              <a:rPr lang="en-US" b="1" i="1" dirty="0" smtClean="0"/>
              <a:t>very</a:t>
            </a:r>
            <a:r>
              <a:rPr lang="en-US" dirty="0" smtClean="0"/>
              <a:t> carefully.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002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 flipV="1">
            <a:off x="2160872" y="1676400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85038" y="20574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41569" y="124254"/>
            <a:ext cx="8187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AEAD: Authenticated Encryption with Associated Data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38400" y="1143000"/>
            <a:ext cx="2661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Hdr</a:t>
            </a:r>
            <a:r>
              <a:rPr lang="en-US" sz="2800" dirty="0" smtClean="0"/>
              <a:t> ,  </a:t>
            </a:r>
            <a:r>
              <a:rPr lang="en-US" sz="2800" dirty="0" err="1" smtClean="0"/>
              <a:t>AEnc</a:t>
            </a:r>
            <a:r>
              <a:rPr lang="en-US" sz="2800" dirty="0" smtClean="0"/>
              <a:t>(K, M)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34886" y="3272135"/>
            <a:ext cx="70350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AEAD-</a:t>
            </a:r>
            <a:r>
              <a:rPr lang="en-US" sz="2400" dirty="0" err="1" smtClean="0"/>
              <a:t>Enc</a:t>
            </a:r>
            <a:r>
              <a:rPr lang="en-US" sz="2400" dirty="0" smtClean="0"/>
              <a:t>(K,AD,M) outputs </a:t>
            </a:r>
            <a:r>
              <a:rPr lang="en-US" sz="2400" dirty="0" err="1" smtClean="0"/>
              <a:t>ciphertext</a:t>
            </a:r>
            <a:endParaRPr lang="en-US" sz="2400" dirty="0" smtClean="0"/>
          </a:p>
          <a:p>
            <a:r>
              <a:rPr lang="en-US" sz="2400" dirty="0" smtClean="0"/>
              <a:t>AEAD-Dec(K,AD,C) outputs message or error (invalid C)</a:t>
            </a:r>
            <a:endParaRPr lang="en-US" sz="2400" dirty="0"/>
          </a:p>
        </p:txBody>
      </p:sp>
      <p:pic>
        <p:nvPicPr>
          <p:cNvPr id="25" name="Picture 5" descr="C:\Documents and Settings\rist\Local Settings\Temporary Internet Files\Content.IE5\RRKU6J6Q\MCj0349121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43909" y="1902674"/>
            <a:ext cx="1260475" cy="1145326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1017872" y="2057400"/>
            <a:ext cx="84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58409" y="1688068"/>
            <a:ext cx="3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6777" y="1694796"/>
            <a:ext cx="3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487956" y="1694796"/>
            <a:ext cx="7844" cy="4388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150523" y="1149288"/>
            <a:ext cx="809549" cy="768281"/>
          </a:xfrm>
          <a:prstGeom prst="rect">
            <a:avLst/>
          </a:prstGeom>
          <a:noFill/>
        </p:spPr>
      </p:pic>
      <p:pic>
        <p:nvPicPr>
          <p:cNvPr id="43" name="Picture 2" descr="C:\Documents and Settings\rist\Local Settings\Temporary Internet Files\Content.IE5\QB8JK7EN\MCj0441538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969871" y="1060118"/>
            <a:ext cx="1011329" cy="997282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24385" y="4495800"/>
            <a:ext cx="6922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Correctness</a:t>
            </a:r>
            <a:r>
              <a:rPr lang="en-US" sz="2400" dirty="0" smtClean="0"/>
              <a:t>:  AEAD-Dec(K,AD,AEAD-</a:t>
            </a:r>
            <a:r>
              <a:rPr lang="en-US" sz="2400" dirty="0" err="1" smtClean="0"/>
              <a:t>Enc</a:t>
            </a:r>
            <a:r>
              <a:rPr lang="en-US" sz="2400" dirty="0" smtClean="0"/>
              <a:t>(K,AD,M)) = M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24385" y="5100935"/>
            <a:ext cx="866721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Security</a:t>
            </a:r>
            <a:r>
              <a:rPr lang="en-US" sz="2400" dirty="0" smtClean="0"/>
              <a:t>:  </a:t>
            </a:r>
          </a:p>
          <a:p>
            <a:pPr marL="457200" indent="-457200">
              <a:buAutoNum type="arabicParenBoth"/>
            </a:pPr>
            <a:r>
              <a:rPr lang="en-US" sz="2400" dirty="0" smtClean="0"/>
              <a:t>Confidentiality for M</a:t>
            </a:r>
          </a:p>
          <a:p>
            <a:pPr marL="457200" indent="-457200">
              <a:buAutoNum type="arabicParenBoth"/>
            </a:pPr>
            <a:r>
              <a:rPr lang="en-US" sz="2400" dirty="0" smtClean="0"/>
              <a:t>Authenticity for AD and 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2723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 flipV="1">
            <a:off x="2160872" y="1676400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85038" y="20574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41569" y="124254"/>
            <a:ext cx="8187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AEAD: Authenticated Encryption with Associated Data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38400" y="1143000"/>
            <a:ext cx="2661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Hdr</a:t>
            </a:r>
            <a:r>
              <a:rPr lang="en-US" sz="2800" dirty="0" smtClean="0"/>
              <a:t> ,  </a:t>
            </a:r>
            <a:r>
              <a:rPr lang="en-US" sz="2800" dirty="0" err="1" smtClean="0"/>
              <a:t>AEnc</a:t>
            </a:r>
            <a:r>
              <a:rPr lang="en-US" sz="2800" dirty="0" smtClean="0"/>
              <a:t>(K, M)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34886" y="3272135"/>
            <a:ext cx="85174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Extending Encrypt-then-MAC to be AEAD:</a:t>
            </a:r>
          </a:p>
          <a:p>
            <a:endParaRPr lang="en-US" sz="2400" dirty="0"/>
          </a:p>
          <a:p>
            <a:r>
              <a:rPr lang="en-US" sz="2400" u="sng" dirty="0" smtClean="0"/>
              <a:t>AEAD-</a:t>
            </a:r>
            <a:r>
              <a:rPr lang="en-US" sz="2400" u="sng" dirty="0" err="1" smtClean="0"/>
              <a:t>EtM</a:t>
            </a:r>
            <a:r>
              <a:rPr lang="en-US" sz="2400" u="sng" dirty="0" smtClean="0"/>
              <a:t>(K,AD,M):</a:t>
            </a:r>
          </a:p>
          <a:p>
            <a:r>
              <a:rPr lang="en-US" sz="2400" dirty="0" smtClean="0"/>
              <a:t>K</a:t>
            </a:r>
            <a:r>
              <a:rPr lang="en-US" sz="2400" baseline="-25000" dirty="0" smtClean="0"/>
              <a:t>1 </a:t>
            </a:r>
            <a:r>
              <a:rPr lang="en-US" sz="2400" dirty="0" smtClean="0"/>
              <a:t>, 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 &lt;-  K         // Split K into two keys </a:t>
            </a:r>
            <a:r>
              <a:rPr lang="en-US" sz="2400" i="1" dirty="0" smtClean="0"/>
              <a:t>securely</a:t>
            </a:r>
          </a:p>
          <a:p>
            <a:r>
              <a:rPr lang="en-US" sz="2400" dirty="0" smtClean="0"/>
              <a:t>C &lt;- </a:t>
            </a:r>
            <a:r>
              <a:rPr lang="en-US" sz="2400" dirty="0" err="1" smtClean="0"/>
              <a:t>Enc</a:t>
            </a:r>
            <a:r>
              <a:rPr lang="en-US" sz="2400" dirty="0" smtClean="0"/>
              <a:t>(K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,M)</a:t>
            </a:r>
          </a:p>
          <a:p>
            <a:r>
              <a:rPr lang="en-US" sz="2400" dirty="0" smtClean="0"/>
              <a:t>T &lt;- MAC(K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, AD || C )     //  Encoding of || </a:t>
            </a:r>
            <a:r>
              <a:rPr lang="en-US" sz="2400" i="1" dirty="0" smtClean="0"/>
              <a:t>must be unambiguous</a:t>
            </a:r>
          </a:p>
          <a:p>
            <a:r>
              <a:rPr lang="en-US" sz="2400" dirty="0" smtClean="0"/>
              <a:t>Return C,T</a:t>
            </a:r>
            <a:endParaRPr lang="en-US" sz="2400" dirty="0"/>
          </a:p>
        </p:txBody>
      </p:sp>
      <p:pic>
        <p:nvPicPr>
          <p:cNvPr id="25" name="Picture 5" descr="C:\Documents and Settings\rist\Local Settings\Temporary Internet Files\Content.IE5\RRKU6J6Q\MCj0349121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43909" y="1902674"/>
            <a:ext cx="1260475" cy="1145326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1017872" y="2057400"/>
            <a:ext cx="84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58409" y="1688068"/>
            <a:ext cx="3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6777" y="1694796"/>
            <a:ext cx="3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487956" y="1694796"/>
            <a:ext cx="7844" cy="4388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150523" y="1149288"/>
            <a:ext cx="809549" cy="768281"/>
          </a:xfrm>
          <a:prstGeom prst="rect">
            <a:avLst/>
          </a:prstGeom>
          <a:noFill/>
        </p:spPr>
      </p:pic>
      <p:pic>
        <p:nvPicPr>
          <p:cNvPr id="43" name="Picture 2" descr="C:\Documents and Settings\rist\Local Settings\Temporary Internet Files\Content.IE5\QB8JK7EN\MCj0441538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969871" y="1060118"/>
            <a:ext cx="1011329" cy="9972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5401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243493" y="228600"/>
            <a:ext cx="47760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Some other AEAD schemes</a:t>
            </a:r>
            <a:endParaRPr lang="en-US" sz="3200" b="1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487930"/>
              </p:ext>
            </p:extLst>
          </p:nvPr>
        </p:nvGraphicFramePr>
        <p:xfrm>
          <a:off x="685800" y="1524000"/>
          <a:ext cx="7924800" cy="4136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286000"/>
                <a:gridCol w="3581400"/>
              </a:tblGrid>
              <a:tr h="387773">
                <a:tc>
                  <a:txBody>
                    <a:bodyPr/>
                    <a:lstStyle/>
                    <a:p>
                      <a:r>
                        <a:rPr lang="en-US" dirty="0" smtClean="0"/>
                        <a:t>Attack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Inventors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87773">
                <a:tc>
                  <a:txBody>
                    <a:bodyPr/>
                    <a:lstStyle/>
                    <a:p>
                      <a:r>
                        <a:rPr lang="en-US" dirty="0" smtClean="0"/>
                        <a:t>OCB</a:t>
                      </a:r>
                    </a:p>
                    <a:p>
                      <a:r>
                        <a:rPr lang="en-US" dirty="0" smtClean="0"/>
                        <a:t>(Offset</a:t>
                      </a:r>
                      <a:r>
                        <a:rPr lang="en-US" baseline="0" dirty="0" smtClean="0"/>
                        <a:t> Codebook)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Rogaway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One-pass</a:t>
                      </a:r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87773">
                <a:tc>
                  <a:txBody>
                    <a:bodyPr/>
                    <a:lstStyle/>
                    <a:p>
                      <a:r>
                        <a:rPr lang="en-US" dirty="0" smtClean="0"/>
                        <a:t>GCM 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Galios</a:t>
                      </a:r>
                      <a:r>
                        <a:rPr lang="en-US" baseline="0" dirty="0" smtClean="0"/>
                        <a:t> Counter Mode)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McGrew, </a:t>
                      </a:r>
                      <a:r>
                        <a:rPr lang="en-US" baseline="0" dirty="0" err="1" smtClean="0"/>
                        <a:t>Viega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CTR mode plus</a:t>
                      </a:r>
                      <a:r>
                        <a:rPr lang="en-US" baseline="0" dirty="0" smtClean="0"/>
                        <a:t> specialized MAC</a:t>
                      </a:r>
                      <a:endParaRPr lang="en-US" dirty="0"/>
                    </a:p>
                  </a:txBody>
                  <a:tcPr/>
                </a:tc>
              </a:tr>
              <a:tr h="387773">
                <a:tc>
                  <a:txBody>
                    <a:bodyPr/>
                    <a:lstStyle/>
                    <a:p>
                      <a:r>
                        <a:rPr lang="en-US" dirty="0" smtClean="0"/>
                        <a:t>CWC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Kohno, </a:t>
                      </a:r>
                      <a:r>
                        <a:rPr lang="en-US" baseline="0" dirty="0" err="1" smtClean="0"/>
                        <a:t>Viega</a:t>
                      </a:r>
                      <a:r>
                        <a:rPr lang="en-US" baseline="0" dirty="0" smtClean="0"/>
                        <a:t>, Whiting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CTR mode plus Carter-</a:t>
                      </a:r>
                      <a:r>
                        <a:rPr lang="en-US" dirty="0" err="1" smtClean="0"/>
                        <a:t>Wegman</a:t>
                      </a:r>
                      <a:r>
                        <a:rPr lang="en-US" dirty="0" smtClean="0"/>
                        <a:t> MAC</a:t>
                      </a:r>
                      <a:endParaRPr lang="en-US" dirty="0"/>
                    </a:p>
                  </a:txBody>
                  <a:tcPr/>
                </a:tc>
              </a:tr>
              <a:tr h="387773">
                <a:tc>
                  <a:txBody>
                    <a:bodyPr/>
                    <a:lstStyle/>
                    <a:p>
                      <a:r>
                        <a:rPr lang="en-US" dirty="0" smtClean="0"/>
                        <a:t>CCM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Housley</a:t>
                      </a:r>
                      <a:r>
                        <a:rPr lang="en-US" baseline="0" dirty="0" smtClean="0"/>
                        <a:t>, Ferguson, Whiting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CTR</a:t>
                      </a:r>
                      <a:r>
                        <a:rPr lang="en-US" baseline="0" dirty="0" smtClean="0"/>
                        <a:t> mode plus CBC-MAC</a:t>
                      </a:r>
                      <a:endParaRPr lang="en-US" dirty="0"/>
                    </a:p>
                  </a:txBody>
                  <a:tcPr/>
                </a:tc>
              </a:tr>
              <a:tr h="387773">
                <a:tc>
                  <a:txBody>
                    <a:bodyPr/>
                    <a:lstStyle/>
                    <a:p>
                      <a:r>
                        <a:rPr lang="en-US" dirty="0" smtClean="0"/>
                        <a:t>EAX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Wagner, </a:t>
                      </a:r>
                      <a:r>
                        <a:rPr lang="en-US" baseline="0" dirty="0" err="1" smtClean="0"/>
                        <a:t>Bellare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Rogaway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CTR</a:t>
                      </a:r>
                      <a:r>
                        <a:rPr lang="en-US" baseline="0" dirty="0" smtClean="0"/>
                        <a:t> mode plus OMAC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3783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1110</Words>
  <Application>Microsoft Macintosh PowerPoint</Application>
  <PresentationFormat>On-screen Show (4:3)</PresentationFormat>
  <Paragraphs>248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Today in Cryptography (5830)</vt:lpstr>
      <vt:lpstr>PowerPoint Presentation</vt:lpstr>
      <vt:lpstr>Security goals for encryption</vt:lpstr>
      <vt:lpstr>Key separation is critical.  Using same key with CBC-Mode + CBC-MAC: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Cryptographic hash functions</vt:lpstr>
      <vt:lpstr>Pseudorandom functions  vs. random oracles</vt:lpstr>
      <vt:lpstr>PowerPoint Presentation</vt:lpstr>
      <vt:lpstr>Building compression functions</vt:lpstr>
      <vt:lpstr>Building PRFs with hash functions: HMAC</vt:lpstr>
      <vt:lpstr>PowerPoint Presentation</vt:lpstr>
    </vt:vector>
  </TitlesOfParts>
  <Company>University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 in Cryptography (5830)</dc:title>
  <dc:creator>Thomas Ristenpart</dc:creator>
  <cp:lastModifiedBy>Thomas Ristenpart</cp:lastModifiedBy>
  <cp:revision>23</cp:revision>
  <dcterms:created xsi:type="dcterms:W3CDTF">2016-03-01T16:21:47Z</dcterms:created>
  <dcterms:modified xsi:type="dcterms:W3CDTF">2016-03-01T19:19:02Z</dcterms:modified>
</cp:coreProperties>
</file>