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6" r:id="rId2"/>
    <p:sldId id="288" r:id="rId3"/>
    <p:sldId id="259" r:id="rId4"/>
    <p:sldId id="261" r:id="rId5"/>
    <p:sldId id="262" r:id="rId6"/>
    <p:sldId id="273" r:id="rId7"/>
    <p:sldId id="281" r:id="rId8"/>
    <p:sldId id="260" r:id="rId9"/>
    <p:sldId id="265" r:id="rId10"/>
    <p:sldId id="267" r:id="rId11"/>
    <p:sldId id="271" r:id="rId12"/>
    <p:sldId id="268" r:id="rId13"/>
    <p:sldId id="269" r:id="rId14"/>
    <p:sldId id="276" r:id="rId15"/>
    <p:sldId id="272" r:id="rId16"/>
    <p:sldId id="270" r:id="rId17"/>
    <p:sldId id="274" r:id="rId18"/>
    <p:sldId id="282" r:id="rId19"/>
    <p:sldId id="264" r:id="rId20"/>
    <p:sldId id="283" r:id="rId21"/>
    <p:sldId id="263" r:id="rId22"/>
    <p:sldId id="284" r:id="rId23"/>
    <p:sldId id="285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56" autoAdjust="0"/>
  </p:normalViewPr>
  <p:slideViewPr>
    <p:cSldViewPr snapToObjects="1">
      <p:cViewPr varScale="1">
        <p:scale>
          <a:sx n="77" d="100"/>
          <a:sy n="77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4E05-9F1E-4D46-84AF-951CED37665C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831E-211B-5E4D-921E-20DE0762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BBDEC-E906-9F47-ACE5-C89669B2B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Road map: </a:t>
            </a:r>
          </a:p>
          <a:p>
            <a:endParaRPr lang="en-US" dirty="0" smtClean="0"/>
          </a:p>
          <a:p>
            <a:r>
              <a:rPr lang="en-US" dirty="0" smtClean="0"/>
              <a:t>Let’s build OTP-like</a:t>
            </a:r>
            <a:r>
              <a:rPr lang="en-US" baseline="0" dirty="0" smtClean="0"/>
              <a:t> </a:t>
            </a:r>
            <a:r>
              <a:rPr lang="en-US" dirty="0" smtClean="0"/>
              <a:t>encryption using</a:t>
            </a:r>
            <a:r>
              <a:rPr lang="en-US" baseline="0" dirty="0" smtClean="0"/>
              <a:t> short keys. We’ll do this using block ciphers</a:t>
            </a:r>
          </a:p>
          <a:p>
            <a:r>
              <a:rPr lang="en-US" baseline="0" dirty="0" smtClean="0"/>
              <a:t>But first we will abstract away details of block ciphers and assume they act in an idealized model where they act like truly random functions. </a:t>
            </a:r>
          </a:p>
          <a:p>
            <a:r>
              <a:rPr lang="en-US" baseline="0" dirty="0" smtClean="0"/>
              <a:t>Then we’ll build block ciphers that behave as much as possible like their idealized counterpart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n-bit messages, k-bit</a:t>
            </a:r>
            <a:r>
              <a:rPr lang="en-US" baseline="0" dirty="0" smtClean="0"/>
              <a:t> keys, n-bit counter.</a:t>
            </a:r>
          </a:p>
          <a:p>
            <a:r>
              <a:rPr lang="en-US" baseline="0" dirty="0" smtClean="0"/>
              <a:t>What is this random function model: Unit cost to evaluate function on a point. Values are random – have to evaluate to learn the point. </a:t>
            </a:r>
          </a:p>
          <a:p>
            <a:r>
              <a:rPr lang="en-US" baseline="0" dirty="0" smtClean="0"/>
              <a:t>How many n bit to n bit random functions are there? 2^(n2^n)</a:t>
            </a:r>
            <a:endParaRPr lang="en-US" dirty="0" smtClean="0"/>
          </a:p>
          <a:p>
            <a:r>
              <a:rPr lang="en-US" dirty="0" smtClean="0"/>
              <a:t>Using shared random function and counter value. Use each range point as pad, iteratively.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n-bit messages, k-bit</a:t>
            </a:r>
            <a:r>
              <a:rPr lang="en-US" baseline="0" dirty="0" smtClean="0"/>
              <a:t> keys, n-bit counter</a:t>
            </a:r>
            <a:endParaRPr lang="en-US" dirty="0" smtClean="0"/>
          </a:p>
          <a:p>
            <a:r>
              <a:rPr lang="en-US" dirty="0" smtClean="0"/>
              <a:t>Using shared random function and counter value. Use each range point as pad, iteratively.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n-bit messages, k-bit</a:t>
            </a:r>
            <a:r>
              <a:rPr lang="en-US" baseline="0" dirty="0" smtClean="0"/>
              <a:t> keys, n-bit counter</a:t>
            </a:r>
            <a:endParaRPr lang="en-US" dirty="0" smtClean="0"/>
          </a:p>
          <a:p>
            <a:r>
              <a:rPr lang="en-US" dirty="0" smtClean="0"/>
              <a:t>Using shared random function and counter value. Use each range point as pad, iteratively.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some intuition about how one</a:t>
            </a:r>
            <a:r>
              <a:rPr lang="en-US" baseline="0" dirty="0" smtClean="0"/>
              <a:t> would argue a proof. If key is long enough, no way for attacker to try evaluating random function on any input associated to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 </a:t>
            </a:r>
            <a:r>
              <a:rPr lang="en-US" baseline="0" dirty="0" err="1" smtClean="0"/>
              <a:t>coll_i</a:t>
            </a:r>
            <a:r>
              <a:rPr lang="en-US" baseline="0" dirty="0" smtClean="0"/>
              <a:t> be collision after throw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coll</a:t>
            </a:r>
            <a:r>
              <a:rPr lang="en-US" baseline="0" dirty="0" smtClean="0"/>
              <a:t>] =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[coll_2 or  … or  </a:t>
            </a:r>
            <a:r>
              <a:rPr lang="en-US" baseline="0" dirty="0" err="1" smtClean="0"/>
              <a:t>coll_q</a:t>
            </a:r>
            <a:r>
              <a:rPr lang="en-US" baseline="0" dirty="0" smtClean="0"/>
              <a:t>]  &lt;=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 coll_2 ] +…+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coll_q</a:t>
            </a:r>
            <a:r>
              <a:rPr lang="en-US" baseline="0" dirty="0" smtClean="0"/>
              <a:t>] = 1/2^n + 2/2^n + … + q-1/2^n = q(q-1)/2^(n+1)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831E-211B-5E4D-921E-20DE076295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CC2B-F296-FD4D-B69B-DBA0976F369A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F030-7EE5-D641-AF95-A3751EB80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0"/>
            <a:ext cx="9028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one or more input-output examples of encryption</a:t>
            </a:r>
          </a:p>
          <a:p>
            <a:r>
              <a:rPr lang="en-US" dirty="0" smtClean="0"/>
              <a:t>Try decrypting with each possible key</a:t>
            </a:r>
          </a:p>
          <a:p>
            <a:pPr lvl="1"/>
            <a:r>
              <a:rPr lang="en-US" dirty="0" smtClean="0"/>
              <a:t>Each decryption = 1 unit cost</a:t>
            </a:r>
          </a:p>
          <a:p>
            <a:r>
              <a:rPr lang="en-US" dirty="0" smtClean="0"/>
              <a:t>Expected run time:  2</a:t>
            </a:r>
            <a:r>
              <a:rPr lang="en-US" baseline="30000" dirty="0" smtClean="0"/>
              <a:t>k-1</a:t>
            </a:r>
            <a:r>
              <a:rPr lang="en-US" dirty="0" smtClean="0"/>
              <a:t>    (for key size k)</a:t>
            </a:r>
          </a:p>
          <a:p>
            <a:r>
              <a:rPr lang="en-US" dirty="0" smtClean="0"/>
              <a:t>Worst-case run time: 2</a:t>
            </a:r>
            <a:r>
              <a:rPr lang="en-US" baseline="30000" dirty="0" smtClean="0"/>
              <a:t>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aim for encryption schemes secure only against computationally limited adversaries.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fact, our little scheme provably leaks nothing about plaintexts for computationally bound adversaries.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Referred to as </a:t>
            </a:r>
            <a:r>
              <a:rPr lang="en-US" i="1" dirty="0" smtClean="0">
                <a:solidFill>
                  <a:srgbClr val="FF0000"/>
                </a:solidFill>
              </a:rPr>
              <a:t>semantic security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7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IV instead of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counter reveals how many messages encrypted. Let’s get rid of it</a:t>
            </a:r>
          </a:p>
          <a:p>
            <a:r>
              <a:rPr lang="en-US" dirty="0" smtClean="0"/>
              <a:t>Pick a random value each time we encrypt</a:t>
            </a:r>
          </a:p>
          <a:p>
            <a:endParaRPr lang="en-US" dirty="0" smtClean="0"/>
          </a:p>
          <a:p>
            <a:r>
              <a:rPr lang="en-US" dirty="0" smtClean="0"/>
              <a:t>Security before: counters always unique</a:t>
            </a:r>
            <a:endParaRPr lang="en-US" dirty="0"/>
          </a:p>
          <a:p>
            <a:r>
              <a:rPr lang="en-US" dirty="0" smtClean="0"/>
              <a:t>Now no guarantee of uniqueness. How many messages can we encrypt before security fails?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5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Throw q balls in 2</a:t>
            </a:r>
            <a:r>
              <a:rPr lang="en-US" baseline="30000" dirty="0" smtClean="0"/>
              <a:t>n</a:t>
            </a:r>
            <a:r>
              <a:rPr lang="en-US" dirty="0" smtClean="0"/>
              <a:t> bins uniformly. What is probability that no bin has two balls?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Coll</a:t>
            </a:r>
            <a:r>
              <a:rPr lang="en-US" dirty="0" smtClean="0"/>
              <a:t>]  ≤  q</a:t>
            </a:r>
            <a:r>
              <a:rPr lang="en-US" baseline="30000" dirty="0" smtClean="0"/>
              <a:t>2</a:t>
            </a:r>
            <a:r>
              <a:rPr lang="en-US" dirty="0" smtClean="0"/>
              <a:t> / 2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Implication: </a:t>
            </a:r>
          </a:p>
          <a:p>
            <a:pPr marL="0" indent="0">
              <a:buNone/>
            </a:pPr>
            <a:r>
              <a:rPr lang="en-US" dirty="0" smtClean="0"/>
              <a:t>Security holds up to q a bit less than 2</a:t>
            </a:r>
            <a:r>
              <a:rPr lang="en-US" baseline="30000" dirty="0" smtClean="0"/>
              <a:t>n/2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6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length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been assuming each message is n 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can we do variable length messages?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9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relying on idealization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Idea: instantiate keyed random function with computationally efficient block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block cipher to “behave like” random function</a:t>
            </a:r>
          </a:p>
          <a:p>
            <a:r>
              <a:rPr lang="en-US" b="1" dirty="0" smtClean="0"/>
              <a:t>Random oracle</a:t>
            </a:r>
            <a:r>
              <a:rPr lang="en-US" dirty="0" smtClean="0"/>
              <a:t>: function is random for every key</a:t>
            </a:r>
          </a:p>
          <a:p>
            <a:r>
              <a:rPr lang="en-US" b="1" dirty="0" smtClean="0"/>
              <a:t>Pseudorandom function (PRF)</a:t>
            </a:r>
            <a:r>
              <a:rPr lang="en-US" dirty="0" smtClean="0"/>
              <a:t>: function indistinguishable from a random function for a uniform, secret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permutations, one permutation for each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 : {0,1}</a:t>
            </a:r>
            <a:r>
              <a:rPr lang="en-US" baseline="30000" dirty="0" smtClean="0"/>
              <a:t>k</a:t>
            </a:r>
            <a:r>
              <a:rPr lang="en-US" dirty="0" smtClean="0"/>
              <a:t> x {0,1}</a:t>
            </a:r>
            <a:r>
              <a:rPr lang="en-US" baseline="30000" dirty="0" smtClean="0"/>
              <a:t>n  </a:t>
            </a:r>
            <a:r>
              <a:rPr lang="en-US" dirty="0" smtClean="0"/>
              <a:t>--&gt; </a:t>
            </a:r>
            <a:r>
              <a:rPr lang="en-US" dirty="0" smtClean="0"/>
              <a:t>{0,1}</a:t>
            </a:r>
            <a:r>
              <a:rPr lang="en-US" baseline="30000" dirty="0" smtClean="0"/>
              <a:t>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E(K,</a:t>
            </a:r>
            <a:r>
              <a:rPr lang="en-US" dirty="0"/>
              <a:t>X</a:t>
            </a:r>
            <a:r>
              <a:rPr lang="en-US" dirty="0" smtClean="0"/>
              <a:t>) = Y    		D(K,Y) =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random functions but respect </a:t>
            </a:r>
            <a:r>
              <a:rPr lang="en-US" dirty="0" err="1" smtClean="0"/>
              <a:t>permutivity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Keyed random permutation (ideal cipher):</a:t>
            </a:r>
          </a:p>
          <a:p>
            <a:pPr lvl="1"/>
            <a:r>
              <a:rPr lang="en-US" dirty="0" smtClean="0"/>
              <a:t>Each key selects random permutation</a:t>
            </a:r>
          </a:p>
          <a:p>
            <a:endParaRPr lang="en-US" dirty="0"/>
          </a:p>
          <a:p>
            <a:r>
              <a:rPr lang="en-US" dirty="0" smtClean="0"/>
              <a:t>Pseudorandom permutation </a:t>
            </a:r>
          </a:p>
          <a:p>
            <a:pPr lvl="1"/>
            <a:r>
              <a:rPr lang="en-US" dirty="0" smtClean="0"/>
              <a:t>Indistinguishable from random permutation under uniform, secret key</a:t>
            </a:r>
          </a:p>
        </p:txBody>
      </p:sp>
    </p:spTree>
    <p:extLst>
      <p:ext uri="{BB962C8B-B14F-4D97-AF65-F5344CB8AC3E}">
        <p14:creationId xmlns:p14="http://schemas.microsoft.com/office/powerpoint/2010/main" val="17136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build efficient block ciphers that are close to ideal?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7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 standard (DES)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7100" y="2233868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75232" y="1471868"/>
            <a:ext cx="190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L0               R0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7487444" y="206241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rot="16200000" flipH="1">
            <a:off x="6309133" y="1946121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467600" y="3110168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6400800" y="1890968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25544" y="35856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525544" y="29760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904706" y="318557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77100" y="4481768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K2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rot="5400000">
            <a:off x="7487444" y="431031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1"/>
          </p:cNvCxnSpPr>
          <p:nvPr/>
        </p:nvCxnSpPr>
        <p:spPr>
          <a:xfrm rot="16200000" flipH="1">
            <a:off x="6309133" y="4194021"/>
            <a:ext cx="1269419" cy="115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467600" y="5358068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6400800" y="4138868"/>
            <a:ext cx="1257300" cy="800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525544" y="58335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525544" y="5223924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904706" y="543347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255344" y="637304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560923" y="6379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5" name="Rectangle 24"/>
          <p:cNvSpPr/>
          <p:nvPr/>
        </p:nvSpPr>
        <p:spPr>
          <a:xfrm>
            <a:off x="6161988" y="3653135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L1              R1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2200" y="5939135"/>
            <a:ext cx="176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L2              R2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689" y="1846030"/>
            <a:ext cx="42114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Originally called Lucifer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team at IBM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input from NSA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standardized by NIST  in 1976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9200" y="3664803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= 64</a:t>
            </a:r>
          </a:p>
          <a:p>
            <a:r>
              <a:rPr lang="en-US" sz="2400" dirty="0" smtClean="0"/>
              <a:t>k = 56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4648200"/>
            <a:ext cx="54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64-bit input into L0,R0 of 32 bits each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5131171"/>
            <a:ext cx="3918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</a:t>
            </a:r>
            <a:r>
              <a:rPr lang="en-US" sz="2400" dirty="0" err="1" smtClean="0"/>
              <a:t>Feistel</a:t>
            </a:r>
            <a:r>
              <a:rPr lang="en-US" sz="2400" dirty="0" smtClean="0"/>
              <a:t> round 16 times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5646003"/>
            <a:ext cx="460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round applies function F using </a:t>
            </a:r>
          </a:p>
          <a:p>
            <a:r>
              <a:rPr lang="en-US" sz="2400" dirty="0" smtClean="0"/>
              <a:t>separate round 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2456" y="3810000"/>
            <a:ext cx="24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keys:</a:t>
            </a:r>
          </a:p>
          <a:p>
            <a:r>
              <a:rPr lang="en-US" dirty="0" smtClean="0"/>
              <a:t>72,057,594,037,927,936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1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HW0 up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“Due” next Tuesday</a:t>
            </a:r>
          </a:p>
          <a:p>
            <a:pPr lvl="1"/>
            <a:r>
              <a:rPr lang="en-US" dirty="0" smtClean="0"/>
              <a:t>Not graded</a:t>
            </a:r>
          </a:p>
          <a:p>
            <a:pPr lvl="1"/>
            <a:r>
              <a:rPr lang="en-US" dirty="0" smtClean="0"/>
              <a:t>First real homework HW1 will be assigned Tuesday. Homework teams should be pairs or if needed singletons</a:t>
            </a:r>
          </a:p>
          <a:p>
            <a:r>
              <a:rPr lang="en-US" dirty="0" smtClean="0"/>
              <a:t>Thursday Feb 11: in-class studio session to get over hurdles on homework. Bring your questions, Rahul will be there to help groups.</a:t>
            </a:r>
          </a:p>
          <a:p>
            <a:r>
              <a:rPr lang="en-US" dirty="0" smtClean="0"/>
              <a:t>Piazza “</a:t>
            </a:r>
            <a:r>
              <a:rPr lang="en-US" dirty="0" err="1" smtClean="0"/>
              <a:t>homeworks</a:t>
            </a:r>
            <a:r>
              <a:rPr lang="en-US" dirty="0" smtClean="0"/>
              <a:t>” are going to count towards participation credit</a:t>
            </a:r>
          </a:p>
          <a:p>
            <a:pPr lvl="1"/>
            <a:r>
              <a:rPr lang="en-US" dirty="0" smtClean="0"/>
              <a:t>For this Thursday: Finish descriptions from last semester</a:t>
            </a:r>
          </a:p>
          <a:p>
            <a:pPr lvl="1"/>
            <a:r>
              <a:rPr lang="en-US" dirty="0" smtClean="0"/>
              <a:t>Come to class prepared to discuss distillation of critical crypto problems seen across all the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587500"/>
            <a:ext cx="5016500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5968424"/>
            <a:ext cx="1244852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F(</a:t>
            </a:r>
            <a:r>
              <a:rPr lang="en-US" sz="3200" dirty="0" err="1" smtClean="0"/>
              <a:t>Ki,X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451100" y="1663700"/>
            <a:ext cx="1739900" cy="3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4500" y="1511300"/>
            <a:ext cx="1739900" cy="3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74335" y="1244024"/>
            <a:ext cx="39766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771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attacks against 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81162"/>
              </p:ext>
            </p:extLst>
          </p:nvPr>
        </p:nvGraphicFramePr>
        <p:xfrm>
          <a:off x="762000" y="1371600"/>
          <a:ext cx="7543800" cy="37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Biham</a:t>
                      </a:r>
                      <a:r>
                        <a:rPr lang="en-US" dirty="0" smtClean="0"/>
                        <a:t>, Shamir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plaintexts,</a:t>
                      </a:r>
                      <a:r>
                        <a:rPr lang="en-US" baseline="0" dirty="0" smtClean="0"/>
                        <a:t>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47</a:t>
                      </a:r>
                      <a:r>
                        <a:rPr lang="en-US" baseline="0" dirty="0" smtClean="0"/>
                        <a:t> plaintext, </a:t>
                      </a:r>
                      <a:r>
                        <a:rPr lang="en-US" baseline="0" dirty="0" err="1" smtClean="0"/>
                        <a:t>ciphertext</a:t>
                      </a:r>
                      <a:r>
                        <a:rPr lang="en-US" baseline="0" dirty="0" smtClean="0"/>
                        <a:t> 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DESCHALL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plaintext,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56/4</a:t>
                      </a:r>
                      <a:r>
                        <a:rPr lang="en-US" baseline="0" dirty="0" smtClean="0"/>
                        <a:t> DES computations</a:t>
                      </a:r>
                    </a:p>
                    <a:p>
                      <a:r>
                        <a:rPr lang="en-US" baseline="0" dirty="0" smtClean="0"/>
                        <a:t>41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EFF </a:t>
                      </a:r>
                      <a:r>
                        <a:rPr lang="en-US" dirty="0" err="1" smtClean="0"/>
                        <a:t>Deepcrack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plaintext,</a:t>
                      </a:r>
                      <a:r>
                        <a:rPr lang="en-US" baseline="0" dirty="0" smtClean="0"/>
                        <a:t>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~4.5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Deepcrack</a:t>
                      </a:r>
                      <a:r>
                        <a:rPr lang="en-US" baseline="0" dirty="0" smtClean="0"/>
                        <a:t> + DESCHALL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plaintext,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982" y="5410200"/>
            <a:ext cx="73861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DES is still used in some places</a:t>
            </a:r>
          </a:p>
          <a:p>
            <a:r>
              <a:rPr lang="en-US" sz="2400" dirty="0" smtClean="0"/>
              <a:t>- 3DES (use DES 3 times in a row with more keys) expands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keyspace</a:t>
            </a:r>
            <a:r>
              <a:rPr lang="en-US" sz="2400" dirty="0" smtClean="0"/>
              <a:t> and still used widely in practice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79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Encryption Standard (AES)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9608" y="2042574"/>
            <a:ext cx="196656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Permute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311626" y="12192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346026" y="1847056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898476" y="2933700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3235" y="31242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7420300" y="620335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27" name="TextBox 26"/>
          <p:cNvSpPr txBox="1"/>
          <p:nvPr/>
        </p:nvSpPr>
        <p:spPr>
          <a:xfrm>
            <a:off x="398689" y="1295400"/>
            <a:ext cx="397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Rijndael</a:t>
            </a:r>
            <a:r>
              <a:rPr lang="en-US" sz="2400" dirty="0" smtClean="0"/>
              <a:t> (</a:t>
            </a:r>
            <a:r>
              <a:rPr lang="en-US" sz="2400" dirty="0" err="1" smtClean="0"/>
              <a:t>Rijmen</a:t>
            </a:r>
            <a:r>
              <a:rPr lang="en-US" sz="2400" dirty="0" smtClean="0"/>
              <a:t> and </a:t>
            </a:r>
            <a:r>
              <a:rPr lang="en-US" sz="2400" dirty="0" err="1" smtClean="0"/>
              <a:t>Daemen</a:t>
            </a:r>
            <a:r>
              <a:rPr lang="en-US" sz="2400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1905000"/>
            <a:ext cx="231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= 128</a:t>
            </a:r>
          </a:p>
          <a:p>
            <a:r>
              <a:rPr lang="en-US" sz="2400" dirty="0" smtClean="0"/>
              <a:t>k = 128, 192, 256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3505200"/>
            <a:ext cx="4331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Substitution-permutation design. </a:t>
            </a:r>
            <a:endParaRPr lang="en-US" sz="2400" dirty="0"/>
          </a:p>
          <a:p>
            <a:r>
              <a:rPr lang="en-US" sz="2400" dirty="0" smtClean="0"/>
              <a:t>For k=128 uses 10 rounds of: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4419600"/>
            <a:ext cx="5691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Permute: </a:t>
            </a:r>
          </a:p>
          <a:p>
            <a:r>
              <a:rPr lang="en-US" sz="2400" dirty="0" smtClean="0"/>
              <a:t>	</a:t>
            </a:r>
            <a:r>
              <a:rPr lang="en-US" sz="2000" dirty="0" err="1" smtClean="0"/>
              <a:t>SubBytes</a:t>
            </a:r>
            <a:r>
              <a:rPr lang="en-US" sz="2000" dirty="0" smtClean="0"/>
              <a:t> (non-linear S-boxes)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ShiftRows</a:t>
            </a:r>
            <a:r>
              <a:rPr lang="en-US" sz="2000" dirty="0" smtClean="0"/>
              <a:t> + </a:t>
            </a:r>
            <a:r>
              <a:rPr lang="en-US" sz="2000" dirty="0" err="1" smtClean="0"/>
              <a:t>MixCols</a:t>
            </a:r>
            <a:r>
              <a:rPr lang="en-US" sz="2000" dirty="0" smtClean="0"/>
              <a:t> (invertible linear transform)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2743200"/>
            <a:ext cx="543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keys for k=128:</a:t>
            </a:r>
          </a:p>
          <a:p>
            <a:r>
              <a:rPr lang="en-US" dirty="0" smtClean="0"/>
              <a:t>340,282,366,920,938,463,463,374,607,431,768,211,456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5634335"/>
            <a:ext cx="480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XOR in a round key derived from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337" y="6336268"/>
            <a:ext cx="33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(Actually last round skips </a:t>
            </a:r>
            <a:r>
              <a:rPr lang="en-US" dirty="0" err="1" smtClean="0"/>
              <a:t>MixCols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03076" y="3657600"/>
            <a:ext cx="196656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Permute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7212676" y="2895600"/>
            <a:ext cx="62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8" idx="4"/>
            <a:endCxn id="34" idx="0"/>
          </p:cNvCxnSpPr>
          <p:nvPr/>
        </p:nvCxnSpPr>
        <p:spPr>
          <a:xfrm flipH="1">
            <a:off x="7586360" y="3276600"/>
            <a:ext cx="502616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7346820" y="28003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279476" y="31242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43691" y="2952690"/>
            <a:ext cx="4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K1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7898476" y="4533900"/>
            <a:ext cx="381000" cy="3429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+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83235" y="47244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12676" y="4495800"/>
            <a:ext cx="62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>
            <a:stCxn id="42" idx="4"/>
          </p:cNvCxnSpPr>
          <p:nvPr/>
        </p:nvCxnSpPr>
        <p:spPr>
          <a:xfrm flipH="1">
            <a:off x="7586360" y="4876800"/>
            <a:ext cx="502616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346820" y="44005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279476" y="4724400"/>
            <a:ext cx="2152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43691" y="4552890"/>
            <a:ext cx="4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K2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6603076" y="5257800"/>
            <a:ext cx="1966568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Permute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7346820" y="60007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1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attacks against AES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21880"/>
              </p:ext>
            </p:extLst>
          </p:nvPr>
        </p:nvGraphicFramePr>
        <p:xfrm>
          <a:off x="762000" y="1683603"/>
          <a:ext cx="7543800" cy="130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Bogdanov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Khovratovich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Rechberger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chosen </a:t>
                      </a:r>
                      <a:r>
                        <a:rPr lang="en-US" baseline="0" dirty="0" err="1" smtClean="0"/>
                        <a:t>ciphertext</a:t>
                      </a:r>
                      <a:r>
                        <a:rPr lang="en-US" baseline="0" dirty="0" smtClean="0"/>
                        <a:t>, recovers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30000" dirty="0" smtClean="0"/>
                        <a:t>126.1 </a:t>
                      </a:r>
                      <a:r>
                        <a:rPr lang="en-US" baseline="0" dirty="0" smtClean="0"/>
                        <a:t> time + some data overheads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588603"/>
            <a:ext cx="4583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Brute force requires time 2</a:t>
            </a:r>
            <a:r>
              <a:rPr lang="en-US" sz="2400" baseline="30000" dirty="0" smtClean="0"/>
              <a:t>128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Approximately factor 4 speedup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10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block ciphers to build stream cipher</a:t>
            </a:r>
          </a:p>
          <a:p>
            <a:pPr lvl="1"/>
            <a:r>
              <a:rPr lang="en-US" dirty="0" smtClean="0"/>
              <a:t>Secure block cipher means we get OTP-like security against </a:t>
            </a:r>
            <a:r>
              <a:rPr lang="en-US" dirty="0" err="1" smtClean="0"/>
              <a:t>computionally</a:t>
            </a:r>
            <a:r>
              <a:rPr lang="en-US" dirty="0" smtClean="0"/>
              <a:t> bounded adversaries</a:t>
            </a:r>
          </a:p>
          <a:p>
            <a:pPr lvl="1"/>
            <a:r>
              <a:rPr lang="en-US" dirty="0" smtClean="0"/>
              <a:t>Brute-force attacks</a:t>
            </a:r>
          </a:p>
          <a:p>
            <a:r>
              <a:rPr lang="en-US" dirty="0" smtClean="0"/>
              <a:t>A good </a:t>
            </a:r>
            <a:r>
              <a:rPr lang="en-US" dirty="0" err="1" smtClean="0"/>
              <a:t>blockcipher</a:t>
            </a:r>
            <a:r>
              <a:rPr lang="en-US" dirty="0" smtClean="0"/>
              <a:t> is family of permutations, one permutation per key</a:t>
            </a:r>
          </a:p>
          <a:p>
            <a:pPr lvl="1"/>
            <a:r>
              <a:rPr lang="en-US" dirty="0" smtClean="0"/>
              <a:t>Ideally behaves like random permutation for all keys</a:t>
            </a:r>
          </a:p>
          <a:p>
            <a:pPr lvl="1"/>
            <a:r>
              <a:rPr lang="en-US" dirty="0" smtClean="0"/>
              <a:t>PRF and PRP security hold for uniform, secret keys</a:t>
            </a:r>
          </a:p>
          <a:p>
            <a:r>
              <a:rPr lang="en-US" dirty="0" smtClean="0"/>
              <a:t>We have good </a:t>
            </a:r>
            <a:r>
              <a:rPr lang="en-US" dirty="0" err="1" smtClean="0"/>
              <a:t>blockciphers</a:t>
            </a:r>
            <a:r>
              <a:rPr lang="en-US" dirty="0" smtClean="0"/>
              <a:t>: 3DES, AES</a:t>
            </a:r>
          </a:p>
          <a:p>
            <a:pPr lvl="1"/>
            <a:r>
              <a:rPr lang="en-US" dirty="0" smtClean="0"/>
              <a:t>Design of good </a:t>
            </a:r>
            <a:r>
              <a:rPr lang="en-US" dirty="0" err="1" smtClean="0"/>
              <a:t>blockciphers</a:t>
            </a:r>
            <a:r>
              <a:rPr lang="en-US" dirty="0" smtClean="0"/>
              <a:t> is topic of a whole other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2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</a:t>
            </a:r>
            <a:r>
              <a:rPr lang="en-US" b="1" dirty="0" smtClean="0"/>
              <a:t>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56479" y="2438400"/>
            <a:ext cx="62310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 time pad review</a:t>
            </a:r>
          </a:p>
          <a:p>
            <a:r>
              <a:rPr lang="en-US" sz="2800" dirty="0" smtClean="0"/>
              <a:t>Block ciphers</a:t>
            </a:r>
          </a:p>
          <a:p>
            <a:r>
              <a:rPr lang="en-US" sz="2800" dirty="0" smtClean="0"/>
              <a:t>Ideal ciphers / functions</a:t>
            </a:r>
          </a:p>
          <a:p>
            <a:r>
              <a:rPr lang="en-US" sz="2800" dirty="0" smtClean="0"/>
              <a:t>Computational OTP-like security </a:t>
            </a:r>
          </a:p>
          <a:p>
            <a:r>
              <a:rPr lang="en-US" sz="2800" dirty="0" smtClean="0"/>
              <a:t>Pseudorandom functions &amp; permutations</a:t>
            </a:r>
          </a:p>
          <a:p>
            <a:r>
              <a:rPr lang="en-US" sz="2800" dirty="0" smtClean="0"/>
              <a:t>DES, AES</a:t>
            </a:r>
          </a:p>
        </p:txBody>
      </p:sp>
    </p:spTree>
    <p:extLst>
      <p:ext uri="{BB962C8B-B14F-4D97-AF65-F5344CB8AC3E}">
        <p14:creationId xmlns:p14="http://schemas.microsoft.com/office/powerpoint/2010/main" val="168666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764" y="1600200"/>
            <a:ext cx="470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some message length </a:t>
            </a:r>
            <a:r>
              <a:rPr lang="en-US" sz="2800" dirty="0" smtClean="0"/>
              <a:t>n bits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9764" y="2219980"/>
            <a:ext cx="6734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 generation: output random </a:t>
            </a:r>
            <a:r>
              <a:rPr lang="en-US" sz="2800" dirty="0" smtClean="0"/>
              <a:t>n-bit </a:t>
            </a:r>
            <a:r>
              <a:rPr lang="en-US" sz="2800" dirty="0" smtClean="0"/>
              <a:t>string </a:t>
            </a:r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52121" y="3362980"/>
            <a:ext cx="2401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E(K,M) =  M    K</a:t>
            </a:r>
            <a:endParaRPr lang="en-US" sz="2800" dirty="0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 flipV="1">
            <a:off x="3380921" y="3581400"/>
            <a:ext cx="193675" cy="214313"/>
            <a:chOff x="3113" y="1689"/>
            <a:chExt cx="122" cy="135"/>
          </a:xfrm>
        </p:grpSpPr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22802" y="3352800"/>
            <a:ext cx="229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(K,C) =  C     K </a:t>
            </a:r>
            <a:endParaRPr lang="en-US" sz="2800" dirty="0"/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 flipV="1">
            <a:off x="7038521" y="3571220"/>
            <a:ext cx="193675" cy="214313"/>
            <a:chOff x="3113" y="1689"/>
            <a:chExt cx="122" cy="135"/>
          </a:xfrm>
        </p:grpSpPr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2189238" y="4789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Shannon’s security notion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478340"/>
            <a:ext cx="7425681" cy="156966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Def.  A symmetric encryption scheme is </a:t>
            </a:r>
            <a:r>
              <a:rPr lang="en-US" sz="2400" dirty="0" smtClean="0">
                <a:solidFill>
                  <a:srgbClr val="3366FF"/>
                </a:solidFill>
              </a:rPr>
              <a:t>perfectly secure </a:t>
            </a:r>
            <a:r>
              <a:rPr lang="en-US" sz="2400" dirty="0" smtClean="0"/>
              <a:t>if </a:t>
            </a:r>
          </a:p>
          <a:p>
            <a:r>
              <a:rPr lang="en-US" sz="2400" dirty="0" smtClean="0"/>
              <a:t>for all messages M,M’</a:t>
            </a:r>
            <a:r>
              <a:rPr lang="en-US" sz="2400" dirty="0"/>
              <a:t>	 </a:t>
            </a:r>
            <a:r>
              <a:rPr lang="en-US" sz="2400" dirty="0" smtClean="0"/>
              <a:t> and </a:t>
            </a:r>
            <a:r>
              <a:rPr lang="en-US" sz="2400" dirty="0" err="1" smtClean="0"/>
              <a:t>ciphertexts</a:t>
            </a:r>
            <a:r>
              <a:rPr lang="en-US" sz="2400" dirty="0" smtClean="0"/>
              <a:t> C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  </a:t>
            </a:r>
            <a:r>
              <a:rPr lang="en-US" sz="2400" dirty="0" err="1" smtClean="0"/>
              <a:t>Pr</a:t>
            </a:r>
            <a:r>
              <a:rPr lang="en-US" sz="2400" dirty="0" smtClean="0"/>
              <a:t>[ E(K,M) = C ]   =   </a:t>
            </a:r>
            <a:r>
              <a:rPr lang="en-US" sz="2400" dirty="0" err="1" smtClean="0"/>
              <a:t>Pr</a:t>
            </a:r>
            <a:r>
              <a:rPr lang="en-US" sz="2400" dirty="0" smtClean="0"/>
              <a:t>[ E(K,M’) = C ]</a:t>
            </a:r>
          </a:p>
          <a:p>
            <a:r>
              <a:rPr lang="en-US" sz="2400" dirty="0" smtClean="0"/>
              <a:t>where probabilities are over choice of K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16740"/>
            <a:ext cx="7425681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Thm</a:t>
            </a:r>
            <a:r>
              <a:rPr lang="en-US" sz="2400" dirty="0" smtClean="0"/>
              <a:t>.  OTP is </a:t>
            </a:r>
            <a:r>
              <a:rPr lang="en-US" sz="2400" dirty="0" smtClean="0">
                <a:solidFill>
                  <a:srgbClr val="3366FF"/>
                </a:solidFill>
              </a:rPr>
              <a:t>perfectly secure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83715" y="5389235"/>
            <a:ext cx="289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Pr</a:t>
            </a:r>
            <a:r>
              <a:rPr lang="en-US" sz="2800" dirty="0"/>
              <a:t>[ </a:t>
            </a:r>
            <a:r>
              <a:rPr lang="en-US" sz="2800" dirty="0" smtClean="0"/>
              <a:t>K </a:t>
            </a:r>
            <a:r>
              <a:rPr lang="en-US" sz="2800" dirty="0"/>
              <a:t> </a:t>
            </a:r>
            <a:r>
              <a:rPr lang="en-US" sz="2800" dirty="0" smtClean="0"/>
              <a:t>   M </a:t>
            </a:r>
            <a:r>
              <a:rPr lang="en-US" sz="2800" dirty="0"/>
              <a:t>= C </a:t>
            </a:r>
            <a:r>
              <a:rPr lang="en-US" sz="2800" dirty="0" smtClean="0"/>
              <a:t>]   =    </a:t>
            </a:r>
            <a:endParaRPr lang="en-US" sz="2800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 flipV="1">
            <a:off x="2561448" y="5606103"/>
            <a:ext cx="193675" cy="214313"/>
            <a:chOff x="3113" y="1689"/>
            <a:chExt cx="122" cy="135"/>
          </a:xfrm>
        </p:grpSpPr>
        <p:sp>
          <p:nvSpPr>
            <p:cNvPr id="8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82611" y="4843982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any  C and M of length L bits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56093" y="5410200"/>
            <a:ext cx="97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/ </a:t>
            </a:r>
            <a:r>
              <a:rPr lang="en-US" sz="2800" dirty="0" smtClean="0"/>
              <a:t>2</a:t>
            </a:r>
            <a:r>
              <a:rPr lang="en-US" sz="2800" baseline="30000" dirty="0"/>
              <a:t>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74988" y="6029980"/>
            <a:ext cx="248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Pr</a:t>
            </a:r>
            <a:r>
              <a:rPr lang="en-US" sz="2800" dirty="0"/>
              <a:t>[ </a:t>
            </a:r>
            <a:r>
              <a:rPr lang="en-US" sz="2800" dirty="0" smtClean="0"/>
              <a:t>K </a:t>
            </a:r>
            <a:r>
              <a:rPr lang="en-US" sz="2800" dirty="0"/>
              <a:t> </a:t>
            </a:r>
            <a:r>
              <a:rPr lang="en-US" sz="2800" dirty="0" smtClean="0"/>
              <a:t>   M’ </a:t>
            </a:r>
            <a:r>
              <a:rPr lang="en-US" sz="2800" dirty="0"/>
              <a:t>= C </a:t>
            </a:r>
            <a:r>
              <a:rPr lang="en-US" sz="2800" dirty="0" smtClean="0"/>
              <a:t>]     </a:t>
            </a:r>
            <a:endParaRPr lang="en-US" sz="2800" dirty="0"/>
          </a:p>
        </p:txBody>
      </p:sp>
      <p:grpSp>
        <p:nvGrpSpPr>
          <p:cNvPr id="14" name="Group 43"/>
          <p:cNvGrpSpPr>
            <a:grpSpLocks/>
          </p:cNvGrpSpPr>
          <p:nvPr/>
        </p:nvGrpSpPr>
        <p:grpSpPr bwMode="auto">
          <a:xfrm flipV="1">
            <a:off x="5252721" y="6246848"/>
            <a:ext cx="193675" cy="214313"/>
            <a:chOff x="3113" y="1689"/>
            <a:chExt cx="122" cy="135"/>
          </a:xfrm>
        </p:grpSpPr>
        <p:sp>
          <p:nvSpPr>
            <p:cNvPr id="15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01082" y="6029980"/>
            <a:ext cx="289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Pr</a:t>
            </a:r>
            <a:r>
              <a:rPr lang="en-US" sz="2800" dirty="0"/>
              <a:t>[ </a:t>
            </a:r>
            <a:r>
              <a:rPr lang="en-US" sz="2800" dirty="0" smtClean="0"/>
              <a:t>K </a:t>
            </a:r>
            <a:r>
              <a:rPr lang="en-US" sz="2800" dirty="0"/>
              <a:t> </a:t>
            </a:r>
            <a:r>
              <a:rPr lang="en-US" sz="2800" dirty="0" smtClean="0"/>
              <a:t>   M </a:t>
            </a:r>
            <a:r>
              <a:rPr lang="en-US" sz="2800" dirty="0"/>
              <a:t>= C </a:t>
            </a:r>
            <a:r>
              <a:rPr lang="en-US" sz="2800" dirty="0" smtClean="0"/>
              <a:t>]   =    </a:t>
            </a:r>
            <a:endParaRPr lang="en-US" sz="2800" dirty="0"/>
          </a:p>
        </p:txBody>
      </p:sp>
      <p:grpSp>
        <p:nvGrpSpPr>
          <p:cNvPr id="25" name="Group 43"/>
          <p:cNvGrpSpPr>
            <a:grpSpLocks/>
          </p:cNvGrpSpPr>
          <p:nvPr/>
        </p:nvGrpSpPr>
        <p:grpSpPr bwMode="auto">
          <a:xfrm flipV="1">
            <a:off x="2578815" y="6246848"/>
            <a:ext cx="193675" cy="214313"/>
            <a:chOff x="3113" y="1689"/>
            <a:chExt cx="122" cy="135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94170" y="76200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(1949)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2" grpId="0"/>
      <p:bldP spid="1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Shannon’s security notion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478340"/>
            <a:ext cx="7425681" cy="156966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Def.  A symmetric encryption scheme is </a:t>
            </a:r>
            <a:r>
              <a:rPr lang="en-US" sz="2400" dirty="0" smtClean="0">
                <a:solidFill>
                  <a:srgbClr val="3366FF"/>
                </a:solidFill>
              </a:rPr>
              <a:t>perfectly secure </a:t>
            </a:r>
            <a:r>
              <a:rPr lang="en-US" sz="2400" dirty="0" smtClean="0"/>
              <a:t>if </a:t>
            </a:r>
          </a:p>
          <a:p>
            <a:r>
              <a:rPr lang="en-US" sz="2400" dirty="0" smtClean="0"/>
              <a:t>for all messages M,M’</a:t>
            </a:r>
            <a:r>
              <a:rPr lang="en-US" sz="2400" dirty="0"/>
              <a:t>	 </a:t>
            </a:r>
            <a:r>
              <a:rPr lang="en-US" sz="2400" dirty="0" smtClean="0"/>
              <a:t> and </a:t>
            </a:r>
            <a:r>
              <a:rPr lang="en-US" sz="2400" dirty="0" err="1" smtClean="0"/>
              <a:t>ciphertexts</a:t>
            </a:r>
            <a:r>
              <a:rPr lang="en-US" sz="2400" dirty="0" smtClean="0"/>
              <a:t> C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  </a:t>
            </a:r>
            <a:r>
              <a:rPr lang="en-US" sz="2400" dirty="0" err="1" smtClean="0"/>
              <a:t>Pr</a:t>
            </a:r>
            <a:r>
              <a:rPr lang="en-US" sz="2400" dirty="0" smtClean="0"/>
              <a:t>[ E(K,M) = C ]   =   </a:t>
            </a:r>
            <a:r>
              <a:rPr lang="en-US" sz="2400" dirty="0" err="1" smtClean="0"/>
              <a:t>Pr</a:t>
            </a:r>
            <a:r>
              <a:rPr lang="en-US" sz="2400" dirty="0" smtClean="0"/>
              <a:t>[ E(K,M’) = C ]</a:t>
            </a:r>
          </a:p>
          <a:p>
            <a:r>
              <a:rPr lang="en-US" sz="2400" dirty="0" smtClean="0"/>
              <a:t>where probabilities are over choice of K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916740"/>
            <a:ext cx="7425681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Thm</a:t>
            </a:r>
            <a:r>
              <a:rPr lang="en-US" sz="2400" dirty="0" smtClean="0"/>
              <a:t>.  OTP is </a:t>
            </a:r>
            <a:r>
              <a:rPr lang="en-US" sz="2400" dirty="0" smtClean="0">
                <a:solidFill>
                  <a:srgbClr val="3366FF"/>
                </a:solidFill>
              </a:rPr>
              <a:t>perfectly secure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94170" y="76200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(1949)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4796135"/>
            <a:ext cx="7425681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Thm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3366FF"/>
                </a:solidFill>
              </a:rPr>
              <a:t>erfectly secure </a:t>
            </a:r>
            <a:r>
              <a:rPr lang="en-US" sz="2400" dirty="0" smtClean="0"/>
              <a:t>encryption requires |K| ≥ |M|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33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Family of permutations, one permutation for each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 : {0,1}</a:t>
            </a:r>
            <a:r>
              <a:rPr lang="en-US" baseline="30000" dirty="0" smtClean="0"/>
              <a:t>k</a:t>
            </a:r>
            <a:r>
              <a:rPr lang="en-US" dirty="0" smtClean="0"/>
              <a:t> x {0,1}</a:t>
            </a:r>
            <a:r>
              <a:rPr lang="en-US" baseline="30000" dirty="0" smtClean="0"/>
              <a:t>n  </a:t>
            </a:r>
            <a:r>
              <a:rPr lang="en-US" dirty="0" smtClean="0"/>
              <a:t>--&gt; </a:t>
            </a:r>
            <a:r>
              <a:rPr lang="en-US" dirty="0" smtClean="0"/>
              <a:t>{0,1}</a:t>
            </a:r>
            <a:r>
              <a:rPr lang="en-US" baseline="30000" dirty="0" smtClean="0"/>
              <a:t>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E(K,</a:t>
            </a:r>
            <a:r>
              <a:rPr lang="en-US" dirty="0"/>
              <a:t>X</a:t>
            </a:r>
            <a:r>
              <a:rPr lang="en-US" dirty="0" smtClean="0"/>
              <a:t>) = Y    		D(K,Y) =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657953"/>
            <a:ext cx="660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this for now. In fact, assume we can’t invert.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10200" y="5105400"/>
            <a:ext cx="152400" cy="552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4600" y="1600200"/>
            <a:ext cx="1322577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3391" y="1600200"/>
            <a:ext cx="1322577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6805" y="2133600"/>
            <a:ext cx="13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38605" y="2133600"/>
            <a:ext cx="122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03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0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block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Alice and Bob share an idealized version of block cipher: random look-up table function that is (magically) efficient to evaluate (unit cost)</a:t>
            </a:r>
          </a:p>
          <a:p>
            <a:r>
              <a:rPr lang="en-US" dirty="0" smtClean="0"/>
              <a:t>We can encrypt using this idealized cipher.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Adversary knows the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Adversary can compute by making unit cost evaluations of cipher as well.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Does scheme achieve perfect security? No. Why?</a:t>
            </a:r>
          </a:p>
          <a:p>
            <a:r>
              <a:rPr lang="en-US" dirty="0" smtClean="0"/>
              <a:t>What is best attack you can think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6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1355</Words>
  <Application>Microsoft Macintosh PowerPoint</Application>
  <PresentationFormat>On-screen Show (4:3)</PresentationFormat>
  <Paragraphs>229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Logistics</vt:lpstr>
      <vt:lpstr>Today in Cryptography (5830)</vt:lpstr>
      <vt:lpstr>One-time pads</vt:lpstr>
      <vt:lpstr>Shannon’s security notion</vt:lpstr>
      <vt:lpstr>Shannon’s security notion</vt:lpstr>
      <vt:lpstr>Block ciphers</vt:lpstr>
      <vt:lpstr>Ideal block cipher</vt:lpstr>
      <vt:lpstr>Adversary knows the cipher</vt:lpstr>
      <vt:lpstr>Brute-force attacks</vt:lpstr>
      <vt:lpstr>Computational security</vt:lpstr>
      <vt:lpstr>Random IV instead of counter</vt:lpstr>
      <vt:lpstr>The birthday bound</vt:lpstr>
      <vt:lpstr>Variable length messages</vt:lpstr>
      <vt:lpstr>Still relying on idealization</vt:lpstr>
      <vt:lpstr>Block ciphers</vt:lpstr>
      <vt:lpstr>Random permutations</vt:lpstr>
      <vt:lpstr>How do we build efficient block ciphers that are close to ideal?</vt:lpstr>
      <vt:lpstr>Data encryption standard (DES)</vt:lpstr>
      <vt:lpstr>Round functions</vt:lpstr>
      <vt:lpstr>Best attacks against DES</vt:lpstr>
      <vt:lpstr>Advanced Encryption Standard (AES)</vt:lpstr>
      <vt:lpstr>Best attacks against AES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(5830)</dc:title>
  <dc:creator>Thomas Ristenpart</dc:creator>
  <cp:lastModifiedBy>Thomas Ristenpart</cp:lastModifiedBy>
  <cp:revision>67</cp:revision>
  <dcterms:created xsi:type="dcterms:W3CDTF">2016-02-02T05:13:57Z</dcterms:created>
  <dcterms:modified xsi:type="dcterms:W3CDTF">2016-02-02T19:25:04Z</dcterms:modified>
</cp:coreProperties>
</file>