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1" r:id="rId4"/>
    <p:sldId id="260" r:id="rId5"/>
    <p:sldId id="262" r:id="rId6"/>
    <p:sldId id="264" r:id="rId7"/>
    <p:sldId id="263" r:id="rId8"/>
    <p:sldId id="265" r:id="rId9"/>
    <p:sldId id="266" r:id="rId10"/>
    <p:sldId id="267" r:id="rId11"/>
    <p:sldId id="269" r:id="rId12"/>
    <p:sldId id="26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8" d="100"/>
          <a:sy n="108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B7509-7D20-4348-849B-0C9E2D45856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7DDC6-3ABC-E24F-8402-178D5559C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6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develop pioneering leaders for the digital 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4663D-466D-B44B-A2B5-E801573F2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8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99-7A7E-4D2E-BCDD-8E65AC3984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99-7A7E-4D2E-BCDD-8E65AC39841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99-7A7E-4D2E-BCDD-8E65AC39841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This is probably too boring. Focus on a new, cool application.</a:t>
            </a:r>
            <a:r>
              <a:rPr lang="en-US" baseline="0" smtClean="0"/>
              <a:t> Something people aren’t expecting. On-line shopping is circa 2000. Let’s get something more hip. (Defer to later.)</a:t>
            </a:r>
          </a:p>
          <a:p>
            <a:endParaRPr lang="en-US" baseline="0" smtClean="0"/>
          </a:p>
          <a:p>
            <a:r>
              <a:rPr lang="en-US" smtClean="0"/>
              <a:t>Actually</a:t>
            </a:r>
            <a:r>
              <a:rPr lang="en-US" baseline="0" smtClean="0"/>
              <a:t> perhaps this is okay spin: this is a pretty pedestrian application, but in fact it’s quite difficult to render secure!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99-7A7E-4D2E-BCDD-8E65AC3984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99-7A7E-4D2E-BCDD-8E65AC3984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99-7A7E-4D2E-BCDD-8E65AC39841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blog.cryptographyengineering.com</a:t>
            </a:r>
            <a:r>
              <a:rPr lang="en-US" dirty="0" smtClean="0"/>
              <a:t>/2013/02/why-</a:t>
            </a:r>
            <a:r>
              <a:rPr lang="en-US" dirty="0" err="1" smtClean="0"/>
              <a:t>i</a:t>
            </a:r>
            <a:r>
              <a:rPr lang="en-US" dirty="0" smtClean="0"/>
              <a:t>-hate-</a:t>
            </a:r>
            <a:r>
              <a:rPr lang="en-US" dirty="0" err="1" smtClean="0"/>
              <a:t>cbc</a:t>
            </a:r>
            <a:r>
              <a:rPr lang="en-US" dirty="0" smtClean="0"/>
              <a:t>-</a:t>
            </a:r>
            <a:r>
              <a:rPr lang="en-US" dirty="0" err="1" smtClean="0"/>
              <a:t>mac.html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7DDC6-3ABC-E24F-8402-178D5559C8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7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blog.cryptographyengineering.com</a:t>
            </a:r>
            <a:r>
              <a:rPr lang="en-US" dirty="0" smtClean="0"/>
              <a:t>/2013/02/why-</a:t>
            </a:r>
            <a:r>
              <a:rPr lang="en-US" dirty="0" err="1" smtClean="0"/>
              <a:t>i</a:t>
            </a:r>
            <a:r>
              <a:rPr lang="en-US" dirty="0" smtClean="0"/>
              <a:t>-hate-</a:t>
            </a:r>
            <a:r>
              <a:rPr lang="en-US" dirty="0" err="1" smtClean="0"/>
              <a:t>cbc</a:t>
            </a:r>
            <a:r>
              <a:rPr lang="en-US" dirty="0" smtClean="0"/>
              <a:t>-</a:t>
            </a:r>
            <a:r>
              <a:rPr lang="en-US" dirty="0" err="1" smtClean="0"/>
              <a:t>mac.html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Show attacks on board for length-extension and for using random IV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7DDC6-3ABC-E24F-8402-178D5559C8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FBCA-4758-9D40-BB99-40C1509FEBE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EEB7-291A-6741-9F87-F6FBFEB70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FBCA-4758-9D40-BB99-40C1509FEBE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EEB7-291A-6741-9F87-F6FBFEB70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FBCA-4758-9D40-BB99-40C1509FEBE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EEB7-291A-6741-9F87-F6FBFEB70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FBCA-4758-9D40-BB99-40C1509FEBE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EEB7-291A-6741-9F87-F6FBFEB70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1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FBCA-4758-9D40-BB99-40C1509FEBE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EEB7-291A-6741-9F87-F6FBFEB70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5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FBCA-4758-9D40-BB99-40C1509FEBE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EEB7-291A-6741-9F87-F6FBFEB70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1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FBCA-4758-9D40-BB99-40C1509FEBE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EEB7-291A-6741-9F87-F6FBFEB70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FBCA-4758-9D40-BB99-40C1509FEBE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EEB7-291A-6741-9F87-F6FBFEB70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6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FBCA-4758-9D40-BB99-40C1509FEBE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EEB7-291A-6741-9F87-F6FBFEB70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8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FBCA-4758-9D40-BB99-40C1509FEBE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EEB7-291A-6741-9F87-F6FBFEB70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2FBCA-4758-9D40-BB99-40C1509FEBE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CEEB7-291A-6741-9F87-F6FBFEB70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2FBCA-4758-9D40-BB99-40C1509FEBEB}" type="datetimeFigureOut">
              <a:rPr lang="en-US" smtClean="0"/>
              <a:t>2/23/16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CEEB7-291A-6741-9F87-F6FBFEB70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1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b="1" dirty="0" smtClean="0"/>
              <a:t>Today in Cryptography (5830)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5694" y="2438400"/>
            <a:ext cx="704474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Review of modes of operation &amp; active attacks</a:t>
            </a:r>
          </a:p>
          <a:p>
            <a:r>
              <a:rPr lang="en-US" sz="2800" dirty="0" smtClean="0"/>
              <a:t>Message authentication</a:t>
            </a:r>
          </a:p>
          <a:p>
            <a:r>
              <a:rPr lang="en-US" sz="2800" dirty="0" smtClean="0"/>
              <a:t>CBC-MAC</a:t>
            </a:r>
          </a:p>
          <a:p>
            <a:r>
              <a:rPr lang="en-US" sz="2800" dirty="0" smtClean="0"/>
              <a:t>Attacks against bad CBC-MAC implementations</a:t>
            </a:r>
            <a:endParaRPr lang="en-US" sz="2800" dirty="0" smtClean="0"/>
          </a:p>
          <a:p>
            <a:r>
              <a:rPr lang="en-US" sz="2800" dirty="0" smtClean="0"/>
              <a:t>Variable-length secure CBC</a:t>
            </a:r>
            <a:r>
              <a:rPr lang="en-US" sz="2800" dirty="0" smtClean="0"/>
              <a:t>-MAC</a:t>
            </a:r>
          </a:p>
        </p:txBody>
      </p:sp>
    </p:spTree>
    <p:extLst>
      <p:ext uri="{BB962C8B-B14F-4D97-AF65-F5344CB8AC3E}">
        <p14:creationId xmlns:p14="http://schemas.microsoft.com/office/powerpoint/2010/main" val="220507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CBC-MAC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895600" y="320675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49" name="Rectangle 48"/>
          <p:cNvSpPr/>
          <p:nvPr/>
        </p:nvSpPr>
        <p:spPr>
          <a:xfrm>
            <a:off x="4648200" y="320675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6324600" y="320675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2" name="Rectangle 51"/>
          <p:cNvSpPr/>
          <p:nvPr/>
        </p:nvSpPr>
        <p:spPr>
          <a:xfrm>
            <a:off x="4722604" y="2286000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408395" y="2286000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979395" y="2286000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303535" y="2667000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020603" y="3774588"/>
            <a:ext cx="0" cy="4967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6534944" y="3945244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276600" y="3774588"/>
            <a:ext cx="794" cy="4967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533423" y="404049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T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500" y="1447800"/>
            <a:ext cx="4728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Message authentication code (MAC)</a:t>
            </a:r>
            <a:endParaRPr lang="en-US" sz="2400" dirty="0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 flipV="1">
            <a:off x="3200400" y="2819400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3200400" y="2917825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14860" y="26606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0"/>
          <p:cNvSpPr>
            <a:spLocks noChangeArrowheads="1"/>
          </p:cNvSpPr>
          <p:nvPr/>
        </p:nvSpPr>
        <p:spPr bwMode="auto">
          <a:xfrm flipV="1">
            <a:off x="4911725" y="28130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 flipV="1">
            <a:off x="4911725" y="29114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732535" y="2667000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0"/>
          <p:cNvSpPr>
            <a:spLocks noChangeArrowheads="1"/>
          </p:cNvSpPr>
          <p:nvPr/>
        </p:nvSpPr>
        <p:spPr bwMode="auto">
          <a:xfrm flipV="1">
            <a:off x="6629400" y="2819400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1"/>
          <p:cNvSpPr>
            <a:spLocks noChangeShapeType="1"/>
          </p:cNvSpPr>
          <p:nvPr/>
        </p:nvSpPr>
        <p:spPr bwMode="auto">
          <a:xfrm flipV="1">
            <a:off x="6629400" y="2917825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26625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</a:t>
            </a:r>
            <a:endParaRPr lang="en-US" sz="2400" dirty="0"/>
          </a:p>
        </p:txBody>
      </p:sp>
      <p:cxnSp>
        <p:nvCxnSpPr>
          <p:cNvPr id="6" name="Straight Connector 5"/>
          <p:cNvCxnSpPr>
            <a:endCxn id="33" idx="0"/>
          </p:cNvCxnSpPr>
          <p:nvPr/>
        </p:nvCxnSpPr>
        <p:spPr>
          <a:xfrm>
            <a:off x="2041346" y="2917825"/>
            <a:ext cx="11590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35" idx="2"/>
          </p:cNvCxnSpPr>
          <p:nvPr/>
        </p:nvCxnSpPr>
        <p:spPr>
          <a:xfrm flipV="1">
            <a:off x="3276600" y="2910672"/>
            <a:ext cx="1635125" cy="136065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38" idx="2"/>
          </p:cNvCxnSpPr>
          <p:nvPr/>
        </p:nvCxnSpPr>
        <p:spPr>
          <a:xfrm flipV="1">
            <a:off x="5020603" y="2917031"/>
            <a:ext cx="1608797" cy="135429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32950" y="5029200"/>
            <a:ext cx="5934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Turns out this is (provably) a good PRF</a:t>
            </a:r>
            <a:r>
              <a:rPr lang="en-US" sz="2400" b="1" i="1" dirty="0" smtClean="0"/>
              <a:t> </a:t>
            </a:r>
          </a:p>
          <a:p>
            <a:r>
              <a:rPr lang="en-US" sz="2400" b="1" i="1" dirty="0" smtClean="0"/>
              <a:t>if only K used only on same-length messages</a:t>
            </a:r>
            <a:endParaRPr lang="en-US" sz="2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3392269"/>
            <a:ext cx="1854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 IV to constant</a:t>
            </a:r>
          </a:p>
          <a:p>
            <a:r>
              <a:rPr lang="en-US" dirty="0" smtClean="0"/>
              <a:t>value, e.g., IV = 0</a:t>
            </a:r>
            <a:r>
              <a:rPr lang="en-US" baseline="30000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2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CBC-MAC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895600" y="320675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49" name="Rectangle 48"/>
          <p:cNvSpPr/>
          <p:nvPr/>
        </p:nvSpPr>
        <p:spPr>
          <a:xfrm>
            <a:off x="4648200" y="320675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6324600" y="320675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2" name="Rectangle 51"/>
          <p:cNvSpPr/>
          <p:nvPr/>
        </p:nvSpPr>
        <p:spPr>
          <a:xfrm>
            <a:off x="4722604" y="2286000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408395" y="2286000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979395" y="2286000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303535" y="2667000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020603" y="3774588"/>
            <a:ext cx="0" cy="4967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6534944" y="3945244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276600" y="3774588"/>
            <a:ext cx="794" cy="4967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533423" y="404049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T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500" y="1447800"/>
            <a:ext cx="4728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Message authentication code (MAC)</a:t>
            </a:r>
            <a:endParaRPr lang="en-US" sz="2400" dirty="0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 flipV="1">
            <a:off x="3200400" y="2819400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3200400" y="2917825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14860" y="26606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0"/>
          <p:cNvSpPr>
            <a:spLocks noChangeArrowheads="1"/>
          </p:cNvSpPr>
          <p:nvPr/>
        </p:nvSpPr>
        <p:spPr bwMode="auto">
          <a:xfrm flipV="1">
            <a:off x="4911725" y="28130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 flipV="1">
            <a:off x="4911725" y="29114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732535" y="2667000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0"/>
          <p:cNvSpPr>
            <a:spLocks noChangeArrowheads="1"/>
          </p:cNvSpPr>
          <p:nvPr/>
        </p:nvSpPr>
        <p:spPr bwMode="auto">
          <a:xfrm flipV="1">
            <a:off x="6629400" y="2819400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1"/>
          <p:cNvSpPr>
            <a:spLocks noChangeShapeType="1"/>
          </p:cNvSpPr>
          <p:nvPr/>
        </p:nvSpPr>
        <p:spPr bwMode="auto">
          <a:xfrm flipV="1">
            <a:off x="6629400" y="2917825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266253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</a:t>
            </a:r>
            <a:endParaRPr lang="en-US" sz="2400" dirty="0"/>
          </a:p>
        </p:txBody>
      </p:sp>
      <p:cxnSp>
        <p:nvCxnSpPr>
          <p:cNvPr id="6" name="Straight Connector 5"/>
          <p:cNvCxnSpPr>
            <a:endCxn id="33" idx="0"/>
          </p:cNvCxnSpPr>
          <p:nvPr/>
        </p:nvCxnSpPr>
        <p:spPr>
          <a:xfrm>
            <a:off x="2041346" y="2917825"/>
            <a:ext cx="11590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35" idx="2"/>
          </p:cNvCxnSpPr>
          <p:nvPr/>
        </p:nvCxnSpPr>
        <p:spPr>
          <a:xfrm flipV="1">
            <a:off x="3276600" y="2910672"/>
            <a:ext cx="1635125" cy="136065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38" idx="2"/>
          </p:cNvCxnSpPr>
          <p:nvPr/>
        </p:nvCxnSpPr>
        <p:spPr>
          <a:xfrm flipV="1">
            <a:off x="5020603" y="2917031"/>
            <a:ext cx="1608797" cy="135429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32950" y="5029200"/>
            <a:ext cx="5320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Turns out this is (provably) a good PRF</a:t>
            </a:r>
            <a:r>
              <a:rPr lang="en-US" sz="2400" b="1" i="1" dirty="0" smtClean="0"/>
              <a:t> </a:t>
            </a:r>
          </a:p>
          <a:p>
            <a:r>
              <a:rPr lang="en-US" sz="2400" b="1" i="1" dirty="0" smtClean="0"/>
              <a:t>if K used only on same-length messages</a:t>
            </a:r>
            <a:endParaRPr lang="en-US" sz="2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3392269"/>
            <a:ext cx="1854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 IV to constant</a:t>
            </a:r>
          </a:p>
          <a:p>
            <a:r>
              <a:rPr lang="en-US" dirty="0" smtClean="0"/>
              <a:t>value, e.g., IV = 0</a:t>
            </a:r>
            <a:r>
              <a:rPr lang="en-US" baseline="30000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1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Variable-message-length CBC-MAC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Prepend message length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Encrypted CBC-MAC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274955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657600" y="274955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334000" y="274955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732004" y="1828800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7795" y="1828800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25075" y="1828800"/>
            <a:ext cx="731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|M|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12935" y="2209800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30003" y="3317388"/>
            <a:ext cx="0" cy="4967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544344" y="3488044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286000" y="3317388"/>
            <a:ext cx="794" cy="4967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542823" y="358329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T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024260" y="22034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30"/>
          <p:cNvSpPr>
            <a:spLocks noChangeArrowheads="1"/>
          </p:cNvSpPr>
          <p:nvPr/>
        </p:nvSpPr>
        <p:spPr bwMode="auto">
          <a:xfrm flipV="1">
            <a:off x="3921125" y="23558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 flipV="1">
            <a:off x="3921125" y="24542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741935" y="2209800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30"/>
          <p:cNvSpPr>
            <a:spLocks noChangeArrowheads="1"/>
          </p:cNvSpPr>
          <p:nvPr/>
        </p:nvSpPr>
        <p:spPr bwMode="auto">
          <a:xfrm flipV="1">
            <a:off x="5638800" y="2362200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 flipV="1">
            <a:off x="5638800" y="2460625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" name="Elbow Connector 22"/>
          <p:cNvCxnSpPr>
            <a:endCxn id="18" idx="2"/>
          </p:cNvCxnSpPr>
          <p:nvPr/>
        </p:nvCxnSpPr>
        <p:spPr>
          <a:xfrm flipV="1">
            <a:off x="2286000" y="2453472"/>
            <a:ext cx="1635125" cy="136065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21" idx="2"/>
          </p:cNvCxnSpPr>
          <p:nvPr/>
        </p:nvCxnSpPr>
        <p:spPr>
          <a:xfrm flipV="1">
            <a:off x="4030003" y="2459831"/>
            <a:ext cx="1608797" cy="135429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905000" y="54102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657600" y="54102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5334000" y="54102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3732004" y="4489441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17795" y="4489441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988794" y="4489441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312935" y="48704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30003" y="5978029"/>
            <a:ext cx="0" cy="4967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286000" y="5978029"/>
            <a:ext cx="794" cy="4967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24260" y="4864082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0"/>
          <p:cNvSpPr>
            <a:spLocks noChangeArrowheads="1"/>
          </p:cNvSpPr>
          <p:nvPr/>
        </p:nvSpPr>
        <p:spPr bwMode="auto">
          <a:xfrm flipV="1">
            <a:off x="3921125" y="5016482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1"/>
          <p:cNvSpPr>
            <a:spLocks noChangeShapeType="1"/>
          </p:cNvSpPr>
          <p:nvPr/>
        </p:nvSpPr>
        <p:spPr bwMode="auto">
          <a:xfrm flipV="1">
            <a:off x="3921125" y="5114907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741935" y="48704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0"/>
          <p:cNvSpPr>
            <a:spLocks noChangeArrowheads="1"/>
          </p:cNvSpPr>
          <p:nvPr/>
        </p:nvSpPr>
        <p:spPr bwMode="auto">
          <a:xfrm flipV="1">
            <a:off x="5638800" y="50228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1"/>
          <p:cNvSpPr>
            <a:spLocks noChangeShapeType="1"/>
          </p:cNvSpPr>
          <p:nvPr/>
        </p:nvSpPr>
        <p:spPr bwMode="auto">
          <a:xfrm flipV="1">
            <a:off x="5638800" y="51212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Elbow Connector 41"/>
          <p:cNvCxnSpPr>
            <a:endCxn id="37" idx="2"/>
          </p:cNvCxnSpPr>
          <p:nvPr/>
        </p:nvCxnSpPr>
        <p:spPr>
          <a:xfrm flipV="1">
            <a:off x="2286000" y="5114113"/>
            <a:ext cx="1635125" cy="136065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endCxn id="40" idx="2"/>
          </p:cNvCxnSpPr>
          <p:nvPr/>
        </p:nvCxnSpPr>
        <p:spPr>
          <a:xfrm flipV="1">
            <a:off x="4030003" y="5120472"/>
            <a:ext cx="1608797" cy="135429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010400" y="5416559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K’</a:t>
            </a:r>
            <a:endParaRPr lang="en-US" sz="2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06403" y="5984388"/>
            <a:ext cx="0" cy="4967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7220744" y="6155044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418335" y="5126831"/>
            <a:ext cx="0" cy="289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flipV="1">
            <a:off x="5706403" y="5126831"/>
            <a:ext cx="1711932" cy="1354296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239000" y="632013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T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7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hazmat interface for CBC mode in HW1 to implement </a:t>
            </a:r>
            <a:r>
              <a:rPr lang="en-US" dirty="0" err="1" smtClean="0"/>
              <a:t>Feistel</a:t>
            </a:r>
            <a:r>
              <a:rPr lang="en-US" dirty="0" smtClean="0"/>
              <a:t> round function. </a:t>
            </a:r>
          </a:p>
          <a:p>
            <a:endParaRPr lang="en-US" dirty="0"/>
          </a:p>
          <a:p>
            <a:r>
              <a:rPr lang="en-US" dirty="0" smtClean="0"/>
              <a:t>Does this realize a secure implementation of CBC-MAC?</a:t>
            </a:r>
          </a:p>
        </p:txBody>
      </p:sp>
    </p:spTree>
    <p:extLst>
      <p:ext uri="{BB962C8B-B14F-4D97-AF65-F5344CB8AC3E}">
        <p14:creationId xmlns:p14="http://schemas.microsoft.com/office/powerpoint/2010/main" val="201945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secure (length-extending) encryption</a:t>
            </a:r>
          </a:p>
          <a:p>
            <a:r>
              <a:rPr lang="en-US" dirty="0" smtClean="0"/>
              <a:t>What we have so far:</a:t>
            </a:r>
          </a:p>
          <a:p>
            <a:pPr lvl="1"/>
            <a:r>
              <a:rPr lang="en-US" dirty="0" smtClean="0"/>
              <a:t>Block cipher modes of operation (CBC, CTR)</a:t>
            </a:r>
          </a:p>
          <a:p>
            <a:pPr lvl="1"/>
            <a:r>
              <a:rPr lang="en-US" dirty="0" smtClean="0"/>
              <a:t>Insecurity against active attacks </a:t>
            </a:r>
          </a:p>
          <a:p>
            <a:pPr lvl="2"/>
            <a:r>
              <a:rPr lang="en-US" dirty="0" smtClean="0"/>
              <a:t>Bit flip “mauling” attacks against CTR</a:t>
            </a:r>
          </a:p>
          <a:p>
            <a:pPr lvl="2"/>
            <a:r>
              <a:rPr lang="en-US" dirty="0" smtClean="0"/>
              <a:t>Padding oracle attacks against CBC</a:t>
            </a:r>
          </a:p>
          <a:p>
            <a:endParaRPr lang="en-US" dirty="0" smtClean="0"/>
          </a:p>
          <a:p>
            <a:r>
              <a:rPr lang="en-US" dirty="0" smtClean="0"/>
              <a:t>We need another tool: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authenticity mechanisms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86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1295400" y="3427412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35812" y="990600"/>
            <a:ext cx="779079" cy="1541463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5521412" y="609600"/>
            <a:ext cx="195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startup.com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47800" y="76200"/>
            <a:ext cx="6058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Malleability example: Encrypted cookies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295400" y="1295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75556" y="838200"/>
            <a:ext cx="2727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/</a:t>
            </a:r>
            <a:r>
              <a:rPr lang="en-US" dirty="0" err="1" smtClean="0"/>
              <a:t>index.html</a:t>
            </a:r>
            <a:r>
              <a:rPr lang="en-US" dirty="0" smtClean="0"/>
              <a:t>   HTTP/1.1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1371600" y="2513012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81200" y="1459468"/>
            <a:ext cx="4117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HTTP/1.1 200 OK</a:t>
            </a:r>
          </a:p>
          <a:p>
            <a:r>
              <a:rPr lang="en-US" dirty="0" smtClean="0"/>
              <a:t>Content-type: text/html</a:t>
            </a:r>
          </a:p>
          <a:p>
            <a:r>
              <a:rPr lang="en-US" dirty="0" smtClean="0"/>
              <a:t>Set-cookie: </a:t>
            </a:r>
            <a:r>
              <a:rPr lang="en-US" dirty="0" err="1" smtClean="0"/>
              <a:t>sessionToken</a:t>
            </a:r>
            <a:r>
              <a:rPr lang="en-US" dirty="0" smtClean="0"/>
              <a:t>=ab35h013490...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981200" y="2743200"/>
            <a:ext cx="3773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/</a:t>
            </a:r>
            <a:r>
              <a:rPr lang="en-US" dirty="0" err="1" smtClean="0"/>
              <a:t>info.html</a:t>
            </a:r>
            <a:r>
              <a:rPr lang="en-US" dirty="0" smtClean="0"/>
              <a:t>   HTTP/1.1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sessionToken</a:t>
            </a:r>
            <a:r>
              <a:rPr lang="en-US" dirty="0" smtClean="0"/>
              <a:t>=ab35h013490…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111" y="4205111"/>
            <a:ext cx="604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abc35h013490…    =   CTR-Mode(K, “admin=0”) 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533400" y="5100935"/>
            <a:ext cx="7741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Malicious client can simply flip a few bits to change admin=1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086600" y="2086601"/>
            <a:ext cx="17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secret key K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60" y="1082262"/>
            <a:ext cx="1262440" cy="75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2160872" y="1676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85038" y="20574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1569" y="124254"/>
            <a:ext cx="2555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More generally: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7672" y="1143000"/>
            <a:ext cx="2520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CTR-Mode(K,M)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34886" y="3276600"/>
            <a:ext cx="7480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Attacker has read/write access to communications channel</a:t>
            </a:r>
            <a:endParaRPr lang="en-US" sz="2400" dirty="0"/>
          </a:p>
        </p:txBody>
      </p:sp>
      <p:pic>
        <p:nvPicPr>
          <p:cNvPr id="25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3909" y="1902674"/>
            <a:ext cx="1260475" cy="1145326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017872" y="2057400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58409" y="1688068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6777" y="1694796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487956" y="1694796"/>
            <a:ext cx="7844" cy="438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150523" y="1149288"/>
            <a:ext cx="809549" cy="768281"/>
          </a:xfrm>
          <a:prstGeom prst="rect">
            <a:avLst/>
          </a:prstGeom>
          <a:noFill/>
        </p:spPr>
      </p:pic>
      <p:pic>
        <p:nvPicPr>
          <p:cNvPr id="43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969871" y="1060118"/>
            <a:ext cx="1011329" cy="997282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367616" y="4415135"/>
            <a:ext cx="718297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The strategy:</a:t>
            </a:r>
          </a:p>
          <a:p>
            <a:r>
              <a:rPr lang="en-US" sz="2400" dirty="0" smtClean="0"/>
              <a:t>Arrange so that that all bits received can be validated as </a:t>
            </a:r>
          </a:p>
          <a:p>
            <a:r>
              <a:rPr lang="en-US" sz="2400" dirty="0" smtClean="0"/>
              <a:t>having come from sender (the person with key K)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8619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2160872" y="1676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85038" y="20574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1569" y="124254"/>
            <a:ext cx="5180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The tool: Message authentication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93718" y="1143000"/>
            <a:ext cx="1146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Msg</a:t>
            </a:r>
            <a:r>
              <a:rPr lang="en-US" sz="2800" dirty="0" smtClean="0"/>
              <a:t>, T</a:t>
            </a:r>
            <a:endParaRPr lang="en-US" sz="2800" dirty="0"/>
          </a:p>
        </p:txBody>
      </p:sp>
      <p:pic>
        <p:nvPicPr>
          <p:cNvPr id="25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3909" y="1902674"/>
            <a:ext cx="1260475" cy="1145326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017872" y="2057400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58409" y="1688068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6777" y="1694796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487956" y="1694796"/>
            <a:ext cx="7844" cy="438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150523" y="1149288"/>
            <a:ext cx="809549" cy="768281"/>
          </a:xfrm>
          <a:prstGeom prst="rect">
            <a:avLst/>
          </a:prstGeom>
          <a:noFill/>
        </p:spPr>
      </p:pic>
      <p:pic>
        <p:nvPicPr>
          <p:cNvPr id="43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969871" y="1060118"/>
            <a:ext cx="1011329" cy="99728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24385" y="2895600"/>
            <a:ext cx="608371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Two algorithms: </a:t>
            </a:r>
          </a:p>
          <a:p>
            <a:pPr marL="457200" indent="-457200">
              <a:buAutoNum type="arabicParenBoth"/>
            </a:pPr>
            <a:r>
              <a:rPr lang="en-US" sz="2400" dirty="0" smtClean="0"/>
              <a:t>Tag(</a:t>
            </a:r>
            <a:r>
              <a:rPr lang="en-US" sz="2400" dirty="0" err="1" smtClean="0"/>
              <a:t>K,Msg</a:t>
            </a:r>
            <a:r>
              <a:rPr lang="en-US" sz="2400" dirty="0" smtClean="0"/>
              <a:t>)  outputs a tag T</a:t>
            </a:r>
          </a:p>
          <a:p>
            <a:pPr marL="457200" indent="-457200">
              <a:buAutoNum type="arabicParenBoth"/>
            </a:pPr>
            <a:r>
              <a:rPr lang="en-US" sz="2400" dirty="0" smtClean="0"/>
              <a:t>Verify(</a:t>
            </a:r>
            <a:r>
              <a:rPr lang="en-US" sz="2400" dirty="0" err="1" smtClean="0"/>
              <a:t>K,Msg,T</a:t>
            </a:r>
            <a:r>
              <a:rPr lang="en-US" sz="2400" dirty="0" smtClean="0"/>
              <a:t>) outputs 0/1</a:t>
            </a:r>
            <a:r>
              <a:rPr lang="en-US" sz="2400" dirty="0"/>
              <a:t> </a:t>
            </a:r>
            <a:r>
              <a:rPr lang="en-US" sz="2400" dirty="0" smtClean="0"/>
              <a:t> (invalid / valid)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4385" y="4495800"/>
            <a:ext cx="6483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Correctness</a:t>
            </a:r>
            <a:r>
              <a:rPr lang="en-US" sz="2400" dirty="0" smtClean="0"/>
              <a:t>:  Verify(</a:t>
            </a:r>
            <a:r>
              <a:rPr lang="en-US" sz="2400" dirty="0" err="1" smtClean="0"/>
              <a:t>K,Msg,Tag</a:t>
            </a:r>
            <a:r>
              <a:rPr lang="en-US" sz="2400" dirty="0" smtClean="0"/>
              <a:t>(</a:t>
            </a:r>
            <a:r>
              <a:rPr lang="en-US" sz="2400" dirty="0" err="1" smtClean="0"/>
              <a:t>K,Msg</a:t>
            </a:r>
            <a:r>
              <a:rPr lang="en-US" sz="2400" dirty="0" smtClean="0"/>
              <a:t>)) = 1  always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24385" y="5100935"/>
            <a:ext cx="8667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Security</a:t>
            </a:r>
            <a:r>
              <a:rPr lang="en-US" sz="2400" dirty="0" smtClean="0"/>
              <a:t>:  No </a:t>
            </a:r>
            <a:r>
              <a:rPr lang="en-US" sz="2400" dirty="0" smtClean="0"/>
              <a:t>computationally efficient attacker </a:t>
            </a:r>
            <a:r>
              <a:rPr lang="en-US" sz="2400" dirty="0" smtClean="0"/>
              <a:t>can forge tags for a new </a:t>
            </a:r>
            <a:r>
              <a:rPr lang="en-US" sz="2400" dirty="0" smtClean="0"/>
              <a:t>message even when attacker gets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</a:t>
            </a:r>
            <a:r>
              <a:rPr lang="en-US" sz="2400" dirty="0" smtClean="0"/>
              <a:t>(Msg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, 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) , (Msg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, 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), … , (</a:t>
            </a:r>
            <a:r>
              <a:rPr lang="en-US" sz="2400" dirty="0" err="1" smtClean="0"/>
              <a:t>Msg</a:t>
            </a:r>
            <a:r>
              <a:rPr lang="en-US" sz="2400" baseline="-25000" dirty="0" err="1" smtClean="0"/>
              <a:t>q</a:t>
            </a:r>
            <a:r>
              <a:rPr lang="en-US" sz="2400" dirty="0" smtClean="0"/>
              <a:t> ,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q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for messages of his choosing and reasonably large q.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6704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2160872" y="1676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85038" y="20574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1569" y="124254"/>
            <a:ext cx="6450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Composing encryption and authentication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8400" y="1143000"/>
            <a:ext cx="4135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CTR-Mode(K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,M), Tag(K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,C)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34886" y="2797076"/>
            <a:ext cx="83434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Encrypt(K,M):</a:t>
            </a:r>
          </a:p>
          <a:p>
            <a:r>
              <a:rPr lang="en-US" sz="2400" dirty="0" smtClean="0"/>
              <a:t>Use secret keys 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. These can be derived from K if needed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AES(K,0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) 	   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= AES(K,1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C = CTR-Mode(K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M) </a:t>
            </a:r>
          </a:p>
          <a:p>
            <a:r>
              <a:rPr lang="en-US" sz="2400" dirty="0" smtClean="0"/>
              <a:t>T = Tag(K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,C)</a:t>
            </a:r>
          </a:p>
          <a:p>
            <a:r>
              <a:rPr lang="en-US" sz="2400" dirty="0" smtClean="0"/>
              <a:t>Output  C||T</a:t>
            </a:r>
          </a:p>
        </p:txBody>
      </p:sp>
      <p:pic>
        <p:nvPicPr>
          <p:cNvPr id="25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3909" y="1902674"/>
            <a:ext cx="1260475" cy="1145326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017872" y="2057400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58409" y="1688068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6777" y="1694796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487956" y="1694796"/>
            <a:ext cx="7844" cy="438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150523" y="1149288"/>
            <a:ext cx="809549" cy="768281"/>
          </a:xfrm>
          <a:prstGeom prst="rect">
            <a:avLst/>
          </a:prstGeom>
          <a:noFill/>
        </p:spPr>
      </p:pic>
      <p:pic>
        <p:nvPicPr>
          <p:cNvPr id="43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969871" y="1060118"/>
            <a:ext cx="1011329" cy="997282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304800" y="5410200"/>
            <a:ext cx="451442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Decrypt(K,C||T)</a:t>
            </a:r>
          </a:p>
          <a:p>
            <a:r>
              <a:rPr lang="en-US" sz="2400" dirty="0" smtClean="0"/>
              <a:t>If Tag(K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,C,T) ≠ 1 then Return error</a:t>
            </a:r>
          </a:p>
          <a:p>
            <a:r>
              <a:rPr lang="en-US" sz="2400" dirty="0" smtClean="0"/>
              <a:t>Return CTR-Mode(K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,C)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8109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2160872" y="1676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85038" y="20574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1569" y="124254"/>
            <a:ext cx="84589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authentication using pseudorandom functions </a:t>
            </a:r>
          </a:p>
          <a:p>
            <a:r>
              <a:rPr lang="en-US" sz="2800" b="1" dirty="0" smtClean="0"/>
              <a:t>(PRFs)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0189" y="1143000"/>
            <a:ext cx="2763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Msg</a:t>
            </a:r>
            <a:r>
              <a:rPr lang="en-US" sz="2800" dirty="0" smtClean="0"/>
              <a:t>, T = F(</a:t>
            </a:r>
            <a:r>
              <a:rPr lang="en-US" sz="2800" dirty="0" err="1" smtClean="0"/>
              <a:t>K,Msg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25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3909" y="1902674"/>
            <a:ext cx="1260475" cy="1145326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017872" y="2057400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58409" y="1688068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6777" y="1694796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487956" y="1694796"/>
            <a:ext cx="7844" cy="438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150523" y="1149288"/>
            <a:ext cx="809549" cy="768281"/>
          </a:xfrm>
          <a:prstGeom prst="rect">
            <a:avLst/>
          </a:prstGeom>
          <a:noFill/>
        </p:spPr>
      </p:pic>
      <p:pic>
        <p:nvPicPr>
          <p:cNvPr id="43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969871" y="1060118"/>
            <a:ext cx="1011329" cy="99728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24385" y="3355538"/>
            <a:ext cx="2699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Tag(K,M) = F(</a:t>
            </a:r>
            <a:r>
              <a:rPr lang="en-US" sz="2400" dirty="0" err="1" smtClean="0"/>
              <a:t>K,Msg</a:t>
            </a:r>
            <a:r>
              <a:rPr lang="en-US" sz="2400" dirty="0" smtClean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52800" y="3207603"/>
            <a:ext cx="5544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F behaves like random function (to those </a:t>
            </a:r>
          </a:p>
          <a:p>
            <a:r>
              <a:rPr lang="en-US" sz="2400" dirty="0" smtClean="0"/>
              <a:t>w/o K, this will  be secure.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1108" y="4886980"/>
            <a:ext cx="5203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was example of a good PRF?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4978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2160872" y="1676400"/>
            <a:ext cx="480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85038" y="20574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1569" y="124254"/>
            <a:ext cx="84589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authentication using pseudorandom functions </a:t>
            </a:r>
          </a:p>
          <a:p>
            <a:r>
              <a:rPr lang="en-US" sz="2800" b="1" dirty="0" smtClean="0"/>
              <a:t>(PRFs)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20189" y="1143000"/>
            <a:ext cx="2763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Msg</a:t>
            </a:r>
            <a:r>
              <a:rPr lang="en-US" sz="2800" dirty="0" smtClean="0"/>
              <a:t>, T = F(</a:t>
            </a:r>
            <a:r>
              <a:rPr lang="en-US" sz="2800" dirty="0" err="1" smtClean="0"/>
              <a:t>K,Msg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25" name="Picture 5" descr="C:\Documents and Settings\rist\Local Settings\Temporary Internet Files\Content.IE5\RRKU6J6Q\MCj0349121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3909" y="1902674"/>
            <a:ext cx="1260475" cy="1145326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1017872" y="2057400"/>
            <a:ext cx="84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58409" y="1688068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6777" y="1694796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487956" y="1694796"/>
            <a:ext cx="7844" cy="4388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150523" y="1149288"/>
            <a:ext cx="809549" cy="768281"/>
          </a:xfrm>
          <a:prstGeom prst="rect">
            <a:avLst/>
          </a:prstGeom>
          <a:noFill/>
        </p:spPr>
      </p:pic>
      <p:pic>
        <p:nvPicPr>
          <p:cNvPr id="43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969871" y="1060118"/>
            <a:ext cx="1011329" cy="99728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24385" y="3355538"/>
            <a:ext cx="2699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Tag(K,M) = F(</a:t>
            </a:r>
            <a:r>
              <a:rPr lang="en-US" sz="2400" dirty="0" err="1" smtClean="0"/>
              <a:t>K,Msg</a:t>
            </a:r>
            <a:r>
              <a:rPr lang="en-US" sz="2400" dirty="0" smtClean="0"/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52800" y="3207603"/>
            <a:ext cx="5544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F behaves like random function (to those </a:t>
            </a:r>
          </a:p>
          <a:p>
            <a:r>
              <a:rPr lang="en-US" sz="2400" dirty="0" smtClean="0"/>
              <a:t>w/o K, this will  be secure.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1108" y="5725180"/>
            <a:ext cx="5203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What was example of a good PRF? 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24385" y="4343400"/>
            <a:ext cx="8438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Deterministic message authentication scheme is often called </a:t>
            </a:r>
            <a:r>
              <a:rPr lang="en-US" sz="2400" i="1" dirty="0" smtClean="0"/>
              <a:t>message authentication code (MAC) </a:t>
            </a:r>
            <a:r>
              <a:rPr lang="en-US" sz="2400" dirty="0" smtClean="0"/>
              <a:t>and tag called MAC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487209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CBC </a:t>
            </a:r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895600" y="35814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49" name="Rectangle 48"/>
          <p:cNvSpPr/>
          <p:nvPr/>
        </p:nvSpPr>
        <p:spPr>
          <a:xfrm>
            <a:off x="4648200" y="35814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6324600" y="3581400"/>
            <a:ext cx="7620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r>
              <a:rPr lang="en-US" sz="2400" baseline="-25000" dirty="0" smtClean="0"/>
              <a:t>K</a:t>
            </a:r>
            <a:endParaRPr lang="en-US" sz="2400" dirty="0"/>
          </a:p>
        </p:txBody>
      </p:sp>
      <p:sp>
        <p:nvSpPr>
          <p:cNvPr id="52" name="Rectangle 51"/>
          <p:cNvSpPr/>
          <p:nvPr/>
        </p:nvSpPr>
        <p:spPr>
          <a:xfrm>
            <a:off x="4722604" y="2660641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408395" y="2660641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979395" y="2660641"/>
            <a:ext cx="6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M1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303535" y="30416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4849153" y="43198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6534944" y="43198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3105944" y="4319885"/>
            <a:ext cx="342106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764526" y="44151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B050"/>
                </a:solidFill>
              </a:rPr>
              <a:t>C2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50317" y="44151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021317" y="4415135"/>
            <a:ext cx="504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500" y="1447800"/>
            <a:ext cx="79474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Ciphertext</a:t>
            </a:r>
            <a:r>
              <a:rPr lang="en-US" sz="2400" dirty="0" smtClean="0"/>
              <a:t> block chaining (CBC)</a:t>
            </a:r>
          </a:p>
          <a:p>
            <a:r>
              <a:rPr lang="en-US" sz="2400" dirty="0" smtClean="0"/>
              <a:t>Pad message M to M1,M2,M3,... where each block </a:t>
            </a:r>
            <a:r>
              <a:rPr lang="en-US" sz="2400" dirty="0" err="1" smtClean="0"/>
              <a:t>Mi</a:t>
            </a:r>
            <a:r>
              <a:rPr lang="en-US" sz="2400" dirty="0" smtClean="0"/>
              <a:t> is n bits</a:t>
            </a:r>
          </a:p>
          <a:p>
            <a:r>
              <a:rPr lang="en-US" sz="2400" dirty="0" smtClean="0"/>
              <a:t>Choose random n-bit string IV</a:t>
            </a:r>
          </a:p>
          <a:p>
            <a:r>
              <a:rPr lang="en-US" sz="2400" dirty="0" smtClean="0"/>
              <a:t>Then:</a:t>
            </a:r>
            <a:endParaRPr lang="en-US" sz="2400" dirty="0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 flipV="1">
            <a:off x="3200400" y="31940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3200400" y="32924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014860" y="3035282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0"/>
          <p:cNvSpPr>
            <a:spLocks noChangeArrowheads="1"/>
          </p:cNvSpPr>
          <p:nvPr/>
        </p:nvSpPr>
        <p:spPr bwMode="auto">
          <a:xfrm flipV="1">
            <a:off x="4911725" y="3187682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 flipV="1">
            <a:off x="4911725" y="3286107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732535" y="3041641"/>
            <a:ext cx="0" cy="539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0"/>
          <p:cNvSpPr>
            <a:spLocks noChangeArrowheads="1"/>
          </p:cNvSpPr>
          <p:nvPr/>
        </p:nvSpPr>
        <p:spPr bwMode="auto">
          <a:xfrm flipV="1">
            <a:off x="6629400" y="3194041"/>
            <a:ext cx="193675" cy="195263"/>
          </a:xfrm>
          <a:prstGeom prst="ellips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1"/>
          <p:cNvSpPr>
            <a:spLocks noChangeShapeType="1"/>
          </p:cNvSpPr>
          <p:nvPr/>
        </p:nvSpPr>
        <p:spPr bwMode="auto">
          <a:xfrm flipV="1">
            <a:off x="6629400" y="3292466"/>
            <a:ext cx="193675" cy="0"/>
          </a:xfrm>
          <a:prstGeom prst="line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303717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IV</a:t>
            </a:r>
            <a:endParaRPr lang="en-US" sz="2400" dirty="0"/>
          </a:p>
        </p:txBody>
      </p:sp>
      <p:cxnSp>
        <p:nvCxnSpPr>
          <p:cNvPr id="6" name="Straight Connector 5"/>
          <p:cNvCxnSpPr>
            <a:endCxn id="33" idx="0"/>
          </p:cNvCxnSpPr>
          <p:nvPr/>
        </p:nvCxnSpPr>
        <p:spPr>
          <a:xfrm>
            <a:off x="2041346" y="3292466"/>
            <a:ext cx="11590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4" idx="3"/>
            <a:endCxn id="35" idx="2"/>
          </p:cNvCxnSpPr>
          <p:nvPr/>
        </p:nvCxnSpPr>
        <p:spPr>
          <a:xfrm flipV="1">
            <a:off x="3526083" y="3285313"/>
            <a:ext cx="1385642" cy="136065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38" idx="2"/>
          </p:cNvCxnSpPr>
          <p:nvPr/>
        </p:nvCxnSpPr>
        <p:spPr>
          <a:xfrm flipV="1">
            <a:off x="5257800" y="3291672"/>
            <a:ext cx="1371600" cy="135206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" idx="2"/>
          </p:cNvCxnSpPr>
          <p:nvPr/>
        </p:nvCxnSpPr>
        <p:spPr>
          <a:xfrm>
            <a:off x="1820773" y="3498841"/>
            <a:ext cx="0" cy="914400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600200" y="4413241"/>
            <a:ext cx="50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C0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1251" y="5405735"/>
            <a:ext cx="7034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we convert this into variable-message-length PRF?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56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858</Words>
  <Application>Microsoft Macintosh PowerPoint</Application>
  <PresentationFormat>On-screen Show (4:3)</PresentationFormat>
  <Paragraphs>176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Today in Cryptography (5830)</vt:lpstr>
      <vt:lpstr>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Recall CBC mode</vt:lpstr>
      <vt:lpstr>CBC-MAC</vt:lpstr>
      <vt:lpstr>CBC-MAC</vt:lpstr>
      <vt:lpstr>Variable-message-length CBC-MAC</vt:lpstr>
      <vt:lpstr>Discussion exercise</vt:lpstr>
    </vt:vector>
  </TitlesOfParts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 in Cryptography (5830)</dc:title>
  <dc:creator>Thomas Ristenpart</dc:creator>
  <cp:lastModifiedBy>Thomas Ristenpart</cp:lastModifiedBy>
  <cp:revision>24</cp:revision>
  <dcterms:created xsi:type="dcterms:W3CDTF">2016-02-23T17:11:28Z</dcterms:created>
  <dcterms:modified xsi:type="dcterms:W3CDTF">2016-02-23T21:35:39Z</dcterms:modified>
</cp:coreProperties>
</file>