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5" r:id="rId7"/>
    <p:sldId id="264" r:id="rId8"/>
    <p:sldId id="266" r:id="rId9"/>
    <p:sldId id="268" r:id="rId10"/>
    <p:sldId id="267" r:id="rId11"/>
    <p:sldId id="277" r:id="rId12"/>
    <p:sldId id="271" r:id="rId13"/>
    <p:sldId id="272" r:id="rId14"/>
    <p:sldId id="273" r:id="rId15"/>
    <p:sldId id="279" r:id="rId16"/>
    <p:sldId id="270" r:id="rId17"/>
    <p:sldId id="274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247F7-7AE4-CC46-8C7D-9C3615EF0131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EA590-6924-6547-BFAB-5B3A34F4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8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5F4DB-4679-224E-9A54-604702C32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76119-FBA6-4107-89E0-F7E966B235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broken uses</a:t>
            </a:r>
            <a:r>
              <a:rPr lang="en-US" baseline="0" dirty="0" smtClean="0"/>
              <a:t> of block cipher. Simple m + z. E(</a:t>
            </a:r>
            <a:r>
              <a:rPr lang="en-US" baseline="0" dirty="0" err="1" smtClean="0"/>
              <a:t>m,z</a:t>
            </a:r>
            <a:r>
              <a:rPr lang="en-US" baseline="0" dirty="0" smtClean="0"/>
              <a:t>) or E(</a:t>
            </a:r>
            <a:r>
              <a:rPr lang="en-US" baseline="0" dirty="0" err="1" smtClean="0"/>
              <a:t>z,m</a:t>
            </a:r>
            <a:r>
              <a:rPr lang="en-US" baseline="0" dirty="0" smtClean="0"/>
              <a:t>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EA590-6924-6547-BFAB-5B3A34F4C9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7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D250-50B5-4142-99E5-7CAFB80CCA92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5F9-6E30-8341-ACC0-F34EAB79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D250-50B5-4142-99E5-7CAFB80CCA92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5F9-6E30-8341-ACC0-F34EAB79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D250-50B5-4142-99E5-7CAFB80CCA92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5F9-6E30-8341-ACC0-F34EAB79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D250-50B5-4142-99E5-7CAFB80CCA92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5F9-6E30-8341-ACC0-F34EAB79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9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D250-50B5-4142-99E5-7CAFB80CCA92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5F9-6E30-8341-ACC0-F34EAB79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D250-50B5-4142-99E5-7CAFB80CCA92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5F9-6E30-8341-ACC0-F34EAB79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5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D250-50B5-4142-99E5-7CAFB80CCA92}" type="datetimeFigureOut">
              <a:rPr lang="en-US" smtClean="0"/>
              <a:t>3/3/16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5F9-6E30-8341-ACC0-F34EAB79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D250-50B5-4142-99E5-7CAFB80CCA92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5F9-6E30-8341-ACC0-F34EAB79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D250-50B5-4142-99E5-7CAFB80CCA92}" type="datetimeFigureOut">
              <a:rPr lang="en-US" smtClean="0"/>
              <a:t>3/3/16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5F9-6E30-8341-ACC0-F34EAB79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6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D250-50B5-4142-99E5-7CAFB80CCA92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5F9-6E30-8341-ACC0-F34EAB79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1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D250-50B5-4142-99E5-7CAFB80CCA92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5F9-6E30-8341-ACC0-F34EAB79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D250-50B5-4142-99E5-7CAFB80CCA92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A95F9-6E30-8341-ACC0-F34EAB79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69686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Hash functions</a:t>
            </a:r>
          </a:p>
          <a:p>
            <a:r>
              <a:rPr lang="en-US" sz="2800" dirty="0" smtClean="0"/>
              <a:t>HMAC</a:t>
            </a:r>
          </a:p>
          <a:p>
            <a:r>
              <a:rPr lang="en-US" sz="2800" dirty="0" smtClean="0"/>
              <a:t>Passwords and password-based key </a:t>
            </a:r>
            <a:r>
              <a:rPr lang="en-US" sz="2800" dirty="0" smtClean="0"/>
              <a:t>derivation</a:t>
            </a:r>
          </a:p>
        </p:txBody>
      </p:sp>
    </p:spTree>
    <p:extLst>
      <p:ext uri="{BB962C8B-B14F-4D97-AF65-F5344CB8AC3E}">
        <p14:creationId xmlns:p14="http://schemas.microsoft.com/office/powerpoint/2010/main" val="382064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Password hashing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6592" y="1676400"/>
            <a:ext cx="8199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Password hashing. Choose random salt and store (</a:t>
            </a:r>
            <a:r>
              <a:rPr lang="en-US" sz="2400" dirty="0" err="1" smtClean="0"/>
              <a:t>salt,h</a:t>
            </a:r>
            <a:r>
              <a:rPr lang="en-US" sz="2400" dirty="0" smtClean="0"/>
              <a:t>) where:</a:t>
            </a:r>
            <a:endParaRPr lang="en-US" sz="2400" dirty="0"/>
          </a:p>
        </p:txBody>
      </p:sp>
      <p:sp>
        <p:nvSpPr>
          <p:cNvPr id="70" name="Trapezoid 69"/>
          <p:cNvSpPr/>
          <p:nvPr/>
        </p:nvSpPr>
        <p:spPr>
          <a:xfrm rot="5400000">
            <a:off x="3720940" y="2705100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rot="10800000">
            <a:off x="3454240" y="3048000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>
            <a:off x="4686240" y="3048000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22356" y="2864923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7727" y="2737211"/>
            <a:ext cx="143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salt || pw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5368631" y="2814935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398095" y="3831104"/>
            <a:ext cx="848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idea:</a:t>
            </a:r>
            <a:r>
              <a:rPr lang="en-US" sz="2400" dirty="0" smtClean="0"/>
              <a:t> Attacker, given (</a:t>
            </a:r>
            <a:r>
              <a:rPr lang="en-US" sz="2400" dirty="0" err="1" smtClean="0"/>
              <a:t>salt,h</a:t>
            </a:r>
            <a:r>
              <a:rPr lang="en-US" sz="2400" dirty="0" smtClean="0"/>
              <a:t>), should not be able to recover pw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737" y="4648200"/>
            <a:ext cx="1774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 can they?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5059740"/>
            <a:ext cx="4249931" cy="156966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Rainbow tables speed this</a:t>
            </a:r>
          </a:p>
          <a:p>
            <a:r>
              <a:rPr lang="en-US" sz="2400" dirty="0" smtClean="0"/>
              <a:t>up in practice by way of</a:t>
            </a:r>
          </a:p>
          <a:p>
            <a:r>
              <a:rPr lang="en-US" sz="2400" dirty="0" err="1" smtClean="0"/>
              <a:t>precompution</a:t>
            </a:r>
            <a:r>
              <a:rPr lang="en-US" sz="2400" dirty="0" smtClean="0"/>
              <a:t>. Large salts </a:t>
            </a:r>
          </a:p>
          <a:p>
            <a:r>
              <a:rPr lang="en-US" sz="2400" dirty="0" smtClean="0"/>
              <a:t>make rainbow tables impractical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334000"/>
            <a:ext cx="3438862" cy="1200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each guess pw’: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If H(salt||pw’) = h then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Ret pw’</a:t>
            </a:r>
          </a:p>
        </p:txBody>
      </p:sp>
    </p:spTree>
    <p:extLst>
      <p:ext uri="{BB962C8B-B14F-4D97-AF65-F5344CB8AC3E}">
        <p14:creationId xmlns:p14="http://schemas.microsoft.com/office/powerpoint/2010/main" val="354680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58751"/>
          <a:stretch/>
        </p:blipFill>
        <p:spPr>
          <a:xfrm>
            <a:off x="60325" y="0"/>
            <a:ext cx="9159875" cy="1623993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44584" y="3413760"/>
            <a:ext cx="8695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Say c = 4096. Generous back of envelope* suggests that in 1 second, </a:t>
            </a:r>
          </a:p>
          <a:p>
            <a:r>
              <a:rPr lang="en-US" sz="2400" dirty="0" smtClean="0"/>
              <a:t>can test 252 passwords and so a naïve brute-force: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76400"/>
            <a:ext cx="9144000" cy="1796995"/>
          </a:xfrm>
          <a:prstGeom prst="rect">
            <a:avLst/>
          </a:prstGeom>
          <a:ln>
            <a:solidFill>
              <a:srgbClr val="4F81BD"/>
            </a:solidFill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22078"/>
              </p:ext>
            </p:extLst>
          </p:nvPr>
        </p:nvGraphicFramePr>
        <p:xfrm>
          <a:off x="1447800" y="4328160"/>
          <a:ext cx="60960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235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 numerical</a:t>
                      </a:r>
                      <a:r>
                        <a:rPr lang="en-US" baseline="0" dirty="0" smtClean="0"/>
                        <a:t> 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r>
                        <a:rPr lang="en-US" baseline="0" dirty="0" smtClean="0"/>
                        <a:t> = </a:t>
                      </a:r>
                    </a:p>
                    <a:p>
                      <a:r>
                        <a:rPr lang="en-US" baseline="0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~ 3968 seconds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 lower</a:t>
                      </a:r>
                      <a:r>
                        <a:rPr lang="en-US" baseline="0" dirty="0" smtClean="0"/>
                        <a:t> case alphanumeric 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r>
                        <a:rPr lang="en-US" baseline="30000" dirty="0" smtClean="0"/>
                        <a:t>6</a:t>
                      </a:r>
                      <a:r>
                        <a:rPr lang="en-US" baseline="0" dirty="0" smtClean="0"/>
                        <a:t> = </a:t>
                      </a:r>
                    </a:p>
                    <a:p>
                      <a:r>
                        <a:rPr lang="en-US" baseline="0" dirty="0" smtClean="0"/>
                        <a:t>2,176,782,336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r>
                        <a:rPr lang="en-US" baseline="0" dirty="0" smtClean="0"/>
                        <a:t> 99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 alphanumeric</a:t>
                      </a:r>
                      <a:r>
                        <a:rPr lang="en-US" baseline="0" dirty="0" smtClean="0"/>
                        <a:t> + 10 special 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r>
                        <a:rPr lang="en-US" baseline="30000" dirty="0" smtClean="0"/>
                        <a:t>8</a:t>
                      </a:r>
                      <a:r>
                        <a:rPr lang="en-US" baseline="0" dirty="0" smtClean="0"/>
                        <a:t> = </a:t>
                      </a:r>
                    </a:p>
                    <a:p>
                      <a:r>
                        <a:rPr lang="en-US" dirty="0" smtClean="0"/>
                        <a:t>722,204,136,308,736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33million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76600" y="6400800"/>
            <a:ext cx="231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I did the arithmetic…</a:t>
            </a:r>
          </a:p>
        </p:txBody>
      </p:sp>
    </p:spTree>
    <p:extLst>
      <p:ext uri="{BB962C8B-B14F-4D97-AF65-F5344CB8AC3E}">
        <p14:creationId xmlns:p14="http://schemas.microsoft.com/office/powerpoint/2010/main" val="198390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4800"/>
            <a:ext cx="9220200" cy="410017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943600" y="4038600"/>
            <a:ext cx="2877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an </a:t>
            </a:r>
            <a:r>
              <a:rPr lang="en-US" sz="2000" dirty="0" err="1" smtClean="0"/>
              <a:t>Imperva</a:t>
            </a:r>
            <a:r>
              <a:rPr lang="en-US" sz="2000" dirty="0" smtClean="0"/>
              <a:t> study of </a:t>
            </a:r>
          </a:p>
          <a:p>
            <a:r>
              <a:rPr lang="en-US" sz="2000" dirty="0" smtClean="0"/>
              <a:t>released </a:t>
            </a:r>
            <a:r>
              <a:rPr lang="en-US" sz="2000" dirty="0" err="1" smtClean="0"/>
              <a:t>RockMe.com</a:t>
            </a:r>
            <a:r>
              <a:rPr lang="en-US" sz="2000" dirty="0" smtClean="0"/>
              <a:t>  </a:t>
            </a:r>
          </a:p>
          <a:p>
            <a:r>
              <a:rPr lang="en-US" sz="2000" dirty="0" smtClean="0"/>
              <a:t>password database</a:t>
            </a:r>
          </a:p>
          <a:p>
            <a:r>
              <a:rPr lang="en-US" sz="2000" dirty="0" smtClean="0"/>
              <a:t>2010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721100"/>
            <a:ext cx="50546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6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44" b="24815"/>
          <a:stretch/>
        </p:blipFill>
        <p:spPr>
          <a:xfrm>
            <a:off x="1860550" y="304800"/>
            <a:ext cx="5422900" cy="2208173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2100" y="2819400"/>
            <a:ext cx="7785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AshleyMadison</a:t>
            </a:r>
            <a:r>
              <a:rPr lang="en-US" sz="2400" u="sng" dirty="0" smtClean="0"/>
              <a:t> hack: 36 million user hashes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Salts + Passwords hashed using </a:t>
            </a:r>
            <a:r>
              <a:rPr lang="en-US" sz="2400" dirty="0" err="1" smtClean="0"/>
              <a:t>bcrypt</a:t>
            </a:r>
            <a:r>
              <a:rPr lang="en-US" sz="2400" dirty="0" smtClean="0"/>
              <a:t> with c = 2</a:t>
            </a:r>
            <a:r>
              <a:rPr lang="en-US" sz="2400" baseline="30000" dirty="0" smtClean="0"/>
              <a:t>12 </a:t>
            </a:r>
            <a:r>
              <a:rPr lang="en-US" sz="2400" dirty="0" smtClean="0"/>
              <a:t>= 4096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4,007 cracked directly with trivial approach</a:t>
            </a:r>
          </a:p>
          <a:p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CynoSure</a:t>
            </a:r>
            <a:r>
              <a:rPr lang="en-US" sz="2400" dirty="0" smtClean="0"/>
              <a:t> analysis:  </a:t>
            </a:r>
            <a:r>
              <a:rPr lang="en-US" sz="2400" b="1" dirty="0" smtClean="0"/>
              <a:t>11 million </a:t>
            </a:r>
            <a:r>
              <a:rPr lang="en-US" sz="2400" dirty="0" smtClean="0"/>
              <a:t>hashes cracked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&gt;630,000 people used usernames as passwords</a:t>
            </a:r>
          </a:p>
          <a:p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smtClean="0"/>
              <a:t>MD5 hashes left lying around accidentally</a:t>
            </a:r>
            <a:r>
              <a:rPr lang="en-US" sz="2400" dirty="0"/>
              <a:t>	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4800" y="6248400"/>
            <a:ext cx="873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cynosureprime.blogspot.com</a:t>
            </a:r>
            <a:r>
              <a:rPr lang="en-US" dirty="0"/>
              <a:t>/2015/09/</a:t>
            </a:r>
            <a:r>
              <a:rPr lang="en-US" dirty="0" err="1"/>
              <a:t>csp</a:t>
            </a:r>
            <a:r>
              <a:rPr lang="en-US" dirty="0"/>
              <a:t>-our-take-on-cracked-am-</a:t>
            </a:r>
            <a:r>
              <a:rPr lang="en-US" dirty="0" err="1"/>
              <a:t>passwords.html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4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Ashley Madison in good company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286" t="32262" r="38192" b="57039"/>
          <a:stretch/>
        </p:blipFill>
        <p:spPr>
          <a:xfrm>
            <a:off x="706322" y="3048000"/>
            <a:ext cx="2150856" cy="732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3048000"/>
            <a:ext cx="3804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6.5 million leaked  (2012)</a:t>
            </a:r>
          </a:p>
          <a:p>
            <a:r>
              <a:rPr lang="en-US" sz="2000" dirty="0" smtClean="0"/>
              <a:t>5.85 million recovered in 2 weeks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22" y="1752600"/>
            <a:ext cx="263838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1747750"/>
            <a:ext cx="3739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32.6 million leaked  (2012)</a:t>
            </a:r>
          </a:p>
          <a:p>
            <a:r>
              <a:rPr lang="en-US" sz="2000" dirty="0" smtClean="0"/>
              <a:t>32.6 million recovered (plaintext!)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142569" y="4431268"/>
            <a:ext cx="2276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442,832 leaked (2012)</a:t>
            </a:r>
          </a:p>
          <a:p>
            <a:r>
              <a:rPr lang="en-US" dirty="0" smtClean="0"/>
              <a:t>442,832 recovered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04" y="4572000"/>
            <a:ext cx="2667000" cy="506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5562600"/>
            <a:ext cx="2362200" cy="7086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49324" y="5638800"/>
            <a:ext cx="3331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36 million accounts leaked (2013)</a:t>
            </a:r>
          </a:p>
          <a:p>
            <a:r>
              <a:rPr lang="en-US" dirty="0" smtClean="0"/>
              <a:t>Encrypted, but with ECB mode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797920" y="6279280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1797920" y="1269850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5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0"/>
            <a:ext cx="5995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0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Password-based Key </a:t>
            </a:r>
            <a:r>
              <a:rPr lang="en-US" dirty="0" err="1" smtClean="0"/>
              <a:t>Deriviation</a:t>
            </a:r>
            <a:r>
              <a:rPr lang="en-US" dirty="0" smtClean="0"/>
              <a:t> (PBKDF)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5400000">
            <a:off x="2400301" y="2776835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2133601" y="3119735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1" y="2890491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7" name="Trapezoid 6"/>
          <p:cNvSpPr/>
          <p:nvPr/>
        </p:nvSpPr>
        <p:spPr>
          <a:xfrm rot="5400000">
            <a:off x="3621025" y="2776835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3354325" y="3119735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40125" y="2890491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0" name="Trapezoid 9"/>
          <p:cNvSpPr/>
          <p:nvPr/>
        </p:nvSpPr>
        <p:spPr>
          <a:xfrm rot="5400000">
            <a:off x="6288024" y="2776835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021324" y="3119735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7124" y="2890491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4572001" y="3119735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7239000" y="3119735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7836" y="2814935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4500" y="2886670"/>
            <a:ext cx="143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salt || pw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848600" y="288667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83125" y="1824335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Truncate if</a:t>
            </a:r>
          </a:p>
          <a:p>
            <a:r>
              <a:rPr lang="en-US" dirty="0" smtClean="0"/>
              <a:t>needed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  <a:endCxn id="17" idx="0"/>
          </p:cNvCxnSpPr>
          <p:nvPr/>
        </p:nvCxnSpPr>
        <p:spPr>
          <a:xfrm>
            <a:off x="7982007" y="2470666"/>
            <a:ext cx="39778" cy="41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16200000">
            <a:off x="4534764" y="1315337"/>
            <a:ext cx="609600" cy="5446528"/>
          </a:xfrm>
          <a:prstGeom prst="leftBrace">
            <a:avLst>
              <a:gd name="adj1" fmla="val 66468"/>
              <a:gd name="adj2" fmla="val 5054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86200" y="4419600"/>
            <a:ext cx="1970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c times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5914" y="1676400"/>
            <a:ext cx="2501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PBKDF(</a:t>
            </a:r>
            <a:r>
              <a:rPr lang="en-US" sz="2800" dirty="0" err="1" smtClean="0"/>
              <a:t>pw,salt</a:t>
            </a:r>
            <a:r>
              <a:rPr lang="en-US" sz="2800" dirty="0" smtClean="0"/>
              <a:t>):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876800"/>
            <a:ext cx="7545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PKCS#5 standardizes PBKDF1 and PBKDF2, which are both hash-chain based. 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" y="5715000"/>
            <a:ext cx="754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Only slows down by a factor of 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6243935"/>
            <a:ext cx="754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scrypt</a:t>
            </a:r>
            <a:r>
              <a:rPr lang="en-US" sz="2400" dirty="0" smtClean="0"/>
              <a:t>, argon2:   memory-hard hashing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304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1045" y="1371600"/>
            <a:ext cx="6650955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$cur  = ‘password’</a:t>
            </a:r>
          </a:p>
          <a:p>
            <a:r>
              <a:rPr lang="is-IS" sz="2800" dirty="0"/>
              <a:t>$cur  = md5($cur)</a:t>
            </a:r>
          </a:p>
          <a:p>
            <a:r>
              <a:rPr lang="en-US" sz="2800" dirty="0"/>
              <a:t>$salt = </a:t>
            </a:r>
            <a:r>
              <a:rPr lang="en-US" sz="2800" dirty="0" err="1"/>
              <a:t>randbytes</a:t>
            </a:r>
            <a:r>
              <a:rPr lang="en-US" sz="2800" dirty="0"/>
              <a:t>(20)</a:t>
            </a:r>
          </a:p>
          <a:p>
            <a:r>
              <a:rPr lang="en-US" sz="2800" dirty="0"/>
              <a:t>$cur  = hmac_sha1($cur, $salt)</a:t>
            </a:r>
          </a:p>
          <a:p>
            <a:r>
              <a:rPr lang="en-US" sz="2800" dirty="0"/>
              <a:t>$cur  = remote_hmac_sha256($cur, $secret)</a:t>
            </a:r>
          </a:p>
          <a:p>
            <a:r>
              <a:rPr lang="en-US" sz="2800" dirty="0"/>
              <a:t>$cur  = </a:t>
            </a:r>
            <a:r>
              <a:rPr lang="en-US" sz="2800" dirty="0" err="1"/>
              <a:t>scrypt</a:t>
            </a:r>
            <a:r>
              <a:rPr lang="en-US" sz="2800" dirty="0"/>
              <a:t>($cur, $salt)</a:t>
            </a:r>
          </a:p>
          <a:p>
            <a:r>
              <a:rPr lang="en-US" sz="2800" dirty="0"/>
              <a:t>$cur  = hmac_sha256($cur, $salt)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0" y="1295400"/>
            <a:ext cx="1397000" cy="1168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Facebook password onion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9476" y="4893370"/>
            <a:ext cx="7686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Evolution of their password hashing over time</a:t>
            </a:r>
          </a:p>
          <a:p>
            <a:r>
              <a:rPr lang="en-US" sz="2400" i="1" dirty="0" smtClean="0"/>
              <a:t>Limitations: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Can’t rotate secret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Can’t do cryptographic erasure for compromise </a:t>
            </a:r>
            <a:r>
              <a:rPr lang="en-US" sz="2400" dirty="0" err="1" smtClean="0"/>
              <a:t>clean-up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232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632" y="152400"/>
            <a:ext cx="499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The </a:t>
            </a:r>
            <a:r>
              <a:rPr lang="en-US" sz="4000" b="1" dirty="0" err="1" smtClean="0"/>
              <a:t>Pythia</a:t>
            </a:r>
            <a:r>
              <a:rPr lang="en-US" sz="4000" b="1" dirty="0" smtClean="0"/>
              <a:t> PRF Service</a:t>
            </a:r>
            <a:endParaRPr lang="en-US" sz="4000" b="1" dirty="0"/>
          </a:p>
        </p:txBody>
      </p:sp>
      <p:pic>
        <p:nvPicPr>
          <p:cNvPr id="6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478340"/>
            <a:ext cx="693227" cy="1371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133600" y="2633008"/>
            <a:ext cx="3165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salt, F(K, </a:t>
            </a:r>
            <a:r>
              <a:rPr lang="en-US" sz="2000" dirty="0" err="1" smtClean="0"/>
              <a:t>H</a:t>
            </a:r>
            <a:r>
              <a:rPr lang="en-US" sz="2000" baseline="30000" dirty="0" err="1" smtClean="0"/>
              <a:t>c</a:t>
            </a:r>
            <a:r>
              <a:rPr lang="en-US" sz="2000" dirty="0" smtClean="0"/>
              <a:t>(princess|| salt</a:t>
            </a:r>
            <a:r>
              <a:rPr lang="en-US" sz="2000" dirty="0" smtClean="0"/>
              <a:t>) 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510639"/>
            <a:ext cx="825500" cy="825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3150" y="2307610"/>
            <a:ext cx="1051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Back-end </a:t>
            </a:r>
          </a:p>
          <a:p>
            <a:r>
              <a:rPr lang="en-US" dirty="0" err="1" smtClean="0"/>
              <a:t>Pythia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pic>
        <p:nvPicPr>
          <p:cNvPr id="17" name="Picture 2" descr="C:\Documents and Settings\rist\Local Settings\Temporary Internet Files\Content.IE5\QB8JK7EN\MCj0433903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1350" y="1925875"/>
            <a:ext cx="476250" cy="476250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 flipH="1">
            <a:off x="4114800" y="1903307"/>
            <a:ext cx="18288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14800" y="2164140"/>
            <a:ext cx="18288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90730" y="1478340"/>
            <a:ext cx="13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blinded 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41303" y="2164140"/>
            <a:ext cx="107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 = F(K, h)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2011740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5053" y="3840540"/>
            <a:ext cx="8217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Stronger password privacy properties via blinding of values derived from password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Prototype </a:t>
            </a:r>
            <a:r>
              <a:rPr lang="en-US" sz="2400" dirty="0" smtClean="0"/>
              <a:t>and paper:</a:t>
            </a:r>
          </a:p>
          <a:p>
            <a:pPr lvl="2"/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err="1"/>
              <a:t>pages.cs.wisc.edu</a:t>
            </a:r>
            <a:r>
              <a:rPr lang="en-US" sz="2400" dirty="0"/>
              <a:t>/~ace/</a:t>
            </a:r>
            <a:r>
              <a:rPr lang="en-US" sz="2400" dirty="0" err="1"/>
              <a:t>pythia.html</a:t>
            </a:r>
            <a:endParaRPr lang="en-US" sz="2400" dirty="0"/>
          </a:p>
        </p:txBody>
      </p:sp>
      <p:pic>
        <p:nvPicPr>
          <p:cNvPr id="19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480839"/>
            <a:ext cx="960884" cy="911901"/>
          </a:xfrm>
          <a:prstGeom prst="rect">
            <a:avLst/>
          </a:prstGeom>
          <a:noFill/>
        </p:spPr>
      </p:pic>
      <p:cxnSp>
        <p:nvCxnSpPr>
          <p:cNvPr id="22" name="Straight Arrow Connector 21"/>
          <p:cNvCxnSpPr/>
          <p:nvPr/>
        </p:nvCxnSpPr>
        <p:spPr>
          <a:xfrm flipH="1">
            <a:off x="1676400" y="1873507"/>
            <a:ext cx="1354316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4000" y="1151454"/>
            <a:ext cx="1481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Login: tom</a:t>
            </a:r>
          </a:p>
          <a:p>
            <a:r>
              <a:rPr lang="en-US" sz="2000" dirty="0" smtClean="0"/>
              <a:t>Pw: princess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313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Another application of PBKDFs:</a:t>
            </a:r>
            <a:br>
              <a:rPr lang="en-US" b="1" dirty="0" smtClean="0"/>
            </a:br>
            <a:r>
              <a:rPr lang="en-US" b="1" dirty="0" smtClean="0"/>
              <a:t>PW-based encryption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4593" y="2362200"/>
            <a:ext cx="3671538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Enc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pw,</a:t>
            </a:r>
            <a:r>
              <a:rPr lang="en-US" sz="2400" u="sng" dirty="0" err="1" smtClean="0"/>
              <a:t>M</a:t>
            </a:r>
            <a:r>
              <a:rPr lang="en-US" sz="2400" u="sng" dirty="0" smtClean="0"/>
              <a:t>)</a:t>
            </a:r>
            <a:r>
              <a:rPr lang="en-US" sz="2400" u="sng" dirty="0" smtClean="0"/>
              <a:t>:</a:t>
            </a:r>
          </a:p>
          <a:p>
            <a:r>
              <a:rPr lang="en-US" sz="2400" dirty="0" smtClean="0"/>
              <a:t>salt </a:t>
            </a:r>
            <a:endParaRPr lang="en-US" sz="2400" dirty="0" smtClean="0"/>
          </a:p>
          <a:p>
            <a:r>
              <a:rPr lang="en-US" sz="2400" dirty="0" smtClean="0"/>
              <a:t>K = PBKDF(</a:t>
            </a:r>
            <a:r>
              <a:rPr lang="en-US" sz="2400" dirty="0" err="1" smtClean="0"/>
              <a:t>pw,salt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C’ </a:t>
            </a:r>
            <a:r>
              <a:rPr lang="en-US" sz="2400" dirty="0" smtClean="0"/>
              <a:t>= </a:t>
            </a:r>
            <a:r>
              <a:rPr lang="en-US" sz="2400" dirty="0" err="1" smtClean="0"/>
              <a:t>AEnc</a:t>
            </a:r>
            <a:r>
              <a:rPr lang="en-US" sz="2400" dirty="0" smtClean="0"/>
              <a:t>(</a:t>
            </a:r>
            <a:r>
              <a:rPr lang="en-US" sz="2400" dirty="0" smtClean="0"/>
              <a:t>K,</a:t>
            </a:r>
            <a:r>
              <a:rPr lang="en-US" sz="2400" dirty="0" smtClean="0"/>
              <a:t>M)</a:t>
            </a:r>
            <a:endParaRPr lang="en-US" sz="2400" dirty="0" smtClean="0"/>
          </a:p>
          <a:p>
            <a:r>
              <a:rPr lang="en-US" sz="2400" dirty="0" smtClean="0"/>
              <a:t>Return (</a:t>
            </a:r>
            <a:r>
              <a:rPr lang="en-US" sz="2400" dirty="0" err="1" smtClean="0"/>
              <a:t>salt,</a:t>
            </a:r>
            <a:r>
              <a:rPr lang="en-US" sz="2400" dirty="0" err="1" smtClean="0"/>
              <a:t>C</a:t>
            </a:r>
            <a:r>
              <a:rPr lang="en-US" sz="2400" dirty="0" smtClean="0"/>
              <a:t>’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53000" y="2590800"/>
            <a:ext cx="3374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 </a:t>
            </a:r>
            <a:r>
              <a:rPr lang="en-US" sz="2800" dirty="0" smtClean="0"/>
              <a:t>En </a:t>
            </a:r>
            <a:r>
              <a:rPr lang="en-US" sz="2800" dirty="0" smtClean="0"/>
              <a:t>is a normal</a:t>
            </a:r>
          </a:p>
          <a:p>
            <a:r>
              <a:rPr lang="en-US" sz="2800" dirty="0" smtClean="0"/>
              <a:t>symmetric encryption </a:t>
            </a:r>
          </a:p>
          <a:p>
            <a:r>
              <a:rPr lang="en-US" sz="2800" dirty="0" smtClean="0"/>
              <a:t>scheme (CBC+HMAC)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85890" y="5301797"/>
            <a:ext cx="15896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Attacks?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538008"/>
            <a:ext cx="3671538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Dec(</a:t>
            </a:r>
            <a:r>
              <a:rPr lang="en-US" sz="2400" u="sng" dirty="0" err="1" smtClean="0"/>
              <a:t>pw</a:t>
            </a:r>
            <a:r>
              <a:rPr lang="en-US" sz="2400" u="sng" dirty="0" err="1" smtClean="0"/>
              <a:t>,salt</a:t>
            </a:r>
            <a:r>
              <a:rPr lang="en-US" sz="2400" u="sng" dirty="0" smtClean="0"/>
              <a:t>||C):</a:t>
            </a:r>
            <a:endParaRPr lang="en-US" sz="2400" dirty="0" smtClean="0"/>
          </a:p>
          <a:p>
            <a:r>
              <a:rPr lang="en-US" sz="2400" dirty="0" smtClean="0"/>
              <a:t>K = PBKDF(</a:t>
            </a:r>
            <a:r>
              <a:rPr lang="en-US" sz="2400" dirty="0" err="1" smtClean="0"/>
              <a:t>pw,salt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M = </a:t>
            </a:r>
            <a:r>
              <a:rPr lang="en-US" sz="2400" dirty="0" err="1" smtClean="0"/>
              <a:t>ADec</a:t>
            </a:r>
            <a:r>
              <a:rPr lang="en-US" sz="2400" dirty="0" smtClean="0"/>
              <a:t>(</a:t>
            </a:r>
            <a:r>
              <a:rPr lang="en-US" sz="2400" dirty="0" smtClean="0"/>
              <a:t>K,</a:t>
            </a:r>
            <a:r>
              <a:rPr lang="en-US" sz="2400" dirty="0" smtClean="0"/>
              <a:t>C)</a:t>
            </a:r>
            <a:endParaRPr lang="en-US" sz="2400" dirty="0" smtClean="0"/>
          </a:p>
          <a:p>
            <a:r>
              <a:rPr lang="en-US" sz="2400" dirty="0" smtClean="0"/>
              <a:t>Return M</a:t>
            </a:r>
          </a:p>
        </p:txBody>
      </p:sp>
    </p:spTree>
    <p:extLst>
      <p:ext uri="{BB962C8B-B14F-4D97-AF65-F5344CB8AC3E}">
        <p14:creationId xmlns:p14="http://schemas.microsoft.com/office/powerpoint/2010/main" val="217801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Cryptographic hash functions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6592" y="1447800"/>
            <a:ext cx="7779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cryptographich</a:t>
            </a:r>
            <a:r>
              <a:rPr lang="en-US" sz="2400" dirty="0" smtClean="0"/>
              <a:t> hash function H maps arbitrary bit string to </a:t>
            </a:r>
          </a:p>
          <a:p>
            <a:r>
              <a:rPr lang="en-US" sz="2400" dirty="0" smtClean="0"/>
              <a:t>fixed length string of size m </a:t>
            </a:r>
            <a:endParaRPr lang="en-US" sz="2400" dirty="0"/>
          </a:p>
        </p:txBody>
      </p:sp>
      <p:sp>
        <p:nvSpPr>
          <p:cNvPr id="70" name="Trapezoid 69"/>
          <p:cNvSpPr/>
          <p:nvPr/>
        </p:nvSpPr>
        <p:spPr>
          <a:xfrm rot="5400000">
            <a:off x="1562100" y="2859023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rot="10800000">
            <a:off x="1295400" y="3201923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>
            <a:off x="2527400" y="3201923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63516" y="3018846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75119" y="2621860"/>
            <a:ext cx="2540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MD5:        m = 128 bits</a:t>
            </a:r>
          </a:p>
          <a:p>
            <a:r>
              <a:rPr lang="en-US" sz="2000" dirty="0" smtClean="0"/>
              <a:t>SHA-1:      m </a:t>
            </a:r>
            <a:r>
              <a:rPr lang="en-US" sz="2000" dirty="0"/>
              <a:t>= </a:t>
            </a:r>
            <a:r>
              <a:rPr lang="en-US" sz="2000" dirty="0" smtClean="0"/>
              <a:t>160 bits</a:t>
            </a:r>
            <a:endParaRPr lang="en-US" sz="2000" dirty="0"/>
          </a:p>
          <a:p>
            <a:r>
              <a:rPr lang="en-US" sz="2000" dirty="0" smtClean="0"/>
              <a:t>SHA-256:  m = 256 bits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895600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3209791" y="2895600"/>
            <a:ext cx="82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H(M)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200" y="3852208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Some security goals:  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collision resistance: can’t find M != M’ such that H(M) = H(M’)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preimage</a:t>
            </a:r>
            <a:r>
              <a:rPr lang="en-US" sz="2400" dirty="0" smtClean="0"/>
              <a:t> resistance: given H(M), can’t find 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second-</a:t>
            </a:r>
            <a:r>
              <a:rPr lang="en-US" sz="2400" dirty="0" err="1" smtClean="0"/>
              <a:t>preimage</a:t>
            </a:r>
            <a:r>
              <a:rPr lang="en-US" sz="2400" dirty="0" smtClean="0"/>
              <a:t> resistance: given H(M), can’t find M’ </a:t>
            </a:r>
            <a:r>
              <a:rPr lang="en-US" sz="2400" dirty="0" err="1" smtClean="0"/>
              <a:t>s.t.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                                                      H(M’) = H(M)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Behave like a </a:t>
            </a:r>
            <a:r>
              <a:rPr lang="en-US" sz="2400" i="1" dirty="0" smtClean="0"/>
              <a:t>public</a:t>
            </a:r>
            <a:r>
              <a:rPr lang="en-US" sz="2400" dirty="0" smtClean="0"/>
              <a:t>, random function. Sometimes called random oracle model (ROM)</a:t>
            </a:r>
          </a:p>
        </p:txBody>
      </p:sp>
    </p:spTree>
    <p:extLst>
      <p:ext uri="{BB962C8B-B14F-4D97-AF65-F5344CB8AC3E}">
        <p14:creationId xmlns:p14="http://schemas.microsoft.com/office/powerpoint/2010/main" val="347717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Hash functions</a:t>
            </a:r>
          </a:p>
          <a:p>
            <a:pPr lvl="1"/>
            <a:r>
              <a:rPr lang="en-US" dirty="0" err="1" smtClean="0"/>
              <a:t>Merkle-Damgard</a:t>
            </a:r>
            <a:r>
              <a:rPr lang="en-US" dirty="0" smtClean="0"/>
              <a:t> domain extension</a:t>
            </a:r>
          </a:p>
          <a:p>
            <a:pPr lvl="1"/>
            <a:r>
              <a:rPr lang="en-US" dirty="0" smtClean="0"/>
              <a:t>Compression functions from block ciphers</a:t>
            </a:r>
          </a:p>
          <a:p>
            <a:pPr lvl="1"/>
            <a:r>
              <a:rPr lang="en-US" dirty="0" smtClean="0"/>
              <a:t>Length-extension attacks &amp; HMAC</a:t>
            </a:r>
          </a:p>
          <a:p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Brute-force attacks</a:t>
            </a:r>
          </a:p>
          <a:p>
            <a:pPr lvl="1"/>
            <a:r>
              <a:rPr lang="en-US" dirty="0" smtClean="0"/>
              <a:t>PBKDFs slow down attacks</a:t>
            </a:r>
          </a:p>
          <a:p>
            <a:pPr lvl="1"/>
            <a:r>
              <a:rPr lang="en-US" dirty="0" smtClean="0"/>
              <a:t>Split-state architectures help (Facebook &amp; </a:t>
            </a:r>
            <a:r>
              <a:rPr lang="en-US" dirty="0" err="1" smtClean="0"/>
              <a:t>Pythia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PW-based encryption (PBKDF + </a:t>
            </a:r>
            <a:r>
              <a:rPr lang="en-US" dirty="0" err="1" smtClean="0"/>
              <a:t>AEnc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6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Pseudorandom functions </a:t>
            </a:r>
            <a:br>
              <a:rPr lang="en-US" b="1" dirty="0" smtClean="0"/>
            </a:br>
            <a:r>
              <a:rPr lang="en-US" b="1" dirty="0" smtClean="0"/>
              <a:t>vs. random oracles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04251"/>
              </p:ext>
            </p:extLst>
          </p:nvPr>
        </p:nvGraphicFramePr>
        <p:xfrm>
          <a:off x="386644" y="1958622"/>
          <a:ext cx="8604956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239"/>
                <a:gridCol w="2151239"/>
                <a:gridCol w="2151239"/>
                <a:gridCol w="21512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Secret</a:t>
                      </a:r>
                      <a:r>
                        <a:rPr lang="en-US" baseline="0" dirty="0" smtClean="0"/>
                        <a:t> key,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Indistinguishable from random function</a:t>
                      </a:r>
                      <a:r>
                        <a:rPr lang="en-US" baseline="0" dirty="0" smtClean="0"/>
                        <a:t> to any party without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CBC-MAC</a:t>
                      </a:r>
                    </a:p>
                    <a:p>
                      <a:r>
                        <a:rPr lang="en-US" dirty="0" smtClean="0"/>
                        <a:t>HMAC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oracle (RO)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a </a:t>
                      </a:r>
                      <a:r>
                        <a:rPr lang="en-US" baseline="0" dirty="0" smtClean="0"/>
                        <a:t>random function, but one that everyone can compute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SHA-256</a:t>
                      </a:r>
                    </a:p>
                    <a:p>
                      <a:r>
                        <a:rPr lang="en-US" dirty="0" smtClean="0"/>
                        <a:t>SHA-512</a:t>
                      </a:r>
                    </a:p>
                    <a:p>
                      <a:r>
                        <a:rPr lang="en-US" dirty="0" smtClean="0"/>
                        <a:t>SHA-3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85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9469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/>
              <a:t>Two-step design for hash functions</a:t>
            </a:r>
            <a:endParaRPr lang="en-US" sz="3600" b="1" dirty="0"/>
          </a:p>
        </p:txBody>
      </p:sp>
      <p:sp>
        <p:nvSpPr>
          <p:cNvPr id="37" name="Rectangle 36"/>
          <p:cNvSpPr/>
          <p:nvPr/>
        </p:nvSpPr>
        <p:spPr>
          <a:xfrm>
            <a:off x="1469001" y="700788"/>
            <a:ext cx="18144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Compression</a:t>
            </a:r>
          </a:p>
          <a:p>
            <a:r>
              <a:rPr lang="en-US" sz="2400" smtClean="0"/>
              <a:t>Function</a:t>
            </a:r>
            <a:endParaRPr lang="en-US" sz="1400"/>
          </a:p>
        </p:txBody>
      </p:sp>
      <p:sp>
        <p:nvSpPr>
          <p:cNvPr id="87" name="Trapezoid 86"/>
          <p:cNvSpPr/>
          <p:nvPr/>
        </p:nvSpPr>
        <p:spPr>
          <a:xfrm rot="5400000">
            <a:off x="4610100" y="2116412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6800" y="2230712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0070C0"/>
                </a:solidFill>
                <a:latin typeface="Gill Sans MT" pitchFamily="34" charset="0"/>
                <a:cs typeface="Times New Roman" pitchFamily="18" charset="0"/>
              </a:rPr>
              <a:t>H</a:t>
            </a:r>
            <a:endParaRPr lang="en-US" sz="3200">
              <a:solidFill>
                <a:srgbClr val="0070C0"/>
              </a:solidFill>
              <a:latin typeface="Gill Sans MT" pitchFamily="34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81600" y="2078312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7030A0"/>
                </a:solidFill>
                <a:latin typeface="Gill Sans MT" pitchFamily="34" charset="0"/>
                <a:cs typeface="Times New Roman" pitchFamily="18" charset="0"/>
              </a:rPr>
              <a:t>f</a:t>
            </a:r>
            <a:endParaRPr lang="en-US" sz="3200">
              <a:solidFill>
                <a:srgbClr val="7030A0"/>
              </a:solidFill>
              <a:latin typeface="Gill Sans MT" pitchFamily="34" charset="0"/>
              <a:cs typeface="Times New Roman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rot="5400000" flipH="1" flipV="1">
            <a:off x="4457700" y="2421212"/>
            <a:ext cx="3048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4343400" y="2459312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600199" y="1802087"/>
            <a:ext cx="1219200" cy="1190625"/>
            <a:chOff x="3352800" y="1295400"/>
            <a:chExt cx="1219200" cy="1190625"/>
          </a:xfrm>
        </p:grpSpPr>
        <p:sp>
          <p:nvSpPr>
            <p:cNvPr id="94" name="Freeform 93"/>
            <p:cNvSpPr/>
            <p:nvPr/>
          </p:nvSpPr>
          <p:spPr>
            <a:xfrm>
              <a:off x="3886200" y="1295400"/>
              <a:ext cx="685800" cy="1190625"/>
            </a:xfrm>
            <a:custGeom>
              <a:avLst/>
              <a:gdLst>
                <a:gd name="connsiteX0" fmla="*/ 0 w 923925"/>
                <a:gd name="connsiteY0" fmla="*/ 1571625 h 1571625"/>
                <a:gd name="connsiteX1" fmla="*/ 923925 w 923925"/>
                <a:gd name="connsiteY1" fmla="*/ 1571625 h 1571625"/>
                <a:gd name="connsiteX2" fmla="*/ 923925 w 923925"/>
                <a:gd name="connsiteY2" fmla="*/ 657225 h 1571625"/>
                <a:gd name="connsiteX3" fmla="*/ 9525 w 923925"/>
                <a:gd name="connsiteY3" fmla="*/ 0 h 1571625"/>
                <a:gd name="connsiteX4" fmla="*/ 0 w 923925"/>
                <a:gd name="connsiteY4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1571625">
                  <a:moveTo>
                    <a:pt x="0" y="1571625"/>
                  </a:moveTo>
                  <a:lnTo>
                    <a:pt x="923925" y="1571625"/>
                  </a:lnTo>
                  <a:lnTo>
                    <a:pt x="923925" y="657225"/>
                  </a:lnTo>
                  <a:lnTo>
                    <a:pt x="9525" y="0"/>
                  </a:lnTo>
                  <a:lnTo>
                    <a:pt x="0" y="1571625"/>
                  </a:lnTo>
                  <a:close/>
                </a:path>
              </a:pathLst>
            </a:cu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 rot="10800000">
              <a:off x="3352800" y="1522411"/>
              <a:ext cx="5334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286000"/>
              <a:ext cx="5334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056142" y="1752600"/>
              <a:ext cx="2872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>
                  <a:solidFill>
                    <a:srgbClr val="7030A0"/>
                  </a:solidFill>
                  <a:latin typeface="Gill Sans MT" pitchFamily="34" charset="0"/>
                  <a:cs typeface="Times New Roman" pitchFamily="18" charset="0"/>
                </a:rPr>
                <a:t>f</a:t>
              </a:r>
              <a:endParaRPr lang="en-US" sz="3200">
                <a:solidFill>
                  <a:srgbClr val="7030A0"/>
                </a:solidFill>
                <a:latin typeface="Gill Sans MT" pitchFamily="34" charset="0"/>
                <a:cs typeface="Times New Roman" pitchFamily="18" charset="0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1676399" y="213171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latin typeface="Gill Sans MT" pitchFamily="34" charset="0"/>
                <a:cs typeface="Times New Roman" pitchFamily="18" charset="0"/>
              </a:rPr>
              <a:t>n</a:t>
            </a:r>
            <a:endParaRPr lang="en-US" sz="3200">
              <a:latin typeface="Gill Sans MT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rot="5400000" flipH="1" flipV="1">
            <a:off x="1714499" y="2754587"/>
            <a:ext cx="3048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 flipH="1" flipV="1">
            <a:off x="1714499" y="1992588"/>
            <a:ext cx="3048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2857499" y="2754587"/>
            <a:ext cx="3048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2819399" y="2792687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676399" y="1371600"/>
            <a:ext cx="394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Gill Sans MT" pitchFamily="34" charset="0"/>
                <a:cs typeface="Times New Roman" pitchFamily="18" charset="0"/>
              </a:rPr>
              <a:t>d</a:t>
            </a:r>
            <a:endParaRPr lang="en-US" sz="3200">
              <a:latin typeface="Gill Sans MT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19399" y="213171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latin typeface="Gill Sans MT" pitchFamily="34" charset="0"/>
                <a:cs typeface="Times New Roman" pitchFamily="18" charset="0"/>
              </a:rPr>
              <a:t>n</a:t>
            </a:r>
            <a:endParaRPr lang="en-US" sz="3200">
              <a:latin typeface="Gill Sans MT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406800" y="1925912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latin typeface="Arial Black" pitchFamily="34" charset="0"/>
                <a:cs typeface="Times New Roman" pitchFamily="18" charset="0"/>
              </a:rPr>
              <a:t>*</a:t>
            </a:r>
            <a:endParaRPr lang="en-US" sz="3200">
              <a:latin typeface="Arial Black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rot="5400000" flipH="1" flipV="1">
            <a:off x="5689700" y="2421212"/>
            <a:ext cx="3048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>
            <a:off x="5575400" y="2459312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638800" y="184971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latin typeface="Gill Sans MT" pitchFamily="34" charset="0"/>
                <a:cs typeface="Times New Roman" pitchFamily="18" charset="0"/>
              </a:rPr>
              <a:t>n</a:t>
            </a:r>
            <a:endParaRPr lang="en-US" sz="3200">
              <a:latin typeface="Gill Sans MT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191000" y="1070120"/>
            <a:ext cx="1965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Hash Function</a:t>
            </a:r>
            <a:endParaRPr lang="en-US" sz="1400"/>
          </a:p>
        </p:txBody>
      </p:sp>
      <p:sp>
        <p:nvSpPr>
          <p:cNvPr id="114" name="Rectangle 113"/>
          <p:cNvSpPr/>
          <p:nvPr/>
        </p:nvSpPr>
        <p:spPr>
          <a:xfrm>
            <a:off x="6934200" y="1792383"/>
            <a:ext cx="1433956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Domain </a:t>
            </a:r>
          </a:p>
          <a:p>
            <a:r>
              <a:rPr lang="en-US" sz="2400" smtClean="0"/>
              <a:t>extension</a:t>
            </a:r>
          </a:p>
          <a:p>
            <a:r>
              <a:rPr lang="en-US" sz="2400" smtClean="0"/>
              <a:t>transform</a:t>
            </a:r>
            <a:endParaRPr lang="en-US" sz="1400"/>
          </a:p>
        </p:txBody>
      </p:sp>
      <p:cxnSp>
        <p:nvCxnSpPr>
          <p:cNvPr id="116" name="Elbow Connector 115"/>
          <p:cNvCxnSpPr/>
          <p:nvPr/>
        </p:nvCxnSpPr>
        <p:spPr>
          <a:xfrm rot="10800000" flipV="1">
            <a:off x="5119014" y="2398502"/>
            <a:ext cx="1815186" cy="289410"/>
          </a:xfrm>
          <a:prstGeom prst="bentConnector4">
            <a:avLst>
              <a:gd name="adj1" fmla="val 22035"/>
              <a:gd name="adj2" fmla="val 23099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42900" y="3475850"/>
            <a:ext cx="8610600" cy="2391550"/>
            <a:chOff x="342900" y="4237411"/>
            <a:chExt cx="8610600" cy="2391550"/>
          </a:xfrm>
        </p:grpSpPr>
        <p:sp>
          <p:nvSpPr>
            <p:cNvPr id="69" name="Rectangle 68"/>
            <p:cNvSpPr/>
            <p:nvPr/>
          </p:nvSpPr>
          <p:spPr>
            <a:xfrm>
              <a:off x="6934200" y="4850048"/>
              <a:ext cx="1849334" cy="1200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Used in </a:t>
              </a:r>
            </a:p>
            <a:p>
              <a:r>
                <a:rPr lang="en-US" sz="2400" dirty="0" smtClean="0"/>
                <a:t>MD-x, SHA-1,</a:t>
              </a:r>
            </a:p>
            <a:p>
              <a:r>
                <a:rPr lang="en-US" sz="2400" dirty="0" smtClean="0"/>
                <a:t>SHA-256, …</a:t>
              </a:r>
              <a:endParaRPr lang="en-US" sz="14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219200" y="5358385"/>
              <a:ext cx="1219200" cy="1190625"/>
              <a:chOff x="3352800" y="1295400"/>
              <a:chExt cx="1219200" cy="1190625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3886200" y="1295400"/>
                <a:ext cx="685800" cy="1190625"/>
              </a:xfrm>
              <a:custGeom>
                <a:avLst/>
                <a:gdLst>
                  <a:gd name="connsiteX0" fmla="*/ 0 w 923925"/>
                  <a:gd name="connsiteY0" fmla="*/ 1571625 h 1571625"/>
                  <a:gd name="connsiteX1" fmla="*/ 923925 w 923925"/>
                  <a:gd name="connsiteY1" fmla="*/ 1571625 h 1571625"/>
                  <a:gd name="connsiteX2" fmla="*/ 923925 w 923925"/>
                  <a:gd name="connsiteY2" fmla="*/ 657225 h 1571625"/>
                  <a:gd name="connsiteX3" fmla="*/ 9525 w 923925"/>
                  <a:gd name="connsiteY3" fmla="*/ 0 h 1571625"/>
                  <a:gd name="connsiteX4" fmla="*/ 0 w 923925"/>
                  <a:gd name="connsiteY4" fmla="*/ 1571625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925" h="1571625">
                    <a:moveTo>
                      <a:pt x="0" y="1571625"/>
                    </a:moveTo>
                    <a:lnTo>
                      <a:pt x="923925" y="1571625"/>
                    </a:lnTo>
                    <a:lnTo>
                      <a:pt x="923925" y="657225"/>
                    </a:lnTo>
                    <a:lnTo>
                      <a:pt x="9525" y="0"/>
                    </a:lnTo>
                    <a:lnTo>
                      <a:pt x="0" y="1571625"/>
                    </a:lnTo>
                    <a:close/>
                  </a:path>
                </a:pathLst>
              </a:cu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10800000">
                <a:off x="3503612" y="1522411"/>
                <a:ext cx="382588" cy="158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0800000">
                <a:off x="3352800" y="2286000"/>
                <a:ext cx="533400" cy="158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056142" y="1752600"/>
                <a:ext cx="31290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7030A0"/>
                    </a:solidFill>
                    <a:cs typeface="Times New Roman" pitchFamily="18" charset="0"/>
                  </a:rPr>
                  <a:t>f</a:t>
                </a:r>
                <a:endParaRPr lang="en-US" sz="3200" dirty="0">
                  <a:solidFill>
                    <a:srgbClr val="7030A0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042149" y="4849810"/>
              <a:ext cx="743513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smtClean="0">
                  <a:solidFill>
                    <a:schemeClr val="accent6"/>
                  </a:solidFill>
                </a:rPr>
                <a:t>M1</a:t>
              </a:r>
              <a:endParaRPr lang="en-US" sz="3200">
                <a:solidFill>
                  <a:schemeClr val="accent6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 flipH="1" flipV="1">
              <a:off x="1256507" y="5472686"/>
              <a:ext cx="228598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607276" y="6044185"/>
              <a:ext cx="5357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smtClean="0">
                  <a:solidFill>
                    <a:schemeClr val="accent6"/>
                  </a:solidFill>
                </a:rPr>
                <a:t>IV</a:t>
              </a:r>
              <a:endParaRPr lang="en-US" sz="3200">
                <a:solidFill>
                  <a:schemeClr val="accent6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439194" y="5358385"/>
              <a:ext cx="1219200" cy="1190625"/>
              <a:chOff x="3352800" y="1295400"/>
              <a:chExt cx="1219200" cy="1190625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3886200" y="1295400"/>
                <a:ext cx="685800" cy="1190625"/>
              </a:xfrm>
              <a:custGeom>
                <a:avLst/>
                <a:gdLst>
                  <a:gd name="connsiteX0" fmla="*/ 0 w 923925"/>
                  <a:gd name="connsiteY0" fmla="*/ 1571625 h 1571625"/>
                  <a:gd name="connsiteX1" fmla="*/ 923925 w 923925"/>
                  <a:gd name="connsiteY1" fmla="*/ 1571625 h 1571625"/>
                  <a:gd name="connsiteX2" fmla="*/ 923925 w 923925"/>
                  <a:gd name="connsiteY2" fmla="*/ 657225 h 1571625"/>
                  <a:gd name="connsiteX3" fmla="*/ 9525 w 923925"/>
                  <a:gd name="connsiteY3" fmla="*/ 0 h 1571625"/>
                  <a:gd name="connsiteX4" fmla="*/ 0 w 923925"/>
                  <a:gd name="connsiteY4" fmla="*/ 1571625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925" h="1571625">
                    <a:moveTo>
                      <a:pt x="0" y="1571625"/>
                    </a:moveTo>
                    <a:lnTo>
                      <a:pt x="923925" y="1571625"/>
                    </a:lnTo>
                    <a:lnTo>
                      <a:pt x="923925" y="657225"/>
                    </a:lnTo>
                    <a:lnTo>
                      <a:pt x="9525" y="0"/>
                    </a:lnTo>
                    <a:lnTo>
                      <a:pt x="0" y="1571625"/>
                    </a:lnTo>
                    <a:close/>
                  </a:path>
                </a:pathLst>
              </a:cu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rot="10800000">
                <a:off x="3502818" y="1522411"/>
                <a:ext cx="383382" cy="158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0800000">
                <a:off x="3352800" y="2286000"/>
                <a:ext cx="533400" cy="158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056142" y="1752600"/>
                <a:ext cx="31290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>
                    <a:solidFill>
                      <a:srgbClr val="7030A0"/>
                    </a:solidFill>
                    <a:cs typeface="Times New Roman" pitchFamily="18" charset="0"/>
                  </a:rPr>
                  <a:t>f</a:t>
                </a:r>
                <a:endParaRPr lang="en-US" sz="3200">
                  <a:solidFill>
                    <a:srgbClr val="7030A0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2261349" y="4849810"/>
              <a:ext cx="743513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smtClean="0">
                  <a:solidFill>
                    <a:schemeClr val="accent6"/>
                  </a:solidFill>
                </a:rPr>
                <a:t>M2</a:t>
              </a:r>
              <a:endParaRPr lang="en-US" sz="3200">
                <a:solidFill>
                  <a:schemeClr val="accent6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 flipH="1" flipV="1">
              <a:off x="2475707" y="5472686"/>
              <a:ext cx="228598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3657600" y="5358385"/>
              <a:ext cx="1219200" cy="1190625"/>
              <a:chOff x="3352800" y="1295400"/>
              <a:chExt cx="1219200" cy="1190625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3886200" y="1295400"/>
                <a:ext cx="685800" cy="1190625"/>
              </a:xfrm>
              <a:custGeom>
                <a:avLst/>
                <a:gdLst>
                  <a:gd name="connsiteX0" fmla="*/ 0 w 923925"/>
                  <a:gd name="connsiteY0" fmla="*/ 1571625 h 1571625"/>
                  <a:gd name="connsiteX1" fmla="*/ 923925 w 923925"/>
                  <a:gd name="connsiteY1" fmla="*/ 1571625 h 1571625"/>
                  <a:gd name="connsiteX2" fmla="*/ 923925 w 923925"/>
                  <a:gd name="connsiteY2" fmla="*/ 657225 h 1571625"/>
                  <a:gd name="connsiteX3" fmla="*/ 9525 w 923925"/>
                  <a:gd name="connsiteY3" fmla="*/ 0 h 1571625"/>
                  <a:gd name="connsiteX4" fmla="*/ 0 w 923925"/>
                  <a:gd name="connsiteY4" fmla="*/ 1571625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925" h="1571625">
                    <a:moveTo>
                      <a:pt x="0" y="1571625"/>
                    </a:moveTo>
                    <a:lnTo>
                      <a:pt x="923925" y="1571625"/>
                    </a:lnTo>
                    <a:lnTo>
                      <a:pt x="923925" y="657225"/>
                    </a:lnTo>
                    <a:lnTo>
                      <a:pt x="9525" y="0"/>
                    </a:lnTo>
                    <a:lnTo>
                      <a:pt x="0" y="1571625"/>
                    </a:lnTo>
                    <a:close/>
                  </a:path>
                </a:pathLst>
              </a:cu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rot="10800000" flipV="1">
                <a:off x="3503612" y="1523998"/>
                <a:ext cx="382588" cy="79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0800000">
                <a:off x="3352800" y="2286000"/>
                <a:ext cx="533400" cy="158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4056142" y="1752600"/>
                <a:ext cx="31290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>
                    <a:solidFill>
                      <a:srgbClr val="7030A0"/>
                    </a:solidFill>
                    <a:cs typeface="Times New Roman" pitchFamily="18" charset="0"/>
                  </a:rPr>
                  <a:t>f</a:t>
                </a:r>
                <a:endParaRPr lang="en-US" sz="3200">
                  <a:solidFill>
                    <a:srgbClr val="7030A0"/>
                  </a:solidFill>
                  <a:cs typeface="Times New Roman" pitchFamily="18" charset="0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>
            <a:xfrm rot="10800000">
              <a:off x="4877594" y="6348985"/>
              <a:ext cx="5334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219435" y="4800161"/>
              <a:ext cx="333376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chemeClr val="accent6"/>
                  </a:solidFill>
                </a:rPr>
                <a:t>M3||10</a:t>
              </a:r>
              <a:r>
                <a:rPr lang="en-US" sz="3200" baseline="30000" dirty="0" smtClean="0">
                  <a:solidFill>
                    <a:schemeClr val="accent6"/>
                  </a:solidFill>
                </a:rPr>
                <a:t>r</a:t>
              </a:r>
              <a:r>
                <a:rPr lang="en-US" sz="3200" dirty="0" smtClean="0">
                  <a:solidFill>
                    <a:schemeClr val="accent6"/>
                  </a:solidFill>
                </a:rPr>
                <a:t> || &lt;|M|&gt;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rot="5400000" flipH="1" flipV="1">
              <a:off x="3694907" y="5472686"/>
              <a:ext cx="228598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5388731" y="6044185"/>
              <a:ext cx="1132842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smtClean="0">
                  <a:solidFill>
                    <a:srgbClr val="0070C0"/>
                  </a:solidFill>
                  <a:cs typeface="Times New Roman" pitchFamily="18" charset="0"/>
                </a:rPr>
                <a:t>H </a:t>
              </a:r>
              <a:r>
                <a:rPr lang="en-US" sz="3200" smtClean="0"/>
                <a:t>(</a:t>
              </a:r>
              <a:r>
                <a:rPr lang="en-US" sz="3200" smtClean="0">
                  <a:solidFill>
                    <a:schemeClr val="accent6"/>
                  </a:solidFill>
                </a:rPr>
                <a:t>M</a:t>
              </a:r>
              <a:r>
                <a:rPr lang="en-US" sz="3200" smtClean="0"/>
                <a:t>)</a:t>
              </a:r>
              <a:endParaRPr lang="en-US" sz="32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38800" y="5860069"/>
              <a:ext cx="31290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7030A0"/>
                  </a:solidFill>
                  <a:cs typeface="Times New Roman" pitchFamily="18" charset="0"/>
                </a:rPr>
                <a:t>f</a:t>
              </a:r>
              <a:endParaRPr lang="en-US" sz="3200" dirty="0">
                <a:solidFill>
                  <a:srgbClr val="7030A0"/>
                </a:solidFill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2900" y="4237411"/>
              <a:ext cx="8610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cs typeface="Times New Roman" pitchFamily="18" charset="0"/>
                </a:rPr>
                <a:t>E.g., </a:t>
              </a:r>
              <a:r>
                <a:rPr lang="en-US" sz="2800" dirty="0" smtClean="0">
                  <a:solidFill>
                    <a:srgbClr val="0070C0"/>
                  </a:solidFill>
                  <a:cs typeface="Times New Roman" pitchFamily="18" charset="0"/>
                </a:rPr>
                <a:t>H </a:t>
              </a:r>
              <a:r>
                <a:rPr lang="en-US" sz="2400" dirty="0" smtClean="0">
                  <a:cs typeface="Times New Roman" pitchFamily="18" charset="0"/>
                </a:rPr>
                <a:t>= “</a:t>
              </a:r>
              <a:r>
                <a:rPr lang="en-US" sz="2400" dirty="0" err="1" smtClean="0">
                  <a:cs typeface="Times New Roman" pitchFamily="18" charset="0"/>
                </a:rPr>
                <a:t>Merkle</a:t>
              </a:r>
              <a:r>
                <a:rPr lang="en-US" sz="2400" dirty="0" err="1">
                  <a:cs typeface="Times New Roman" pitchFamily="18" charset="0"/>
                </a:rPr>
                <a:t>-</a:t>
              </a:r>
              <a:r>
                <a:rPr lang="en-US" sz="2400" dirty="0" err="1" smtClean="0">
                  <a:cs typeface="Times New Roman" pitchFamily="18" charset="0"/>
                </a:rPr>
                <a:t>Damgard</a:t>
              </a:r>
              <a:r>
                <a:rPr lang="en-US" sz="2400" dirty="0" smtClean="0">
                  <a:cs typeface="Times New Roman" pitchFamily="18" charset="0"/>
                </a:rPr>
                <a:t> with strengthening”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30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compression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build compression functions from suitable block ciphers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f(</a:t>
            </a:r>
            <a:r>
              <a:rPr lang="en-US" dirty="0" err="1"/>
              <a:t>z</a:t>
            </a:r>
            <a:r>
              <a:rPr lang="en-US" dirty="0" err="1" smtClean="0"/>
              <a:t>,</a:t>
            </a:r>
            <a:r>
              <a:rPr lang="en-US" dirty="0" err="1"/>
              <a:t>m</a:t>
            </a:r>
            <a:r>
              <a:rPr lang="en-US" dirty="0" smtClean="0"/>
              <a:t>)  =   E(</a:t>
            </a:r>
            <a:r>
              <a:rPr lang="en-US" dirty="0" err="1" smtClean="0"/>
              <a:t>m,z</a:t>
            </a:r>
            <a:r>
              <a:rPr lang="en-US" dirty="0" smtClean="0"/>
              <a:t>)     z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Can use AES, but security too low. Why?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3441700"/>
            <a:ext cx="215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3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Building PRFs with hash functions: HMAC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6592" y="153120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 hash function H to build a MAC. K is a secret key</a:t>
            </a:r>
          </a:p>
        </p:txBody>
      </p:sp>
      <p:sp>
        <p:nvSpPr>
          <p:cNvPr id="70" name="Trapezoid 69"/>
          <p:cNvSpPr/>
          <p:nvPr/>
        </p:nvSpPr>
        <p:spPr>
          <a:xfrm rot="5400000">
            <a:off x="3460284" y="2781300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rot="10800000">
            <a:off x="3193584" y="3124200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>
            <a:off x="4425584" y="3124200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61700" y="2941123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31938" y="2813411"/>
            <a:ext cx="1919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    </a:t>
            </a:r>
            <a:r>
              <a:rPr lang="en-US" sz="2400" dirty="0" err="1" smtClean="0"/>
              <a:t>ipad</a:t>
            </a:r>
            <a:r>
              <a:rPr lang="en-US" sz="2400" dirty="0" smtClean="0"/>
              <a:t> || M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7380338" y="37331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3138" y="3799897"/>
            <a:ext cx="204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     </a:t>
            </a:r>
            <a:r>
              <a:rPr lang="en-US" sz="2400" dirty="0" err="1" smtClean="0"/>
              <a:t>opad</a:t>
            </a:r>
            <a:r>
              <a:rPr lang="en-US" sz="2400" dirty="0" smtClean="0"/>
              <a:t>  || h  </a:t>
            </a:r>
            <a:endParaRPr lang="en-US" sz="2400" dirty="0"/>
          </a:p>
        </p:txBody>
      </p:sp>
      <p:grpSp>
        <p:nvGrpSpPr>
          <p:cNvPr id="17" name="Group 43"/>
          <p:cNvGrpSpPr>
            <a:grpSpLocks/>
          </p:cNvGrpSpPr>
          <p:nvPr/>
        </p:nvGrpSpPr>
        <p:grpSpPr bwMode="auto">
          <a:xfrm flipV="1">
            <a:off x="1440983" y="2986087"/>
            <a:ext cx="193675" cy="214313"/>
            <a:chOff x="3113" y="1689"/>
            <a:chExt cx="122" cy="135"/>
          </a:xfrm>
        </p:grpSpPr>
        <p:sp>
          <p:nvSpPr>
            <p:cNvPr id="18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43"/>
          <p:cNvGrpSpPr>
            <a:grpSpLocks/>
          </p:cNvGrpSpPr>
          <p:nvPr/>
        </p:nvGrpSpPr>
        <p:grpSpPr bwMode="auto">
          <a:xfrm flipV="1">
            <a:off x="3452863" y="3956762"/>
            <a:ext cx="193675" cy="214313"/>
            <a:chOff x="3113" y="1689"/>
            <a:chExt cx="122" cy="135"/>
          </a:xfrm>
        </p:grpSpPr>
        <p:sp>
          <p:nvSpPr>
            <p:cNvPr id="22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rapezoid 26"/>
          <p:cNvSpPr/>
          <p:nvPr/>
        </p:nvSpPr>
        <p:spPr>
          <a:xfrm rot="5400000">
            <a:off x="5653038" y="3687121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5386338" y="4030021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6618338" y="4030021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54454" y="3846944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58984" y="3124200"/>
            <a:ext cx="0" cy="751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6338" y="2580697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ipad</a:t>
            </a:r>
            <a:r>
              <a:rPr lang="en-US" dirty="0" smtClean="0"/>
              <a:t> != </a:t>
            </a:r>
            <a:r>
              <a:rPr lang="en-US" dirty="0" err="1" smtClean="0"/>
              <a:t>opad</a:t>
            </a:r>
            <a:r>
              <a:rPr lang="en-US" dirty="0" smtClean="0"/>
              <a:t> are constants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3375" y="5177135"/>
            <a:ext cx="6621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slight simplification, assuming |K| &lt; 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(recall d is underlying message block length)</a:t>
            </a:r>
          </a:p>
        </p:txBody>
      </p:sp>
    </p:spTree>
    <p:extLst>
      <p:ext uri="{BB962C8B-B14F-4D97-AF65-F5344CB8AC3E}">
        <p14:creationId xmlns:p14="http://schemas.microsoft.com/office/powerpoint/2010/main" val="354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What’s wrong with this PRF construction?</a:t>
            </a:r>
            <a:endParaRPr lang="en-US" b="1" dirty="0"/>
          </a:p>
        </p:txBody>
      </p:sp>
      <p:sp>
        <p:nvSpPr>
          <p:cNvPr id="4" name="Trapezoid 3"/>
          <p:cNvSpPr/>
          <p:nvPr/>
        </p:nvSpPr>
        <p:spPr>
          <a:xfrm rot="5400000">
            <a:off x="4014325" y="2706624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3747625" y="3049524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5741" y="2866447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77650" y="2738735"/>
            <a:ext cx="123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 ||   M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73641" y="3049524"/>
            <a:ext cx="741359" cy="1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Passwords</a:t>
            </a:r>
            <a:endParaRPr lang="en-US" b="1" dirty="0"/>
          </a:p>
        </p:txBody>
      </p:sp>
      <p:sp>
        <p:nvSpPr>
          <p:cNvPr id="15" name="Cloud 14"/>
          <p:cNvSpPr/>
          <p:nvPr/>
        </p:nvSpPr>
        <p:spPr>
          <a:xfrm>
            <a:off x="2374614" y="1828800"/>
            <a:ext cx="4407186" cy="2209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36814" y="2057400"/>
            <a:ext cx="945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Internet</a:t>
            </a:r>
            <a:endParaRPr lang="en-US"/>
          </a:p>
        </p:txBody>
      </p:sp>
      <p:pic>
        <p:nvPicPr>
          <p:cNvPr id="17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014" y="2286000"/>
            <a:ext cx="1207394" cy="119062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 flipV="1">
            <a:off x="2222214" y="30480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2626" y="2362200"/>
            <a:ext cx="779079" cy="154146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823767" y="1981200"/>
            <a:ext cx="201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amazon.com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38400" y="2514600"/>
            <a:ext cx="4045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login: tom  password: </a:t>
            </a:r>
            <a:r>
              <a:rPr lang="en-US" sz="2400" dirty="0" smtClean="0"/>
              <a:t>princess</a:t>
            </a:r>
            <a:endParaRPr lang="en-US" sz="2400" dirty="0"/>
          </a:p>
        </p:txBody>
      </p:sp>
      <p:pic>
        <p:nvPicPr>
          <p:cNvPr id="26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3909" y="3502874"/>
            <a:ext cx="1260475" cy="1145326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 flipH="1" flipV="1">
            <a:off x="4487956" y="32949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48315"/>
              </p:ext>
            </p:extLst>
          </p:nvPr>
        </p:nvGraphicFramePr>
        <p:xfrm>
          <a:off x="6858000" y="3581400"/>
          <a:ext cx="20879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134"/>
                <a:gridCol w="13078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p@ssword</a:t>
                      </a:r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9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Passwords</a:t>
            </a:r>
            <a:endParaRPr lang="en-US" b="1" dirty="0"/>
          </a:p>
        </p:txBody>
      </p:sp>
      <p:sp>
        <p:nvSpPr>
          <p:cNvPr id="15" name="Cloud 14"/>
          <p:cNvSpPr/>
          <p:nvPr/>
        </p:nvSpPr>
        <p:spPr>
          <a:xfrm>
            <a:off x="2374614" y="1828800"/>
            <a:ext cx="4407186" cy="2209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36814" y="2057400"/>
            <a:ext cx="945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Internet</a:t>
            </a:r>
            <a:endParaRPr lang="en-US"/>
          </a:p>
        </p:txBody>
      </p:sp>
      <p:pic>
        <p:nvPicPr>
          <p:cNvPr id="17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014" y="2286000"/>
            <a:ext cx="1207394" cy="119062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 flipV="1">
            <a:off x="2222214" y="3048000"/>
            <a:ext cx="4800600" cy="1588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2626" y="2362200"/>
            <a:ext cx="779079" cy="154146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823767" y="1981200"/>
            <a:ext cx="21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amazon.com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38400" y="2514600"/>
            <a:ext cx="4045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login: tom  password: </a:t>
            </a:r>
            <a:r>
              <a:rPr lang="en-US" sz="2400" dirty="0" smtClean="0"/>
              <a:t>princess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57475" y="4038600"/>
            <a:ext cx="150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TLS encrypted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10408" y="3218796"/>
            <a:ext cx="989992" cy="706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57766"/>
              </p:ext>
            </p:extLst>
          </p:nvPr>
        </p:nvGraphicFramePr>
        <p:xfrm>
          <a:off x="6858000" y="3581400"/>
          <a:ext cx="20879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134"/>
                <a:gridCol w="13078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p@ssword</a:t>
                      </a:r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3909" y="3502874"/>
            <a:ext cx="1260475" cy="1145326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4487956" y="32949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9050" y="2449139"/>
            <a:ext cx="1260475" cy="1145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199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988</Words>
  <Application>Microsoft Macintosh PowerPoint</Application>
  <PresentationFormat>On-screen Show (4:3)</PresentationFormat>
  <Paragraphs>223</Paragraphs>
  <Slides>20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Today in Cryptography (5830)</vt:lpstr>
      <vt:lpstr>Cryptographic hash functions</vt:lpstr>
      <vt:lpstr>Pseudorandom functions  vs. random oracles</vt:lpstr>
      <vt:lpstr>PowerPoint Presentation</vt:lpstr>
      <vt:lpstr>Building compression functions</vt:lpstr>
      <vt:lpstr>Building PRFs with hash functions: HMAC</vt:lpstr>
      <vt:lpstr>What’s wrong with this PRF construction?</vt:lpstr>
      <vt:lpstr>Passwords</vt:lpstr>
      <vt:lpstr>Passwords</vt:lpstr>
      <vt:lpstr>Password hashing</vt:lpstr>
      <vt:lpstr>PowerPoint Presentation</vt:lpstr>
      <vt:lpstr>PowerPoint Presentation</vt:lpstr>
      <vt:lpstr>PowerPoint Presentation</vt:lpstr>
      <vt:lpstr>Ashley Madison in good company</vt:lpstr>
      <vt:lpstr>PowerPoint Presentation</vt:lpstr>
      <vt:lpstr>Password-based Key Deriviation (PBKDF)</vt:lpstr>
      <vt:lpstr>Facebook password onion</vt:lpstr>
      <vt:lpstr>PowerPoint Presentation</vt:lpstr>
      <vt:lpstr>Another application of PBKDFs: PW-based encryption</vt:lpstr>
      <vt:lpstr>Summary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27</cp:revision>
  <dcterms:created xsi:type="dcterms:W3CDTF">2016-03-03T17:55:22Z</dcterms:created>
  <dcterms:modified xsi:type="dcterms:W3CDTF">2016-03-03T21:45:24Z</dcterms:modified>
</cp:coreProperties>
</file>