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5" r:id="rId4"/>
    <p:sldId id="264" r:id="rId5"/>
    <p:sldId id="299" r:id="rId6"/>
    <p:sldId id="300" r:id="rId7"/>
    <p:sldId id="259" r:id="rId8"/>
    <p:sldId id="273" r:id="rId9"/>
    <p:sldId id="261" r:id="rId10"/>
    <p:sldId id="301" r:id="rId11"/>
    <p:sldId id="317" r:id="rId12"/>
    <p:sldId id="311" r:id="rId13"/>
    <p:sldId id="312" r:id="rId14"/>
    <p:sldId id="313" r:id="rId15"/>
    <p:sldId id="321" r:id="rId16"/>
    <p:sldId id="314" r:id="rId17"/>
    <p:sldId id="320" r:id="rId18"/>
    <p:sldId id="315" r:id="rId19"/>
    <p:sldId id="316" r:id="rId20"/>
    <p:sldId id="318" r:id="rId21"/>
    <p:sldId id="319" r:id="rId22"/>
    <p:sldId id="309" r:id="rId23"/>
    <p:sldId id="310" r:id="rId24"/>
    <p:sldId id="305" r:id="rId25"/>
    <p:sldId id="308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1C86-BA02-5E41-B572-32C99CAC7C41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4EB2-B979-8E42-ADC8-2B0C6467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n-bit messages, k-bit</a:t>
            </a:r>
            <a:r>
              <a:rPr lang="en-US" baseline="0" dirty="0" smtClean="0"/>
              <a:t> keys, n-bit counter.</a:t>
            </a:r>
          </a:p>
          <a:p>
            <a:r>
              <a:rPr lang="en-US" baseline="0" dirty="0" smtClean="0"/>
              <a:t>What is this random function model: Unit cost to evaluate function on a point. Values are random – have to evaluate to learn the point. </a:t>
            </a:r>
          </a:p>
          <a:p>
            <a:r>
              <a:rPr lang="en-US" baseline="0" dirty="0" smtClean="0"/>
              <a:t>How many n bit to n bit random functions are there? 2^(n2^n)</a:t>
            </a:r>
            <a:endParaRPr lang="en-US" dirty="0" smtClean="0"/>
          </a:p>
          <a:p>
            <a:r>
              <a:rPr lang="en-US" dirty="0" smtClean="0"/>
              <a:t>Using shared random function and counter value. Use each range point as pad, iteratively.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831E-211B-5E4D-921E-20DE076295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00F0-0DB6-7D4A-949D-BDB396D7A59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9E5F-ADF3-5A40-B67E-1C01019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1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4484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</a:t>
            </a:r>
            <a:r>
              <a:rPr lang="en-US" sz="2800" dirty="0" smtClean="0"/>
              <a:t>, AES</a:t>
            </a:r>
          </a:p>
          <a:p>
            <a:r>
              <a:rPr lang="en-US" sz="2800" dirty="0" err="1" smtClean="0"/>
              <a:t>Feistel</a:t>
            </a:r>
            <a:r>
              <a:rPr lang="en-US" sz="2800" dirty="0" smtClean="0"/>
              <a:t> constructions</a:t>
            </a:r>
          </a:p>
          <a:p>
            <a:r>
              <a:rPr lang="en-US" sz="2800" dirty="0" smtClean="0"/>
              <a:t>Length-preserving </a:t>
            </a:r>
            <a:r>
              <a:rPr lang="en-US" sz="2800" dirty="0" smtClean="0"/>
              <a:t>encryption</a:t>
            </a:r>
          </a:p>
          <a:p>
            <a:r>
              <a:rPr lang="en-US" sz="2800" dirty="0" smtClean="0"/>
              <a:t>Length-extending </a:t>
            </a:r>
            <a:r>
              <a:rPr lang="en-US" sz="2800" dirty="0" smtClean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07022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DES (under name Lucifer) designed by IBM in 1970s</a:t>
            </a:r>
          </a:p>
          <a:p>
            <a:r>
              <a:rPr lang="en-US" dirty="0" smtClean="0"/>
              <a:t>NIST standardized it</a:t>
            </a:r>
          </a:p>
          <a:p>
            <a:pPr lvl="1"/>
            <a:r>
              <a:rPr lang="en-US" dirty="0" smtClean="0"/>
              <a:t>NSA evaluated it and made suggested changes to shorten key length to 56 bits and changes to S-boxes</a:t>
            </a:r>
          </a:p>
          <a:p>
            <a:pPr lvl="1"/>
            <a:r>
              <a:rPr lang="en-US" dirty="0" smtClean="0"/>
              <a:t>Many public criticisms of these changes, though S-boxes change actually strengthened DES</a:t>
            </a:r>
            <a:endParaRPr lang="en-US" dirty="0"/>
          </a:p>
          <a:p>
            <a:r>
              <a:rPr lang="en-US" dirty="0" smtClean="0"/>
              <a:t>AES competition run by NIST (1997-2000)</a:t>
            </a:r>
          </a:p>
          <a:p>
            <a:pPr lvl="1"/>
            <a:r>
              <a:rPr lang="en-US" dirty="0" smtClean="0"/>
              <a:t>Many good submissions (15 total submissions)</a:t>
            </a:r>
          </a:p>
          <a:p>
            <a:pPr lvl="1"/>
            <a:r>
              <a:rPr lang="en-US" dirty="0" smtClean="0"/>
              <a:t>AES chosen as winner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24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block ciphers </a:t>
            </a:r>
            <a:r>
              <a:rPr lang="en-US" sz="4000" dirty="0" smtClean="0"/>
              <a:t>(sometimes called modes of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We’ll look closely at two encryption applications:</a:t>
            </a:r>
          </a:p>
          <a:p>
            <a:r>
              <a:rPr lang="en-US" b="1" dirty="0" smtClean="0"/>
              <a:t>Length-preserving encryption</a:t>
            </a:r>
          </a:p>
          <a:p>
            <a:pPr lvl="1"/>
            <a:r>
              <a:rPr lang="en-US" dirty="0" smtClean="0"/>
              <a:t>Useful for cases where </a:t>
            </a:r>
            <a:r>
              <a:rPr lang="en-US" dirty="0" err="1" smtClean="0"/>
              <a:t>ciphertexts</a:t>
            </a:r>
            <a:r>
              <a:rPr lang="en-US" dirty="0" smtClean="0"/>
              <a:t> must be same length as plaintexts.</a:t>
            </a:r>
          </a:p>
          <a:p>
            <a:pPr lvl="1"/>
            <a:r>
              <a:rPr lang="en-US" dirty="0" smtClean="0"/>
              <a:t>Should only be used when absolutely needed</a:t>
            </a:r>
          </a:p>
          <a:p>
            <a:endParaRPr lang="en-US" dirty="0" smtClean="0"/>
          </a:p>
          <a:p>
            <a:r>
              <a:rPr lang="en-US" b="1" dirty="0" smtClean="0"/>
              <a:t>Length</a:t>
            </a:r>
            <a:r>
              <a:rPr lang="en-US" b="1" dirty="0"/>
              <a:t>-extending encryption</a:t>
            </a:r>
          </a:p>
          <a:p>
            <a:pPr lvl="1"/>
            <a:r>
              <a:rPr lang="en-US" dirty="0"/>
              <a:t>Insecure variants: CTR mode, ECB mode, CBC mode</a:t>
            </a:r>
          </a:p>
          <a:p>
            <a:pPr lvl="1"/>
            <a:r>
              <a:rPr lang="en-US" dirty="0"/>
              <a:t>We’ll build secure ones in a few lectures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52500"/>
          <a:ext cx="4591050" cy="148336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342373"/>
                <a:gridCol w="2248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Jane Doe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1343-1321-1231-2310</a:t>
                      </a:r>
                      <a:endParaRPr lang="en-US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Thomas Ristenpart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9541-3156-1320-2139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John</a:t>
                      </a:r>
                      <a:r>
                        <a:rPr lang="en-US" baseline="0" smtClean="0"/>
                        <a:t> Jones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5616-2341-2341-1210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Eve</a:t>
                      </a:r>
                      <a:r>
                        <a:rPr lang="en-US" baseline="0" smtClean="0"/>
                        <a:t> Judas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2321-4232-1340-1410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818971"/>
            <a:ext cx="293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 schemas and software require &lt;= 16 decimal digits</a:t>
            </a:r>
          </a:p>
          <a:p>
            <a:r>
              <a:rPr lang="en-US" sz="2400" dirty="0" smtClean="0"/>
              <a:t>and valid </a:t>
            </a:r>
            <a:r>
              <a:rPr lang="en-US" sz="2400" dirty="0" err="1" smtClean="0"/>
              <a:t>Luhn</a:t>
            </a:r>
            <a:r>
              <a:rPr lang="en-US" sz="2400" dirty="0" smtClean="0"/>
              <a:t> checksum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181600" y="11049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152400"/>
            <a:ext cx="8496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Credit card number encryption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3890665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D6909"/>
                </a:solidFill>
              </a:rPr>
              <a:t>Ciphertexts</a:t>
            </a:r>
            <a:r>
              <a:rPr lang="en-US" sz="2400" dirty="0" smtClean="0"/>
              <a:t> are too big for replacing plaintext within database!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5867400" y="4415135"/>
            <a:ext cx="762000" cy="723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AES</a:t>
            </a:r>
            <a:r>
              <a:rPr lang="en-US" sz="2400" baseline="-25000" smtClean="0"/>
              <a:t>K</a:t>
            </a:r>
            <a:endParaRPr lang="en-US" sz="240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18362" y="5369073"/>
            <a:ext cx="4616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3429000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00B050"/>
                </a:solidFill>
              </a:rPr>
              <a:t>M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00B050"/>
                </a:solidFill>
              </a:rPr>
              <a:t>2321-4232-1345-1415</a:t>
            </a:r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5452" y="5638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DD6909"/>
                </a:solidFill>
              </a:rPr>
              <a:t>C</a:t>
            </a:r>
            <a:endParaRPr lang="en-US" sz="2400">
              <a:solidFill>
                <a:srgbClr val="DD6909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10800000" flipV="1">
            <a:off x="6553200" y="5181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62800" y="48006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128 bits</a:t>
            </a:r>
            <a:endParaRPr lang="en-US" sz="2400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018362" y="4192439"/>
            <a:ext cx="4616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9100" y="3200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AES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: {0,1}</a:t>
            </a:r>
            <a:r>
              <a:rPr lang="en-US" sz="2400" baseline="30000" dirty="0" smtClean="0"/>
              <a:t>128 </a:t>
            </a:r>
            <a:r>
              <a:rPr lang="en-US" sz="2400" dirty="0" smtClean="0"/>
              <a:t> </a:t>
            </a:r>
            <a:r>
              <a:rPr lang="en-US" sz="2400" dirty="0">
                <a:latin typeface="OpenSymbol"/>
                <a:ea typeface="OpenSymbol"/>
              </a:rPr>
              <a:t> </a:t>
            </a:r>
            <a:r>
              <a:rPr lang="en-US" sz="2400" dirty="0" smtClean="0">
                <a:latin typeface="OpenSymbol"/>
                <a:ea typeface="OpenSymbol"/>
              </a:rPr>
              <a:t>    </a:t>
            </a:r>
            <a:r>
              <a:rPr lang="en-US" sz="2400" dirty="0" smtClean="0"/>
              <a:t>{0,1}</a:t>
            </a:r>
            <a:r>
              <a:rPr lang="en-US" sz="2400" baseline="30000" dirty="0" smtClean="0"/>
              <a:t>128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5905500" y="5638800"/>
            <a:ext cx="6477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331865"/>
            <a:ext cx="419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3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animBg="1"/>
      <p:bldP spid="44" grpId="0"/>
      <p:bldP spid="45" grpId="0"/>
      <p:bldP spid="54" grpId="0"/>
      <p:bldP spid="37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52500"/>
          <a:ext cx="4591050" cy="148336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342373"/>
                <a:gridCol w="2248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Jane Doe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1343-1321-1231-2310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Thomas Ristenpart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9541-3156-1320-2139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John</a:t>
                      </a:r>
                      <a:r>
                        <a:rPr lang="en-US" baseline="0" smtClean="0"/>
                        <a:t> Jones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1343-1321-1231-2310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</a:t>
                      </a:r>
                      <a:r>
                        <a:rPr lang="en-US" baseline="0" dirty="0" smtClean="0"/>
                        <a:t> Judas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2321-4232-1340-1410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818971"/>
            <a:ext cx="293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 schemas and software require &lt;= 16 decimal digits</a:t>
            </a:r>
          </a:p>
          <a:p>
            <a:r>
              <a:rPr lang="en-US" sz="2400" dirty="0" smtClean="0"/>
              <a:t>and valid </a:t>
            </a:r>
            <a:r>
              <a:rPr lang="en-US" sz="2400" dirty="0" err="1" smtClean="0"/>
              <a:t>Luhn</a:t>
            </a:r>
            <a:r>
              <a:rPr lang="en-US" sz="2400" dirty="0" smtClean="0"/>
              <a:t> checksum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181600" y="1377948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76900" y="6286500"/>
            <a:ext cx="2781300" cy="266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Valid credit-card number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5000" y="4038600"/>
            <a:ext cx="27813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Valid credit-card number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4762500"/>
            <a:ext cx="1028700" cy="1028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</a:t>
            </a:r>
            <a:r>
              <a:rPr lang="en-US" sz="2400" baseline="-25000" dirty="0" smtClean="0"/>
              <a:t>K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858794" y="45712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860382" y="6007338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57500" y="2133600"/>
            <a:ext cx="2171700" cy="266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57500" y="1714500"/>
            <a:ext cx="2171700" cy="266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57500" y="1371600"/>
            <a:ext cx="2171700" cy="266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57500" y="990600"/>
            <a:ext cx="2171700" cy="266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2900" y="3276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Encryption tool whose </a:t>
            </a:r>
            <a:r>
              <a:rPr lang="en-US" sz="2400" dirty="0" err="1" smtClean="0">
                <a:solidFill>
                  <a:srgbClr val="DD6909"/>
                </a:solidFill>
              </a:rPr>
              <a:t>ciphertexts</a:t>
            </a:r>
            <a:r>
              <a:rPr lang="en-US" sz="2400" dirty="0" smtClean="0"/>
              <a:t> are also credit-card numbers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5029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: [0..9]</a:t>
            </a:r>
            <a:r>
              <a:rPr lang="en-US" sz="2400" baseline="30000" dirty="0" smtClean="0"/>
              <a:t>16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OpenSymbol"/>
                <a:ea typeface="OpenSymbol"/>
              </a:rPr>
              <a:t>      </a:t>
            </a:r>
            <a:r>
              <a:rPr lang="en-US" sz="2400" dirty="0" smtClean="0"/>
              <a:t>[0..9]</a:t>
            </a:r>
            <a:r>
              <a:rPr lang="en-US" sz="2400" baseline="30000" dirty="0" smtClean="0"/>
              <a:t>16</a:t>
            </a:r>
            <a:endParaRPr lang="en-US" sz="2400" dirty="0"/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143500"/>
            <a:ext cx="419100" cy="254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4800" y="152400"/>
            <a:ext cx="8496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Credit card number encryption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11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Format-preserving encryption (FPE)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886200" y="838200"/>
            <a:ext cx="1066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E</a:t>
            </a:r>
            <a:r>
              <a:rPr lang="en-US" sz="2400" b="1" baseline="-25000" smtClean="0"/>
              <a:t>K</a:t>
            </a:r>
            <a:endParaRPr lang="en-US" b="1"/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276600" y="1219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95600" y="9906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M</a:t>
            </a:r>
            <a:endParaRPr lang="en-US" sz="240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53000" y="123831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9322" y="9906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</a:t>
            </a:r>
            <a:endParaRPr 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1981200" y="1828800"/>
            <a:ext cx="16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Enjoys format </a:t>
            </a:r>
            <a:r>
              <a:rPr lang="en-US" smtClean="0">
                <a:solidFill>
                  <a:srgbClr val="C00000"/>
                </a:solidFill>
              </a:rPr>
              <a:t>N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6670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Disk sectors / payment card numbers just two examples Some others: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107" y="3938825"/>
            <a:ext cx="423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1) </a:t>
            </a:r>
            <a:r>
              <a:rPr lang="en-US" sz="2000" smtClean="0">
                <a:solidFill>
                  <a:srgbClr val="0070C0"/>
                </a:solidFill>
              </a:rPr>
              <a:t>Valid addresses </a:t>
            </a:r>
            <a:r>
              <a:rPr lang="en-US" sz="2000" smtClean="0"/>
              <a:t>for a certain country</a:t>
            </a:r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762000" y="4472225"/>
            <a:ext cx="278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</a:t>
            </a:r>
            <a:r>
              <a:rPr lang="en-US" sz="2000" dirty="0" smtClean="0">
                <a:solidFill>
                  <a:srgbClr val="00B050"/>
                </a:solidFill>
              </a:rPr>
              <a:t>4096-byte disk sectors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5005625"/>
            <a:ext cx="733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3) Assigned </a:t>
            </a:r>
            <a:r>
              <a:rPr lang="en-US" sz="2000" smtClean="0">
                <a:solidFill>
                  <a:srgbClr val="C00000"/>
                </a:solidFill>
              </a:rPr>
              <a:t>Social Security Numbers </a:t>
            </a:r>
            <a:r>
              <a:rPr lang="en-US" sz="2000" smtClean="0"/>
              <a:t>(9 digits, without leading 8 or 9)</a:t>
            </a:r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762000" y="5543490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4) </a:t>
            </a:r>
            <a:r>
              <a:rPr lang="en-US" sz="2000" smtClean="0">
                <a:solidFill>
                  <a:srgbClr val="7030A0"/>
                </a:solidFill>
              </a:rPr>
              <a:t>Composition</a:t>
            </a:r>
            <a:r>
              <a:rPr lang="en-US" sz="2000" smtClean="0"/>
              <a:t> of (1) and (3)</a:t>
            </a:r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5103840" y="1840468"/>
            <a:ext cx="16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Enjoys format </a:t>
            </a:r>
            <a:r>
              <a:rPr lang="en-US" smtClean="0">
                <a:solidFill>
                  <a:srgbClr val="C00000"/>
                </a:solidFill>
              </a:rPr>
              <a:t>N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3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FPE on 40 bits?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of FFX encryption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7100" y="2233868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75232" y="1471868"/>
            <a:ext cx="190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L0               R0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7487444" y="206241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rot="16200000" flipH="1">
            <a:off x="6309133" y="1946121"/>
            <a:ext cx="1269419" cy="115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467600" y="3110168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6400800" y="1890968"/>
            <a:ext cx="1257300" cy="800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525544" y="35856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525544" y="29760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904706" y="318557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77100" y="4481768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K2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rot="5400000">
            <a:off x="7487444" y="431031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1"/>
          </p:cNvCxnSpPr>
          <p:nvPr/>
        </p:nvCxnSpPr>
        <p:spPr>
          <a:xfrm rot="16200000" flipH="1">
            <a:off x="6309133" y="4194021"/>
            <a:ext cx="1269419" cy="115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67600" y="5358068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6400800" y="4138868"/>
            <a:ext cx="1257300" cy="800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7525544" y="58335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525544" y="52239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5904706" y="543347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6255344" y="637304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7560923" y="63798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3" name="Rectangle 22"/>
          <p:cNvSpPr/>
          <p:nvPr/>
        </p:nvSpPr>
        <p:spPr>
          <a:xfrm>
            <a:off x="6161988" y="3653135"/>
            <a:ext cx="176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L1              R1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2200" y="5939135"/>
            <a:ext cx="176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L2              R2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531" y="1712417"/>
            <a:ext cx="303044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M = </a:t>
            </a:r>
            <a:r>
              <a:rPr lang="en-US" sz="2400" dirty="0" smtClean="0"/>
              <a:t>40 bits</a:t>
            </a:r>
            <a:endParaRPr lang="en-US" sz="2400" dirty="0" smtClean="0"/>
          </a:p>
          <a:p>
            <a:r>
              <a:rPr lang="en-US" sz="2400" dirty="0" smtClean="0"/>
              <a:t>L0 = </a:t>
            </a:r>
            <a:r>
              <a:rPr lang="en-US" sz="2400" dirty="0" smtClean="0"/>
              <a:t>20 bits</a:t>
            </a:r>
            <a:endParaRPr lang="en-US" sz="2400" dirty="0" smtClean="0"/>
          </a:p>
          <a:p>
            <a:r>
              <a:rPr lang="en-US" sz="2400" dirty="0" smtClean="0"/>
              <a:t>R0 = </a:t>
            </a:r>
            <a:r>
              <a:rPr lang="en-US" sz="2400" dirty="0" smtClean="0"/>
              <a:t>20 bits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K1</a:t>
            </a:r>
            <a:r>
              <a:rPr lang="en-US" sz="2400" dirty="0" smtClean="0"/>
              <a:t>(R) = AES(K, </a:t>
            </a:r>
            <a:r>
              <a:rPr lang="en-US" sz="2400" dirty="0"/>
              <a:t>1</a:t>
            </a:r>
            <a:r>
              <a:rPr lang="en-US" sz="2400" dirty="0" smtClean="0"/>
              <a:t>  || R ) </a:t>
            </a:r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K2</a:t>
            </a:r>
            <a:r>
              <a:rPr lang="en-US" sz="2400" dirty="0" smtClean="0"/>
              <a:t>(R) = AES(K, 2  || R )</a:t>
            </a:r>
          </a:p>
          <a:p>
            <a:r>
              <a:rPr lang="en-US" sz="2400" dirty="0" smtClean="0"/>
              <a:t>…</a:t>
            </a:r>
          </a:p>
          <a:p>
            <a:endParaRPr lang="en-US" sz="2400" dirty="0" smtClean="0"/>
          </a:p>
          <a:p>
            <a:r>
              <a:rPr lang="en-US" sz="2400" dirty="0" smtClean="0"/>
              <a:t>Take XOR mod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20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Use 10 rounds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61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dirty="0" err="1" smtClean="0"/>
              <a:t>Feistel</a:t>
            </a:r>
            <a:r>
              <a:rPr lang="en-US" dirty="0"/>
              <a:t> </a:t>
            </a:r>
            <a:r>
              <a:rPr lang="en-US" dirty="0" smtClean="0"/>
              <a:t>security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Luby</a:t>
            </a:r>
            <a:r>
              <a:rPr lang="en-US" dirty="0" smtClean="0"/>
              <a:t> &amp; </a:t>
            </a:r>
            <a:r>
              <a:rPr lang="en-US" dirty="0" err="1" smtClean="0"/>
              <a:t>Rackoff</a:t>
            </a:r>
            <a:r>
              <a:rPr lang="en-US" dirty="0" smtClean="0"/>
              <a:t> showed that if round functions are random and n is relatively large, then</a:t>
            </a:r>
          </a:p>
          <a:p>
            <a:pPr lvl="1"/>
            <a:r>
              <a:rPr lang="en-US" dirty="0" smtClean="0"/>
              <a:t>3 rounds suffice for chosen-plaintext attack security </a:t>
            </a:r>
            <a:r>
              <a:rPr lang="en-US" dirty="0" smtClean="0"/>
              <a:t>in sense of </a:t>
            </a:r>
            <a:r>
              <a:rPr lang="en-US" dirty="0" smtClean="0"/>
              <a:t>pseudorandom permutation</a:t>
            </a:r>
            <a:endParaRPr lang="en-US" dirty="0" smtClean="0"/>
          </a:p>
          <a:p>
            <a:pPr lvl="1"/>
            <a:r>
              <a:rPr lang="en-US" dirty="0" smtClean="0"/>
              <a:t>4 rounds suffice for chosen-</a:t>
            </a:r>
            <a:r>
              <a:rPr lang="en-US" dirty="0" err="1" smtClean="0"/>
              <a:t>ciphertext</a:t>
            </a:r>
            <a:r>
              <a:rPr lang="en-US" dirty="0" smtClean="0"/>
              <a:t> attack </a:t>
            </a:r>
            <a:r>
              <a:rPr lang="en-US" dirty="0" smtClean="0"/>
              <a:t>security pseudorandom permutation</a:t>
            </a:r>
          </a:p>
          <a:p>
            <a:pPr lvl="1"/>
            <a:r>
              <a:rPr lang="en-US" dirty="0" smtClean="0"/>
              <a:t>Proofs hold up to q ≈ 2</a:t>
            </a:r>
            <a:r>
              <a:rPr lang="en-US" baseline="30000" dirty="0" smtClean="0"/>
              <a:t>n/4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 smtClean="0"/>
              <a:t>n is not very </a:t>
            </a:r>
            <a:r>
              <a:rPr lang="en-US" dirty="0" smtClean="0"/>
              <a:t>large:</a:t>
            </a:r>
          </a:p>
          <a:p>
            <a:pPr lvl="1"/>
            <a:r>
              <a:rPr lang="en-US" dirty="0" smtClean="0"/>
              <a:t>FFX designers suggested 10 rounds as heuristic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1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problems with </a:t>
            </a:r>
            <a:br>
              <a:rPr lang="en-US" dirty="0" smtClean="0"/>
            </a:br>
            <a:r>
              <a:rPr lang="en-US" dirty="0" smtClean="0"/>
              <a:t>length-preserving encryption?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752600"/>
            <a:ext cx="1066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E</a:t>
            </a:r>
            <a:r>
              <a:rPr lang="en-US" sz="2400" b="1" baseline="-25000" smtClean="0"/>
              <a:t>K</a:t>
            </a:r>
            <a:endParaRPr lang="en-US" b="1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276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1905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M</a:t>
            </a:r>
            <a:endParaRPr lang="en-US" sz="240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215271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9322" y="19050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6126867" y="1905000"/>
            <a:ext cx="263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a random string </a:t>
            </a:r>
          </a:p>
          <a:p>
            <a:r>
              <a:rPr lang="en-US" dirty="0" smtClean="0"/>
              <a:t>(subject to </a:t>
            </a:r>
            <a:r>
              <a:rPr lang="en-US" dirty="0" err="1" smtClean="0"/>
              <a:t>permutivity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67" y="2590800"/>
            <a:ext cx="263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a random string </a:t>
            </a:r>
          </a:p>
          <a:p>
            <a:r>
              <a:rPr lang="en-US" dirty="0" smtClean="0"/>
              <a:t>(subject to </a:t>
            </a:r>
            <a:r>
              <a:rPr lang="en-US" dirty="0" err="1" smtClean="0"/>
              <a:t>permutivity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2895600"/>
            <a:ext cx="1066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E</a:t>
            </a:r>
            <a:r>
              <a:rPr lang="en-US" sz="2400" b="1" baseline="-25000" smtClean="0"/>
              <a:t>K</a:t>
            </a:r>
            <a:endParaRPr lang="en-US" b="1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6600" y="3276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3048000"/>
            <a:ext cx="52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M’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53000" y="329571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9322" y="3048000"/>
            <a:ext cx="42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99180" y="31242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C’ ≠ 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114800"/>
            <a:ext cx="411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determinism has problems: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16646"/>
              </p:ext>
            </p:extLst>
          </p:nvPr>
        </p:nvGraphicFramePr>
        <p:xfrm>
          <a:off x="1066800" y="4993640"/>
          <a:ext cx="7150983" cy="148336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415873"/>
                <a:gridCol w="2415873"/>
                <a:gridCol w="2319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 Doe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1343-1321-1231-2310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1049-9310-3210-4732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Thomas Ristenpart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9541-3156-1320-2139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7180-4315-4839-0142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John</a:t>
                      </a:r>
                      <a:r>
                        <a:rPr lang="en-US" baseline="0" smtClean="0"/>
                        <a:t> Jones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2321-4232-1340-1410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5731-8943-1483-9015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</a:t>
                      </a:r>
                      <a:r>
                        <a:rPr lang="en-US" baseline="0" dirty="0" smtClean="0"/>
                        <a:t> Judas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1343-1321-1231-2310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1049-9310-3210-4732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02983" y="4612640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59867" y="46126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7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block ciphers </a:t>
            </a:r>
            <a:r>
              <a:rPr lang="en-US" sz="4000" dirty="0" smtClean="0"/>
              <a:t>(sometimes called modes of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We’ll look closely at two encryption applications:</a:t>
            </a:r>
          </a:p>
          <a:p>
            <a:r>
              <a:rPr lang="en-US" dirty="0" smtClean="0"/>
              <a:t>Length-preserving encryption</a:t>
            </a:r>
          </a:p>
          <a:p>
            <a:pPr lvl="1"/>
            <a:r>
              <a:rPr lang="en-US" dirty="0" smtClean="0"/>
              <a:t>Useful for cases where </a:t>
            </a:r>
            <a:r>
              <a:rPr lang="en-US" dirty="0" err="1" smtClean="0"/>
              <a:t>ciphertexts</a:t>
            </a:r>
            <a:r>
              <a:rPr lang="en-US" dirty="0" smtClean="0"/>
              <a:t> must be same length as plaintexts.</a:t>
            </a:r>
          </a:p>
          <a:p>
            <a:pPr lvl="1"/>
            <a:r>
              <a:rPr lang="en-US" dirty="0" smtClean="0"/>
              <a:t>Should only be used when absolutely needed</a:t>
            </a:r>
          </a:p>
          <a:p>
            <a:endParaRPr lang="en-US" dirty="0" smtClean="0"/>
          </a:p>
          <a:p>
            <a:r>
              <a:rPr lang="en-US" dirty="0" smtClean="0"/>
              <a:t>Length</a:t>
            </a:r>
            <a:r>
              <a:rPr lang="en-US" dirty="0"/>
              <a:t>-extending encryption</a:t>
            </a:r>
          </a:p>
          <a:p>
            <a:pPr lvl="1"/>
            <a:r>
              <a:rPr lang="en-US" dirty="0"/>
              <a:t>Insecure variants: CTR mode, ECB mode, CBC mode</a:t>
            </a:r>
          </a:p>
          <a:p>
            <a:pPr lvl="1"/>
            <a:r>
              <a:rPr lang="en-US" dirty="0"/>
              <a:t>We’ll build secure ones in a few lectures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permutations, one permutation for each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E : {0,1}</a:t>
            </a:r>
            <a:r>
              <a:rPr lang="en-US" baseline="30000" dirty="0" smtClean="0"/>
              <a:t>k</a:t>
            </a:r>
            <a:r>
              <a:rPr lang="en-US" dirty="0" smtClean="0"/>
              <a:t> x {0,1}</a:t>
            </a:r>
            <a:r>
              <a:rPr lang="en-US" baseline="30000" dirty="0" smtClean="0"/>
              <a:t>n  </a:t>
            </a:r>
            <a:r>
              <a:rPr lang="en-US" dirty="0" smtClean="0"/>
              <a:t>--&gt; {0,1}</a:t>
            </a:r>
            <a:r>
              <a:rPr lang="en-US" baseline="30000" dirty="0" smtClean="0"/>
              <a:t>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E(K,</a:t>
            </a:r>
            <a:r>
              <a:rPr lang="en-US" dirty="0"/>
              <a:t>X</a:t>
            </a:r>
            <a:r>
              <a:rPr lang="en-US" dirty="0" smtClean="0"/>
              <a:t>) = Y    		D(K,Y) =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6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cipher modes of operation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689" y="1443335"/>
            <a:ext cx="798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can we build an encryption scheme for arbitrary message</a:t>
            </a:r>
          </a:p>
          <a:p>
            <a:r>
              <a:rPr lang="en-US" sz="2400" dirty="0" smtClean="0"/>
              <a:t>spaces out of a block cipher?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2200" y="4495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114800" y="4495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5715000" y="4495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189204" y="3692029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4320449" y="4324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98795" y="3692029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930040" y="4324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45995" y="3692029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2577240" y="4324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315753" y="5234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5925344" y="5234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572544" y="5234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31126" y="53295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40717" y="53295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7917" y="53295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2584441"/>
            <a:ext cx="79474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Electronic codebook (ECB) mode</a:t>
            </a:r>
          </a:p>
          <a:p>
            <a:r>
              <a:rPr lang="en-US" sz="2400" dirty="0" smtClean="0"/>
              <a:t>Pad message M to M1,M2,M3,... where each block </a:t>
            </a:r>
            <a:r>
              <a:rPr lang="en-US" sz="2400" dirty="0" err="1" smtClean="0"/>
              <a:t>Mi</a:t>
            </a:r>
            <a:r>
              <a:rPr lang="en-US" sz="2400" dirty="0" smtClean="0"/>
              <a:t> is n bits</a:t>
            </a:r>
          </a:p>
          <a:p>
            <a:r>
              <a:rPr lang="en-US" sz="2400" dirty="0" smtClean="0"/>
              <a:t>Then: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19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51" grpId="0" animBg="1"/>
      <p:bldP spid="52" grpId="0"/>
      <p:bldP spid="54" grpId="0"/>
      <p:bldP spid="57" grpId="0"/>
      <p:bldP spid="62" grpId="0"/>
      <p:bldP spid="63" grpId="0"/>
      <p:bldP spid="6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ECB mode is a more complicated looking substitution cipher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462809"/>
            <a:ext cx="2489200" cy="2743200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38400"/>
            <a:ext cx="2489200" cy="2743200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20299" y="33772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with ECB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3429000" y="3810000"/>
            <a:ext cx="2514600" cy="24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3067" y="5449669"/>
            <a:ext cx="6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courtesy </a:t>
            </a:r>
            <a:r>
              <a:rPr lang="en-US" dirty="0"/>
              <a:t>of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Block_cipher_modes_of_operation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9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CTR mode </a:t>
            </a:r>
            <a:r>
              <a:rPr lang="en-US" dirty="0" smtClean="0"/>
              <a:t>encryption </a:t>
            </a: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block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3968199" y="47961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44599" y="47961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3600" y="47961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849153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105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67081" y="44151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52872" y="44151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3872" y="44151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219200"/>
            <a:ext cx="8225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Counter mode (CTR)</a:t>
            </a:r>
          </a:p>
          <a:p>
            <a:r>
              <a:rPr lang="en-US" sz="2400" dirty="0" smtClean="0"/>
              <a:t>Pad message M to M1,M2,M3,... where each is n bits except last</a:t>
            </a:r>
          </a:p>
          <a:p>
            <a:r>
              <a:rPr lang="en-US" sz="2400" dirty="0" smtClean="0"/>
              <a:t>Choose random n-bit string IV</a:t>
            </a:r>
          </a:p>
          <a:p>
            <a:r>
              <a:rPr lang="en-US" sz="2400" dirty="0" smtClean="0"/>
              <a:t>Then: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30352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32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7800" y="2967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55" name="Straight Connector 54"/>
          <p:cNvCxnSpPr>
            <a:stCxn id="4" idx="2"/>
          </p:cNvCxnSpPr>
          <p:nvPr/>
        </p:nvCxnSpPr>
        <p:spPr>
          <a:xfrm>
            <a:off x="1668373" y="3429000"/>
            <a:ext cx="0" cy="171290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47800" y="5177135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43643" y="52533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9434" y="52533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00434" y="52533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262260" y="4794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30"/>
          <p:cNvSpPr>
            <a:spLocks noChangeArrowheads="1"/>
          </p:cNvSpPr>
          <p:nvPr/>
        </p:nvSpPr>
        <p:spPr bwMode="auto">
          <a:xfrm flipV="1">
            <a:off x="3159125" y="4946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 flipV="1">
            <a:off x="3159125" y="5045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V="1">
            <a:off x="2737401" y="5045066"/>
            <a:ext cx="421724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14860" y="4794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30"/>
          <p:cNvSpPr>
            <a:spLocks noChangeArrowheads="1"/>
          </p:cNvSpPr>
          <p:nvPr/>
        </p:nvSpPr>
        <p:spPr bwMode="auto">
          <a:xfrm flipV="1">
            <a:off x="4911725" y="4946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 flipV="1">
            <a:off x="4911725" y="5045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Straight Connector 65"/>
          <p:cNvCxnSpPr>
            <a:endCxn id="56" idx="0"/>
          </p:cNvCxnSpPr>
          <p:nvPr/>
        </p:nvCxnSpPr>
        <p:spPr>
          <a:xfrm flipV="1">
            <a:off x="4480610" y="5045066"/>
            <a:ext cx="431115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691260" y="48006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30"/>
          <p:cNvSpPr>
            <a:spLocks noChangeArrowheads="1"/>
          </p:cNvSpPr>
          <p:nvPr/>
        </p:nvSpPr>
        <p:spPr bwMode="auto">
          <a:xfrm flipV="1">
            <a:off x="6588125" y="49530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6588125" y="50514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>
            <a:off x="6166401" y="5051425"/>
            <a:ext cx="421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35454" y="25908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+ 1 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4601122" y="25908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+ 2 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77522" y="25908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+ 3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9153" y="6019800"/>
            <a:ext cx="276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decrypt?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75086" y="4038600"/>
            <a:ext cx="1365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use</a:t>
            </a:r>
          </a:p>
          <a:p>
            <a:r>
              <a:rPr lang="en-US" dirty="0" smtClean="0"/>
              <a:t>less than full</a:t>
            </a:r>
          </a:p>
          <a:p>
            <a:r>
              <a:rPr lang="en-US" dirty="0" smtClean="0"/>
              <a:t>n bits of </a:t>
            </a:r>
            <a:r>
              <a:rPr lang="en-US" dirty="0" smtClean="0">
                <a:solidFill>
                  <a:srgbClr val="008000"/>
                </a:solidFill>
              </a:rPr>
              <a:t>P3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4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6592" y="3230562"/>
            <a:ext cx="5617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attacker learn K from just C0,C1,C2,C3?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0081" y="3687762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Implies attacker can break E, i.e. recover block cipher key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04271" y="4724400"/>
            <a:ext cx="7976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Implies attacker can invert the block cipher without knowing K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" y="4191000"/>
            <a:ext cx="689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attacker learn M = M1,M2,M3 from C0,C1,C2,C3?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9470" y="6324600"/>
            <a:ext cx="74787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Passive adversaries cannot learn anything about messages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04271" y="5756573"/>
            <a:ext cx="560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Implies attacker can break PRF security of E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5223173"/>
            <a:ext cx="669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attacker learn one bit of M from C0,C1,C2,C3?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28956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63246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3968199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44599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33600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303535" y="5270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849153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6534944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3105944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767081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52872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23872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 flipV="1">
            <a:off x="3200400" y="6794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flipV="1">
            <a:off x="3200400" y="7778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014860" y="5206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30"/>
          <p:cNvSpPr>
            <a:spLocks noChangeArrowheads="1"/>
          </p:cNvSpPr>
          <p:nvPr/>
        </p:nvSpPr>
        <p:spPr bwMode="auto">
          <a:xfrm flipV="1">
            <a:off x="4911725" y="6730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 flipV="1">
            <a:off x="4911725" y="7715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732535" y="5270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30"/>
          <p:cNvSpPr>
            <a:spLocks noChangeArrowheads="1"/>
          </p:cNvSpPr>
          <p:nvPr/>
        </p:nvSpPr>
        <p:spPr bwMode="auto">
          <a:xfrm flipV="1">
            <a:off x="6629400" y="6794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V="1">
            <a:off x="6629400" y="7778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447800" y="4527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83" name="Straight Connector 82"/>
          <p:cNvCxnSpPr>
            <a:stCxn id="82" idx="2"/>
          </p:cNvCxnSpPr>
          <p:nvPr/>
        </p:nvCxnSpPr>
        <p:spPr>
          <a:xfrm>
            <a:off x="1668373" y="914400"/>
            <a:ext cx="0" cy="171290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7800" y="2662535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43643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29434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0434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262260" y="2279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30"/>
          <p:cNvSpPr>
            <a:spLocks noChangeArrowheads="1"/>
          </p:cNvSpPr>
          <p:nvPr/>
        </p:nvSpPr>
        <p:spPr bwMode="auto">
          <a:xfrm flipV="1">
            <a:off x="3159125" y="2432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 flipV="1">
            <a:off x="3159125" y="2530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1" name="Straight Connector 90"/>
          <p:cNvCxnSpPr>
            <a:endCxn id="90" idx="0"/>
          </p:cNvCxnSpPr>
          <p:nvPr/>
        </p:nvCxnSpPr>
        <p:spPr>
          <a:xfrm flipV="1">
            <a:off x="2737401" y="2530466"/>
            <a:ext cx="421724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014860" y="2279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Oval 30"/>
          <p:cNvSpPr>
            <a:spLocks noChangeArrowheads="1"/>
          </p:cNvSpPr>
          <p:nvPr/>
        </p:nvSpPr>
        <p:spPr bwMode="auto">
          <a:xfrm flipV="1">
            <a:off x="4911725" y="2432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 flipV="1">
            <a:off x="4911725" y="2530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" name="Straight Connector 94"/>
          <p:cNvCxnSpPr>
            <a:endCxn id="94" idx="0"/>
          </p:cNvCxnSpPr>
          <p:nvPr/>
        </p:nvCxnSpPr>
        <p:spPr>
          <a:xfrm flipV="1">
            <a:off x="4480610" y="2530466"/>
            <a:ext cx="431115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691260" y="2286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Oval 30"/>
          <p:cNvSpPr>
            <a:spLocks noChangeArrowheads="1"/>
          </p:cNvSpPr>
          <p:nvPr/>
        </p:nvSpPr>
        <p:spPr bwMode="auto">
          <a:xfrm flipV="1">
            <a:off x="6588125" y="2438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31"/>
          <p:cNvSpPr>
            <a:spLocks noChangeShapeType="1"/>
          </p:cNvSpPr>
          <p:nvPr/>
        </p:nvSpPr>
        <p:spPr bwMode="auto">
          <a:xfrm flipV="1">
            <a:off x="6588125" y="2536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9" name="Straight Connector 98"/>
          <p:cNvCxnSpPr>
            <a:endCxn id="98" idx="0"/>
          </p:cNvCxnSpPr>
          <p:nvPr/>
        </p:nvCxnSpPr>
        <p:spPr>
          <a:xfrm>
            <a:off x="6166401" y="2536825"/>
            <a:ext cx="421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835454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+ 1 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01122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+ 2 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77522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+ 3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12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3" grpId="0" animBg="1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 mode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22604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8395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9395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849153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105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64526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50317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1317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447800"/>
            <a:ext cx="7947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Ciphertext</a:t>
            </a:r>
            <a:r>
              <a:rPr lang="en-US" sz="2400" dirty="0" smtClean="0"/>
              <a:t> block chaining (CBC)</a:t>
            </a:r>
          </a:p>
          <a:p>
            <a:r>
              <a:rPr lang="en-US" sz="2400" dirty="0" smtClean="0"/>
              <a:t>Pad message M to M1,M2,M3,... where each block </a:t>
            </a:r>
            <a:r>
              <a:rPr lang="en-US" sz="2400" dirty="0" err="1" smtClean="0"/>
              <a:t>Mi</a:t>
            </a:r>
            <a:r>
              <a:rPr lang="en-US" sz="2400" dirty="0" smtClean="0"/>
              <a:t> is n bits</a:t>
            </a:r>
          </a:p>
          <a:p>
            <a:r>
              <a:rPr lang="en-US" sz="2400" dirty="0" smtClean="0"/>
              <a:t>Choose random n-bit string IV</a:t>
            </a:r>
          </a:p>
          <a:p>
            <a:r>
              <a:rPr lang="en-US" sz="2400" dirty="0" smtClean="0"/>
              <a:t>Then:</a:t>
            </a:r>
            <a:endParaRPr lang="en-US" sz="24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3200400" y="3194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200400" y="3292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30352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4911725" y="31876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4911725" y="32861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32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6629400" y="3194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6629400" y="3292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30371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6" name="Straight Connector 5"/>
          <p:cNvCxnSpPr>
            <a:endCxn id="33" idx="0"/>
          </p:cNvCxnSpPr>
          <p:nvPr/>
        </p:nvCxnSpPr>
        <p:spPr>
          <a:xfrm>
            <a:off x="2041346" y="3292466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4" idx="3"/>
            <a:endCxn id="35" idx="2"/>
          </p:cNvCxnSpPr>
          <p:nvPr/>
        </p:nvCxnSpPr>
        <p:spPr>
          <a:xfrm flipV="1">
            <a:off x="3526083" y="3285313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2"/>
          </p:cNvCxnSpPr>
          <p:nvPr/>
        </p:nvCxnSpPr>
        <p:spPr>
          <a:xfrm flipV="1">
            <a:off x="5257800" y="3291672"/>
            <a:ext cx="1371600" cy="13520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2"/>
          </p:cNvCxnSpPr>
          <p:nvPr/>
        </p:nvCxnSpPr>
        <p:spPr>
          <a:xfrm>
            <a:off x="1820773" y="3498841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00200" y="4413241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592" y="5301797"/>
            <a:ext cx="276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decrypt?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34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35052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Theorem (informal). </a:t>
            </a:r>
          </a:p>
          <a:p>
            <a:r>
              <a:rPr lang="en-US" sz="2400" dirty="0" smtClean="0"/>
              <a:t>Let A be a successful, efficient attacker against security of CBC mode. Then there exists a PRF adversary B against E that is efficient and successful.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3962400" y="3420070"/>
            <a:ext cx="2743200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62400" y="3496270"/>
            <a:ext cx="278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Security proofs (reductions)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191000" y="395347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Breaking scheme</a:t>
            </a: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191000" y="502027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Breaking assumptions</a:t>
            </a:r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5067300" y="452497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99007" y="358140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Attacker can break</a:t>
            </a:r>
          </a:p>
          <a:p>
            <a:r>
              <a:rPr lang="en-US" dirty="0" smtClean="0"/>
              <a:t>CBC confidentiality</a:t>
            </a:r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 rot="5400000">
            <a:off x="7658100" y="452497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079986" y="5020270"/>
            <a:ext cx="151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break E in </a:t>
            </a:r>
          </a:p>
          <a:p>
            <a:r>
              <a:rPr lang="en-US" dirty="0" smtClean="0"/>
              <a:t>PRF sense</a:t>
            </a:r>
            <a:endParaRPr lang="en-US" dirty="0"/>
          </a:p>
        </p:txBody>
      </p:sp>
      <p:sp>
        <p:nvSpPr>
          <p:cNvPr id="69" name="Right Arrow 68"/>
          <p:cNvSpPr/>
          <p:nvPr/>
        </p:nvSpPr>
        <p:spPr>
          <a:xfrm rot="16200000">
            <a:off x="7658100" y="452497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084207" y="5020270"/>
            <a:ext cx="166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break E</a:t>
            </a:r>
          </a:p>
          <a:p>
            <a:r>
              <a:rPr lang="en-US" dirty="0" smtClean="0"/>
              <a:t>in PRF sense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86600" y="3572470"/>
            <a:ext cx="1727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Attacker can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break CBC </a:t>
            </a:r>
          </a:p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5867400"/>
            <a:ext cx="432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Reduces analysis now to E and to </a:t>
            </a:r>
          </a:p>
          <a:p>
            <a:r>
              <a:rPr lang="en-US" sz="2400" dirty="0" smtClean="0"/>
              <a:t>security definition / model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28956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46482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3246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3968199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44599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33600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303535" y="5270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4849153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6534944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3105944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67081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52872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23872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5" name="Oval 30"/>
          <p:cNvSpPr>
            <a:spLocks noChangeArrowheads="1"/>
          </p:cNvSpPr>
          <p:nvPr/>
        </p:nvSpPr>
        <p:spPr bwMode="auto">
          <a:xfrm flipV="1">
            <a:off x="3200400" y="6794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 flipV="1">
            <a:off x="3200400" y="7778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014860" y="5206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30"/>
          <p:cNvSpPr>
            <a:spLocks noChangeArrowheads="1"/>
          </p:cNvSpPr>
          <p:nvPr/>
        </p:nvSpPr>
        <p:spPr bwMode="auto">
          <a:xfrm flipV="1">
            <a:off x="4911725" y="6730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 flipV="1">
            <a:off x="4911725" y="7715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32535" y="5270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Oval 30"/>
          <p:cNvSpPr>
            <a:spLocks noChangeArrowheads="1"/>
          </p:cNvSpPr>
          <p:nvPr/>
        </p:nvSpPr>
        <p:spPr bwMode="auto">
          <a:xfrm flipV="1">
            <a:off x="6629400" y="6794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V="1">
            <a:off x="6629400" y="7778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47800" y="4527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94" name="Straight Connector 93"/>
          <p:cNvCxnSpPr>
            <a:stCxn id="93" idx="2"/>
          </p:cNvCxnSpPr>
          <p:nvPr/>
        </p:nvCxnSpPr>
        <p:spPr>
          <a:xfrm>
            <a:off x="1668373" y="914400"/>
            <a:ext cx="0" cy="171290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47800" y="2662535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43643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429434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000434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262260" y="2279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30"/>
          <p:cNvSpPr>
            <a:spLocks noChangeArrowheads="1"/>
          </p:cNvSpPr>
          <p:nvPr/>
        </p:nvSpPr>
        <p:spPr bwMode="auto">
          <a:xfrm flipV="1">
            <a:off x="3159125" y="2432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31"/>
          <p:cNvSpPr>
            <a:spLocks noChangeShapeType="1"/>
          </p:cNvSpPr>
          <p:nvPr/>
        </p:nvSpPr>
        <p:spPr bwMode="auto">
          <a:xfrm flipV="1">
            <a:off x="3159125" y="2530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" name="Straight Connector 101"/>
          <p:cNvCxnSpPr>
            <a:endCxn id="101" idx="0"/>
          </p:cNvCxnSpPr>
          <p:nvPr/>
        </p:nvCxnSpPr>
        <p:spPr>
          <a:xfrm flipV="1">
            <a:off x="2737401" y="2530466"/>
            <a:ext cx="421724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014860" y="2279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30"/>
          <p:cNvSpPr>
            <a:spLocks noChangeArrowheads="1"/>
          </p:cNvSpPr>
          <p:nvPr/>
        </p:nvSpPr>
        <p:spPr bwMode="auto">
          <a:xfrm flipV="1">
            <a:off x="4911725" y="2432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31"/>
          <p:cNvSpPr>
            <a:spLocks noChangeShapeType="1"/>
          </p:cNvSpPr>
          <p:nvPr/>
        </p:nvSpPr>
        <p:spPr bwMode="auto">
          <a:xfrm flipV="1">
            <a:off x="4911725" y="2530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6" name="Straight Connector 105"/>
          <p:cNvCxnSpPr>
            <a:endCxn id="105" idx="0"/>
          </p:cNvCxnSpPr>
          <p:nvPr/>
        </p:nvCxnSpPr>
        <p:spPr>
          <a:xfrm flipV="1">
            <a:off x="4480610" y="2530466"/>
            <a:ext cx="431115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691260" y="2286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30"/>
          <p:cNvSpPr>
            <a:spLocks noChangeArrowheads="1"/>
          </p:cNvSpPr>
          <p:nvPr/>
        </p:nvSpPr>
        <p:spPr bwMode="auto">
          <a:xfrm flipV="1">
            <a:off x="6588125" y="2438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31"/>
          <p:cNvSpPr>
            <a:spLocks noChangeShapeType="1"/>
          </p:cNvSpPr>
          <p:nvPr/>
        </p:nvSpPr>
        <p:spPr bwMode="auto">
          <a:xfrm flipV="1">
            <a:off x="6588125" y="2536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" name="Straight Connector 109"/>
          <p:cNvCxnSpPr>
            <a:endCxn id="109" idx="0"/>
          </p:cNvCxnSpPr>
          <p:nvPr/>
        </p:nvCxnSpPr>
        <p:spPr>
          <a:xfrm>
            <a:off x="6166401" y="2536825"/>
            <a:ext cx="421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35454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+ 1 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601122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+ 2 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277522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+ 3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500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53" grpId="0" animBg="1"/>
      <p:bldP spid="56" grpId="0" animBg="1"/>
      <p:bldP spid="66" grpId="0"/>
      <p:bldP spid="66" grpId="1"/>
      <p:bldP spid="67" grpId="0" animBg="1"/>
      <p:bldP spid="67" grpId="1" animBg="1"/>
      <p:bldP spid="68" grpId="0"/>
      <p:bldP spid="68" grpId="1"/>
      <p:bldP spid="69" grpId="0" animBg="1"/>
      <p:bldP spid="70" grpId="0"/>
      <p:bldP spid="71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these modes are </a:t>
            </a:r>
            <a:br>
              <a:rPr lang="en-US" dirty="0" smtClean="0"/>
            </a:br>
            <a:r>
              <a:rPr lang="en-US" dirty="0" smtClean="0"/>
              <a:t>secure for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ECB is obviously insecure</a:t>
            </a:r>
          </a:p>
          <a:p>
            <a:endParaRPr lang="en-US" dirty="0" smtClean="0"/>
          </a:p>
          <a:p>
            <a:r>
              <a:rPr lang="en-US" dirty="0" smtClean="0"/>
              <a:t>CTR mode and CBC mode fail in presence of active attacks</a:t>
            </a:r>
          </a:p>
          <a:p>
            <a:pPr lvl="1"/>
            <a:r>
              <a:rPr lang="en-US" dirty="0" smtClean="0"/>
              <a:t>Cookie example</a:t>
            </a:r>
          </a:p>
          <a:p>
            <a:pPr lvl="1"/>
            <a:r>
              <a:rPr lang="en-US" dirty="0" smtClean="0"/>
              <a:t>Adversaries are unlikely to ever be fully passive </a:t>
            </a:r>
          </a:p>
          <a:p>
            <a:endParaRPr lang="en-US" dirty="0"/>
          </a:p>
          <a:p>
            <a:r>
              <a:rPr lang="en-US" dirty="0" smtClean="0"/>
              <a:t>More on this next lecture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Ideal block cipher &amp; CTR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Imagine everyone has access to an idealized version of block cipher: random look-up </a:t>
            </a:r>
            <a:r>
              <a:rPr lang="en-US" dirty="0" smtClean="0"/>
              <a:t>table</a:t>
            </a:r>
            <a:endParaRPr lang="en-US" dirty="0" smtClean="0"/>
          </a:p>
          <a:p>
            <a:r>
              <a:rPr lang="en-US" dirty="0" smtClean="0"/>
              <a:t>We saw how to build CTR-mode encryption last time using an ideal cipher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Secure </a:t>
            </a:r>
            <a:r>
              <a:rPr lang="en-US" dirty="0" smtClean="0"/>
              <a:t>if |K| &gt;&gt; adversary runtime </a:t>
            </a:r>
            <a:r>
              <a:rPr lang="en-US" dirty="0" smtClean="0"/>
              <a:t> &amp; 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&gt;&gt; q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2600" y="3254276"/>
            <a:ext cx="30757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(K,M):</a:t>
            </a:r>
          </a:p>
          <a:p>
            <a:r>
              <a:rPr lang="en-US" sz="2400" dirty="0" smtClean="0"/>
              <a:t>IV &lt;-$ {0,1}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Parse M into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,…,M</a:t>
            </a:r>
            <a:r>
              <a:rPr lang="en-US" sz="2400" baseline="-25000" dirty="0" smtClean="0"/>
              <a:t>m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 to m do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&lt;- E(K,IV + </a:t>
            </a:r>
            <a:r>
              <a:rPr lang="en-US" sz="2400" dirty="0" err="1" smtClean="0"/>
              <a:t>i</a:t>
            </a:r>
            <a:r>
              <a:rPr lang="en-US" sz="2400" dirty="0" smtClean="0"/>
              <a:t>) +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i</a:t>
            </a:r>
            <a:endParaRPr lang="en-US" sz="2400" dirty="0" smtClean="0"/>
          </a:p>
          <a:p>
            <a:r>
              <a:rPr lang="en-US" sz="2400" dirty="0" smtClean="0"/>
              <a:t>Ret </a:t>
            </a:r>
            <a:r>
              <a:rPr lang="en-US" sz="2400" dirty="0" smtClean="0"/>
              <a:t>IV ||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|| …  || C</a:t>
            </a:r>
            <a:r>
              <a:rPr lang="en-US" sz="2400" baseline="-25000" dirty="0" smtClean="0"/>
              <a:t>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704272"/>
            <a:ext cx="3354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X + Y is bitwise XOR of </a:t>
            </a:r>
          </a:p>
          <a:p>
            <a:r>
              <a:rPr lang="en-US" dirty="0" smtClean="0"/>
              <a:t>first b bits of X</a:t>
            </a:r>
            <a:r>
              <a:rPr lang="en-US" dirty="0"/>
              <a:t> </a:t>
            </a:r>
            <a:r>
              <a:rPr lang="en-US" dirty="0" smtClean="0"/>
              <a:t>and Y for </a:t>
            </a:r>
          </a:p>
          <a:p>
            <a:r>
              <a:rPr lang="en-US" dirty="0" smtClean="0"/>
              <a:t>b = min {|X|,|Y|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|| means bit string concatenation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1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build efficient block ciphers that are close to ideal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E : {0,1}</a:t>
            </a:r>
            <a:r>
              <a:rPr lang="en-US" baseline="30000" dirty="0" smtClean="0"/>
              <a:t>k</a:t>
            </a:r>
            <a:r>
              <a:rPr lang="en-US" dirty="0" smtClean="0"/>
              <a:t> x {0,1}</a:t>
            </a:r>
            <a:r>
              <a:rPr lang="en-US" baseline="30000" dirty="0" smtClean="0"/>
              <a:t>n  </a:t>
            </a:r>
            <a:r>
              <a:rPr lang="en-US" dirty="0" smtClean="0"/>
              <a:t>--&gt; {0,1}</a:t>
            </a:r>
            <a:r>
              <a:rPr lang="en-US" baseline="30000" dirty="0" smtClean="0"/>
              <a:t>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E(K,</a:t>
            </a:r>
            <a:r>
              <a:rPr lang="en-US" dirty="0"/>
              <a:t>X</a:t>
            </a:r>
            <a:r>
              <a:rPr lang="en-US" dirty="0" smtClean="0"/>
              <a:t>) = Y    		D(K,Y) =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Encryption Standard (AES)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9608" y="2042574"/>
            <a:ext cx="196656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Permute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311626" y="1219200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346026" y="1847056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898476" y="2933700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3235" y="31242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7420300" y="620335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7" name="TextBox 26"/>
          <p:cNvSpPr txBox="1"/>
          <p:nvPr/>
        </p:nvSpPr>
        <p:spPr>
          <a:xfrm>
            <a:off x="398689" y="1295400"/>
            <a:ext cx="397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Rijndael</a:t>
            </a:r>
            <a:r>
              <a:rPr lang="en-US" sz="2400" dirty="0" smtClean="0"/>
              <a:t> (</a:t>
            </a:r>
            <a:r>
              <a:rPr lang="en-US" sz="2400" dirty="0" err="1" smtClean="0"/>
              <a:t>Rijmen</a:t>
            </a:r>
            <a:r>
              <a:rPr lang="en-US" sz="2400" dirty="0" smtClean="0"/>
              <a:t> and </a:t>
            </a:r>
            <a:r>
              <a:rPr lang="en-US" sz="2400" dirty="0" err="1" smtClean="0"/>
              <a:t>Daemen</a:t>
            </a:r>
            <a:r>
              <a:rPr lang="en-US" sz="2400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1905000"/>
            <a:ext cx="231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= 128</a:t>
            </a:r>
          </a:p>
          <a:p>
            <a:r>
              <a:rPr lang="en-US" sz="2400" dirty="0" smtClean="0"/>
              <a:t>k = 128, 192, 256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3505200"/>
            <a:ext cx="4331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Substitution-permutation design. </a:t>
            </a:r>
            <a:endParaRPr lang="en-US" sz="2400" dirty="0"/>
          </a:p>
          <a:p>
            <a:r>
              <a:rPr lang="en-US" sz="2400" dirty="0" smtClean="0"/>
              <a:t>For k=128 uses 10 rounds of: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4419600"/>
            <a:ext cx="5691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Permute: </a:t>
            </a:r>
          </a:p>
          <a:p>
            <a:r>
              <a:rPr lang="en-US" sz="2400" dirty="0" smtClean="0"/>
              <a:t>	</a:t>
            </a:r>
            <a:r>
              <a:rPr lang="en-US" sz="2000" dirty="0" err="1" smtClean="0"/>
              <a:t>SubBytes</a:t>
            </a:r>
            <a:r>
              <a:rPr lang="en-US" sz="2000" dirty="0" smtClean="0"/>
              <a:t> (non-linear S-boxes)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ShiftRows</a:t>
            </a:r>
            <a:r>
              <a:rPr lang="en-US" sz="2000" dirty="0" smtClean="0"/>
              <a:t> + </a:t>
            </a:r>
            <a:r>
              <a:rPr lang="en-US" sz="2000" dirty="0" err="1" smtClean="0"/>
              <a:t>MixCols</a:t>
            </a:r>
            <a:r>
              <a:rPr lang="en-US" sz="2000" dirty="0" smtClean="0"/>
              <a:t> (invertible linear transform)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2743200"/>
            <a:ext cx="543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keys for k=128:</a:t>
            </a:r>
          </a:p>
          <a:p>
            <a:r>
              <a:rPr lang="en-US" dirty="0" smtClean="0"/>
              <a:t>340,282,366,920,938,463,463,374,607,431,768,211,456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5634335"/>
            <a:ext cx="480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XOR in a round key derived from 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6337" y="6336268"/>
            <a:ext cx="33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(Actually last round skips </a:t>
            </a:r>
            <a:r>
              <a:rPr lang="en-US" dirty="0" err="1" smtClean="0"/>
              <a:t>MixCols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03076" y="3657600"/>
            <a:ext cx="196656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Permute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7212676" y="2895600"/>
            <a:ext cx="62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>
            <a:stCxn id="8" idx="4"/>
            <a:endCxn id="34" idx="0"/>
          </p:cNvCxnSpPr>
          <p:nvPr/>
        </p:nvCxnSpPr>
        <p:spPr>
          <a:xfrm flipH="1">
            <a:off x="7586360" y="3276600"/>
            <a:ext cx="502616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7346820" y="2800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279476" y="31242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43691" y="2952690"/>
            <a:ext cx="4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K1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7898476" y="4533900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83235" y="47244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12676" y="4495800"/>
            <a:ext cx="62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>
            <a:stCxn id="42" idx="4"/>
          </p:cNvCxnSpPr>
          <p:nvPr/>
        </p:nvCxnSpPr>
        <p:spPr>
          <a:xfrm flipH="1">
            <a:off x="7586360" y="4876800"/>
            <a:ext cx="502616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346820" y="44005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279476" y="47244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43691" y="4552890"/>
            <a:ext cx="4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K2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6603076" y="5257800"/>
            <a:ext cx="196656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Permute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7346820" y="60007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7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attacks against AES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52279"/>
              </p:ext>
            </p:extLst>
          </p:nvPr>
        </p:nvGraphicFramePr>
        <p:xfrm>
          <a:off x="762000" y="2279228"/>
          <a:ext cx="7543800" cy="130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Bogdanov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Khovratovich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Rechberger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chosen </a:t>
                      </a:r>
                      <a:r>
                        <a:rPr lang="en-US" baseline="0" dirty="0" err="1" smtClean="0"/>
                        <a:t>ciphertext</a:t>
                      </a:r>
                      <a:r>
                        <a:rPr lang="en-US" baseline="0" dirty="0" smtClean="0"/>
                        <a:t>, recovers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30000" dirty="0" smtClean="0"/>
                        <a:t>126.1 </a:t>
                      </a:r>
                      <a:r>
                        <a:rPr lang="en-US" baseline="0" dirty="0" smtClean="0"/>
                        <a:t> time + some data overheads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122003"/>
            <a:ext cx="7481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direct attacks of practical interest known</a:t>
            </a:r>
          </a:p>
          <a:p>
            <a:r>
              <a:rPr lang="en-US" sz="2400" dirty="0" smtClean="0"/>
              <a:t>Side-channel attacks do exist, need to implement carefully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7853" y="1371600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Brute-force attack (try all keys):  worst case time about 2</a:t>
            </a:r>
            <a:r>
              <a:rPr lang="en-US" sz="2400" baseline="30000" dirty="0" smtClean="0"/>
              <a:t>128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56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 standard (DES)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7100" y="2233868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75232" y="1471868"/>
            <a:ext cx="190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L0               R0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7487444" y="206241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rot="16200000" flipH="1">
            <a:off x="6309133" y="1946121"/>
            <a:ext cx="1269419" cy="115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467600" y="3110168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6400800" y="1890968"/>
            <a:ext cx="1257300" cy="800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525544" y="35856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525544" y="29760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904706" y="318557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77100" y="4481768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K2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rot="5400000">
            <a:off x="7487444" y="431031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1"/>
          </p:cNvCxnSpPr>
          <p:nvPr/>
        </p:nvCxnSpPr>
        <p:spPr>
          <a:xfrm rot="16200000" flipH="1">
            <a:off x="6309133" y="4194021"/>
            <a:ext cx="1269419" cy="115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467600" y="5358068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6400800" y="4138868"/>
            <a:ext cx="1257300" cy="800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525544" y="58335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525544" y="52239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904706" y="543347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255344" y="637304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7560923" y="63798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5" name="Rectangle 24"/>
          <p:cNvSpPr/>
          <p:nvPr/>
        </p:nvSpPr>
        <p:spPr>
          <a:xfrm>
            <a:off x="6161988" y="3653135"/>
            <a:ext cx="176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L1              R1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2200" y="5939135"/>
            <a:ext cx="176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L2              R2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689" y="1846030"/>
            <a:ext cx="42114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Originally called Lucifer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team at IBM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input from NSA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standardized by NIST  in 1976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9200" y="3664803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= 64</a:t>
            </a:r>
          </a:p>
          <a:p>
            <a:r>
              <a:rPr lang="en-US" sz="2400" dirty="0" smtClean="0"/>
              <a:t>k = 56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4648200"/>
            <a:ext cx="54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64-bit input into L0,R0 of 32 bits each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5131171"/>
            <a:ext cx="3918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</a:t>
            </a:r>
            <a:r>
              <a:rPr lang="en-US" sz="2400" dirty="0" err="1" smtClean="0"/>
              <a:t>Feistel</a:t>
            </a:r>
            <a:r>
              <a:rPr lang="en-US" sz="2400" dirty="0" smtClean="0"/>
              <a:t> round 16 times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5646003"/>
            <a:ext cx="460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round applies function F using </a:t>
            </a:r>
          </a:p>
          <a:p>
            <a:r>
              <a:rPr lang="en-US" sz="2400" dirty="0" smtClean="0"/>
              <a:t>separate round 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2456" y="3810000"/>
            <a:ext cx="24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keys:</a:t>
            </a:r>
          </a:p>
          <a:p>
            <a:r>
              <a:rPr lang="en-US" dirty="0" smtClean="0"/>
              <a:t>72,057,594,037,927,936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functions in 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587500"/>
            <a:ext cx="5016500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5968424"/>
            <a:ext cx="1244852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F(</a:t>
            </a:r>
            <a:r>
              <a:rPr lang="en-US" sz="3200" dirty="0" err="1" smtClean="0"/>
              <a:t>K</a:t>
            </a:r>
            <a:r>
              <a:rPr lang="en-US" sz="3200" baseline="-25000" dirty="0" err="1" smtClean="0"/>
              <a:t>i</a:t>
            </a:r>
            <a:r>
              <a:rPr lang="en-US" sz="3200" dirty="0" err="1" smtClean="0"/>
              <a:t>,X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451100" y="1663700"/>
            <a:ext cx="1739900" cy="3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4500" y="1511300"/>
            <a:ext cx="1739900" cy="3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74335" y="1244024"/>
            <a:ext cx="39766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attacks against 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60660"/>
              </p:ext>
            </p:extLst>
          </p:nvPr>
        </p:nvGraphicFramePr>
        <p:xfrm>
          <a:off x="762000" y="1371600"/>
          <a:ext cx="7543800" cy="297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Biham</a:t>
                      </a:r>
                      <a:r>
                        <a:rPr lang="en-US" dirty="0" smtClean="0"/>
                        <a:t>, Shamir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plaintexts,</a:t>
                      </a:r>
                      <a:r>
                        <a:rPr lang="en-US" baseline="0" dirty="0" smtClean="0"/>
                        <a:t> recovers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47</a:t>
                      </a:r>
                      <a:r>
                        <a:rPr lang="en-US" baseline="0" dirty="0" smtClean="0"/>
                        <a:t> plaintext, </a:t>
                      </a:r>
                      <a:r>
                        <a:rPr lang="en-US" baseline="0" dirty="0" err="1" smtClean="0"/>
                        <a:t>ciphertext</a:t>
                      </a:r>
                      <a:r>
                        <a:rPr lang="en-US" baseline="0" dirty="0" smtClean="0"/>
                        <a:t> 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DESCHALL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Brute-force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56/4</a:t>
                      </a:r>
                      <a:r>
                        <a:rPr lang="en-US" baseline="0" dirty="0" smtClean="0"/>
                        <a:t> DES computations</a:t>
                      </a:r>
                    </a:p>
                    <a:p>
                      <a:r>
                        <a:rPr lang="en-US" baseline="0" dirty="0" smtClean="0"/>
                        <a:t>41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EFF </a:t>
                      </a:r>
                      <a:r>
                        <a:rPr lang="en-US" dirty="0" err="1" smtClean="0"/>
                        <a:t>Deepcrack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Brute-force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~4.5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Deepcrack</a:t>
                      </a:r>
                      <a:r>
                        <a:rPr lang="en-US" baseline="0" dirty="0" smtClean="0"/>
                        <a:t> + DESCHALL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Brute-force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982" y="4876800"/>
            <a:ext cx="738615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DES is still used in some places</a:t>
            </a:r>
          </a:p>
          <a:p>
            <a:r>
              <a:rPr lang="en-US" sz="2400" dirty="0" smtClean="0"/>
              <a:t>- 3DES (use DES 3 times in a row with more keys) expands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keyspace</a:t>
            </a:r>
            <a:r>
              <a:rPr lang="en-US" sz="2400" dirty="0" smtClean="0"/>
              <a:t> and still used widely in practice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23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1716</Words>
  <Application>Microsoft Macintosh PowerPoint</Application>
  <PresentationFormat>On-screen Show (4:3)</PresentationFormat>
  <Paragraphs>384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Today in Cryptography (5830)</vt:lpstr>
      <vt:lpstr>Block ciphers</vt:lpstr>
      <vt:lpstr>Ideal block cipher &amp; CTR mode</vt:lpstr>
      <vt:lpstr>How do we build efficient block ciphers that are close to ideal?</vt:lpstr>
      <vt:lpstr>Advanced Encryption Standard (AES)</vt:lpstr>
      <vt:lpstr>Best attacks against AES</vt:lpstr>
      <vt:lpstr>Data encryption standard (DES)</vt:lpstr>
      <vt:lpstr>Round functions in DES</vt:lpstr>
      <vt:lpstr>Best attacks against DES</vt:lpstr>
      <vt:lpstr>The History</vt:lpstr>
      <vt:lpstr>Applications of block ciphers (sometimes called modes of operation)</vt:lpstr>
      <vt:lpstr>PowerPoint Presentation</vt:lpstr>
      <vt:lpstr>PowerPoint Presentation</vt:lpstr>
      <vt:lpstr>PowerPoint Presentation</vt:lpstr>
      <vt:lpstr>How to build FPE on 40 bits?</vt:lpstr>
      <vt:lpstr>Special case of FFX encryption</vt:lpstr>
      <vt:lpstr>Balanced Feistel security in theory</vt:lpstr>
      <vt:lpstr>Security problems with  length-preserving encryption?</vt:lpstr>
      <vt:lpstr>Applications of block ciphers (sometimes called modes of operation)</vt:lpstr>
      <vt:lpstr>Block cipher modes of operation</vt:lpstr>
      <vt:lpstr>ECB mode is a more complicated looking substitution cipher</vt:lpstr>
      <vt:lpstr>CTR mode encryption using  block cipher</vt:lpstr>
      <vt:lpstr>PowerPoint Presentation</vt:lpstr>
      <vt:lpstr>CBC mode</vt:lpstr>
      <vt:lpstr>PowerPoint Presentation</vt:lpstr>
      <vt:lpstr>None of these modes are  secure for encryption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Ristenpart</dc:creator>
  <cp:lastModifiedBy>Thomas Ristenpart</cp:lastModifiedBy>
  <cp:revision>43</cp:revision>
  <dcterms:created xsi:type="dcterms:W3CDTF">2016-02-04T18:18:29Z</dcterms:created>
  <dcterms:modified xsi:type="dcterms:W3CDTF">2016-02-10T07:45:23Z</dcterms:modified>
</cp:coreProperties>
</file>