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ixN8GL+9Hityx6VXoxpTKXOt6Ca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eruo kotohar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E82B67-828C-431B-9593-E97B2E44F1A0}">
  <a:tblStyle styleId="{75E82B67-828C-431B-9593-E97B2E44F1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9" Type="http://schemas.openxmlformats.org/officeDocument/2006/relationships/theme" Target="theme/theme1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16952f1c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2916952f1c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914db37f99_3_55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2914db37f99_3_55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2914db37f99_3_5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914db37f99_3_90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g2914db37f99_3_90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g2914db37f99_3_9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914db37f99_3_9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914db37f99_3_9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g2914db37f99_3_9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g2914db37f99_3_9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g2914db37f99_3_9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g2914db37f99_3_9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914db37f99_3_59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2914db37f99_3_5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914db37f99_3_6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2914db37f99_3_6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g2914db37f99_3_6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2914db37f99_3_6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2914db37f99_3_6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g2914db37f99_3_6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2914db37f99_3_6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914db37f99_3_7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2914db37f99_3_7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914db37f99_3_74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g2914db37f99_3_74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g2914db37f99_3_7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914db37f99_3_7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8" name="Google Shape;38;g2914db37f99_3_7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914db37f99_3_81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2914db37f99_3_81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2" name="Google Shape;42;g2914db37f99_3_81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g2914db37f99_3_81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g2914db37f99_3_8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914db37f99_3_87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g2914db37f99_3_8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914db37f99_3_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2914db37f99_3_5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2914db37f99_3_5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1.png"/><Relationship Id="rId7" Type="http://schemas.openxmlformats.org/officeDocument/2006/relationships/hyperlink" Target="https://yokohama-lifeplan.com/transition-of-populatio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10" Type="http://schemas.openxmlformats.org/officeDocument/2006/relationships/image" Target="../media/image6.png"/><Relationship Id="rId4" Type="http://schemas.openxmlformats.org/officeDocument/2006/relationships/hyperlink" Target="http://homepage1.canvas.ne.jp/minamihideyo/jinnkougennsyou.html" TargetMode="Externa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bHi3PCymVz5seV_dJS35KEQC_sBX17H-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mof.go.jp/pri/research/conference/indiaws/2022/indiaws2022_03_02.pdf" TargetMode="External"/><Relationship Id="rId4" Type="http://schemas.openxmlformats.org/officeDocument/2006/relationships/hyperlink" Target="https://drive.google.com/file/d/1hto7djNyPL7eYGWdXWBy3eajXIfA2wwc/view?usp=share_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>
            <a:spLocks noGrp="1"/>
          </p:cNvSpPr>
          <p:nvPr>
            <p:ph type="title"/>
          </p:nvPr>
        </p:nvSpPr>
        <p:spPr>
          <a:xfrm>
            <a:off x="96177" y="118552"/>
            <a:ext cx="10515600" cy="617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ja-JP" sz="2400">
                <a:latin typeface="Arial"/>
                <a:ea typeface="Arial"/>
                <a:cs typeface="Arial"/>
                <a:sym typeface="Arial"/>
              </a:rPr>
              <a:t>〇概要 </a:t>
            </a:r>
            <a:br>
              <a:rPr lang="ja-JP" sz="2400">
                <a:latin typeface="Arial"/>
                <a:ea typeface="Arial"/>
                <a:cs typeface="Arial"/>
                <a:sym typeface="Arial"/>
              </a:rPr>
            </a:br>
            <a:r>
              <a:rPr lang="ja-JP" sz="2400">
                <a:latin typeface="Arial"/>
                <a:ea typeface="Arial"/>
                <a:cs typeface="Arial"/>
                <a:sym typeface="Arial"/>
              </a:rPr>
              <a:t>　　“行政の新しいカタチ”（仮称）</a:t>
            </a:r>
            <a:br>
              <a:rPr lang="ja-JP" sz="2400">
                <a:latin typeface="Arial"/>
                <a:ea typeface="Arial"/>
                <a:cs typeface="Arial"/>
                <a:sym typeface="Arial"/>
              </a:rPr>
            </a:br>
            <a:r>
              <a:rPr lang="ja-JP" sz="2400">
                <a:latin typeface="Arial"/>
                <a:ea typeface="Arial"/>
                <a:cs typeface="Arial"/>
                <a:sym typeface="Arial"/>
              </a:rPr>
              <a:t>　　（現状）人口減少時代、かつ、技術変革が激しい。</a:t>
            </a:r>
            <a:br>
              <a:rPr lang="ja-JP" sz="2400">
                <a:latin typeface="Arial"/>
                <a:ea typeface="Arial"/>
                <a:cs typeface="Arial"/>
                <a:sym typeface="Arial"/>
              </a:rPr>
            </a:br>
            <a:r>
              <a:rPr lang="ja-JP" sz="2400">
                <a:latin typeface="Arial"/>
                <a:ea typeface="Arial"/>
                <a:cs typeface="Arial"/>
                <a:sym typeface="Arial"/>
              </a:rPr>
              <a:t>　　（課題）1741の自治体が個別にDX推進は難しい。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2" descr="人口減少社会を考える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198" y="1918264"/>
            <a:ext cx="3381655" cy="1524387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"/>
          <p:cNvSpPr txBox="1"/>
          <p:nvPr/>
        </p:nvSpPr>
        <p:spPr>
          <a:xfrm>
            <a:off x="619081" y="3437067"/>
            <a:ext cx="4444606" cy="49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資料：</a:t>
            </a:r>
            <a:r>
              <a:rPr lang="ja-JP" sz="1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人口減少社会を考える (canvas.ne.jp)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2330375" y="3701181"/>
            <a:ext cx="4033617" cy="2188594"/>
            <a:chOff x="2713412" y="4669406"/>
            <a:chExt cx="4033617" cy="2188594"/>
          </a:xfrm>
        </p:grpSpPr>
        <p:pic>
          <p:nvPicPr>
            <p:cNvPr id="73" name="Google Shape;73;p2" descr="愛媛県　イラストや に対する画像結果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131263" y="4907225"/>
              <a:ext cx="1237483" cy="12374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2" descr="日本の将来の人口の推移から不動産市場の今後を見る - 横浜ライフプラン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756954" y="4669406"/>
              <a:ext cx="1937846" cy="14753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2"/>
            <p:cNvSpPr txBox="1"/>
            <p:nvPr/>
          </p:nvSpPr>
          <p:spPr>
            <a:xfrm>
              <a:off x="2823071" y="6111020"/>
              <a:ext cx="364956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sz="800" b="0" i="0" u="sng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日本の将来の人口の推移から不動産市場の今後を見る - 横浜ライフプラン (yokohama-lifeplan.com)</a:t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6" name="Google Shape;76;p2" descr="山梨県　イラストや に対する画像結果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521010" y="5159360"/>
              <a:ext cx="727129" cy="7840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Google Shape;77;p2"/>
            <p:cNvSpPr txBox="1"/>
            <p:nvPr/>
          </p:nvSpPr>
          <p:spPr>
            <a:xfrm>
              <a:off x="2713412" y="6374154"/>
              <a:ext cx="4033617" cy="483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ja-JP" sz="1200" b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ここ数年で、毎年、山梨県（80万人）と同じ人口が減少。</a:t>
              </a:r>
              <a:br>
                <a:rPr lang="ja-JP" sz="1200" b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ja-JP" sz="1200" b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4,5年で1年間で愛媛県（100万人）と同じ人口が減る。</a:t>
              </a:r>
              <a:endParaRPr sz="12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 txBox="1"/>
            <p:nvPr/>
          </p:nvSpPr>
          <p:spPr>
            <a:xfrm>
              <a:off x="4542700" y="5309482"/>
              <a:ext cx="657765" cy="483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ja-JP" sz="1200" b="1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山梨県</a:t>
              </a:r>
              <a:endParaRPr sz="12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ja-JP" sz="1200" b="1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80万人</a:t>
              </a:r>
              <a:endParaRPr sz="12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 txBox="1"/>
            <p:nvPr/>
          </p:nvSpPr>
          <p:spPr>
            <a:xfrm>
              <a:off x="5421121" y="5284043"/>
              <a:ext cx="657765" cy="483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ja-JP" sz="1200" b="1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愛媛県</a:t>
              </a:r>
              <a:endParaRPr sz="12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ja-JP" sz="1200" b="1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100万人</a:t>
              </a:r>
              <a:endParaRPr sz="1200" b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0" name="Google Shape;80;p2" descr="自治体 人口 - oniynoiey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418550" y="1893216"/>
            <a:ext cx="1923021" cy="144226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"/>
          <p:cNvSpPr txBox="1"/>
          <p:nvPr/>
        </p:nvSpPr>
        <p:spPr>
          <a:xfrm>
            <a:off x="9824223" y="2356098"/>
            <a:ext cx="2112367" cy="792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-JP" sz="1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技術革新が進む中、</a:t>
            </a:r>
            <a:endParaRPr sz="14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-JP" sz="1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各自治体の個別対応はムリがある。</a:t>
            </a:r>
            <a:endParaRPr sz="14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2" descr="第四次産業革命で加速するデジタルトランスフォーメーション｜D’sTALK Vol.49掲載 | DAiKO＋PLUS（プラス）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996610" y="1967708"/>
            <a:ext cx="1630259" cy="106804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"/>
          <p:cNvSpPr txBox="1"/>
          <p:nvPr/>
        </p:nvSpPr>
        <p:spPr>
          <a:xfrm>
            <a:off x="6626869" y="1967708"/>
            <a:ext cx="1337239" cy="144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-JP" sz="1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技術は進化が激しい。</a:t>
            </a:r>
            <a:endParaRPr sz="14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-JP" sz="1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AIは、第4次</a:t>
            </a:r>
            <a:endParaRPr sz="14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-JP" sz="1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革命！</a:t>
            </a:r>
            <a:endParaRPr sz="14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8232291" y="4191135"/>
            <a:ext cx="1417186" cy="685383"/>
          </a:xfrm>
          <a:prstGeom prst="roundRect">
            <a:avLst>
              <a:gd name="adj" fmla="val 16667"/>
            </a:avLst>
          </a:prstGeom>
          <a:solidFill>
            <a:srgbClr val="DBDBD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行政のDX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6806531" y="4223200"/>
            <a:ext cx="1304684" cy="685383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デジタル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高度人材</a:t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6837867" y="4941265"/>
            <a:ext cx="2827334" cy="298691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行政人材</a:t>
            </a:r>
            <a:endParaRPr/>
          </a:p>
        </p:txBody>
      </p:sp>
      <p:sp>
        <p:nvSpPr>
          <p:cNvPr id="87" name="Google Shape;87;p2"/>
          <p:cNvSpPr txBox="1"/>
          <p:nvPr/>
        </p:nvSpPr>
        <p:spPr>
          <a:xfrm>
            <a:off x="9751666" y="4248580"/>
            <a:ext cx="2440333" cy="76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-JP" sz="1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①と②では、どちらが早いだろうか</a:t>
            </a:r>
            <a:endParaRPr sz="14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-JP" sz="1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※②は人材、組織が訓練されていないため、現実的ではない。</a:t>
            </a:r>
            <a:endParaRPr sz="14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7918016" y="4229253"/>
            <a:ext cx="500534" cy="80107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EE59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</a:t>
            </a: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8797684" y="4629792"/>
            <a:ext cx="954282" cy="322404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EE59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②</a:t>
            </a:r>
            <a:endParaRPr/>
          </a:p>
        </p:txBody>
      </p:sp>
      <p:sp>
        <p:nvSpPr>
          <p:cNvPr id="90" name="Google Shape;90;p2"/>
          <p:cNvSpPr txBox="1"/>
          <p:nvPr/>
        </p:nvSpPr>
        <p:spPr>
          <a:xfrm>
            <a:off x="129123" y="3805999"/>
            <a:ext cx="2523939" cy="483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ja-JP" sz="12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我が国は、急激に人口が増え、</a:t>
            </a:r>
            <a:endParaRPr sz="12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ja-JP" sz="12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急激に人口が減る特殊な状況。</a:t>
            </a:r>
            <a:endParaRPr sz="12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/>
          <p:nvPr/>
        </p:nvSpPr>
        <p:spPr>
          <a:xfrm rot="-3608741">
            <a:off x="1864311" y="2108771"/>
            <a:ext cx="363984" cy="2425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EE59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/>
          <p:nvPr/>
        </p:nvSpPr>
        <p:spPr>
          <a:xfrm rot="4437698">
            <a:off x="2471070" y="2332669"/>
            <a:ext cx="363984" cy="2425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EE59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/>
          <p:nvPr/>
        </p:nvSpPr>
        <p:spPr>
          <a:xfrm rot="4151530">
            <a:off x="2559569" y="3395820"/>
            <a:ext cx="289175" cy="1036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8D08C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 rot="-3782960">
            <a:off x="4868264" y="2972331"/>
            <a:ext cx="531716" cy="123057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8D08C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7730391" y="1946176"/>
            <a:ext cx="531716" cy="123057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8D08C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 rot="5400000">
            <a:off x="8294637" y="2778218"/>
            <a:ext cx="531716" cy="201260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8D08C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2529442" y="3778423"/>
            <a:ext cx="963325" cy="400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-JP" sz="1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①</a:t>
            </a:r>
            <a:endParaRPr sz="14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4951721" y="3452516"/>
            <a:ext cx="963325" cy="400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-JP" sz="1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②</a:t>
            </a:r>
            <a:endParaRPr sz="14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7769871" y="2414079"/>
            <a:ext cx="963325" cy="400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-JP" sz="1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③</a:t>
            </a:r>
            <a:endParaRPr sz="14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8375171" y="3626945"/>
            <a:ext cx="963325" cy="400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ja-JP" sz="1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④</a:t>
            </a:r>
            <a:endParaRPr sz="14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194986" y="5962371"/>
            <a:ext cx="11900032" cy="617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ja-JP" sz="2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国・広域区がデジタルを基軸として進める新しい“カタチ”は検討</a:t>
            </a:r>
            <a:endParaRPr sz="24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ja-JP" sz="2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できないだろうか。。。</a:t>
            </a:r>
            <a:br>
              <a:rPr lang="ja-JP" sz="2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ja-JP" sz="2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 b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95198" y="1539599"/>
            <a:ext cx="10515600" cy="617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ja-JP" sz="24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〇現状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96176" y="100797"/>
            <a:ext cx="12095823" cy="617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ja-JP" sz="1800">
                <a:latin typeface="Arial"/>
                <a:ea typeface="Arial"/>
                <a:cs typeface="Arial"/>
                <a:sym typeface="Arial"/>
              </a:rPr>
              <a:t>〇行政の新しいカタチ</a:t>
            </a:r>
            <a:br>
              <a:rPr lang="ja-JP" sz="1800">
                <a:latin typeface="Arial"/>
                <a:ea typeface="Arial"/>
                <a:cs typeface="Arial"/>
                <a:sym typeface="Arial"/>
              </a:rPr>
            </a:br>
            <a:r>
              <a:rPr lang="ja-JP" sz="1800">
                <a:latin typeface="Arial"/>
                <a:ea typeface="Arial"/>
                <a:cs typeface="Arial"/>
                <a:sym typeface="Arial"/>
              </a:rPr>
              <a:t>　国・広域区がデジタルを基軸として進める新しい“カタチ”を調査、報告する。</a:t>
            </a:r>
            <a:br>
              <a:rPr lang="ja-JP" sz="1800">
                <a:latin typeface="Arial"/>
                <a:ea typeface="Arial"/>
                <a:cs typeface="Arial"/>
                <a:sym typeface="Arial"/>
              </a:rPr>
            </a:br>
            <a:br>
              <a:rPr lang="ja-JP" sz="1800">
                <a:latin typeface="Arial"/>
                <a:ea typeface="Arial"/>
                <a:cs typeface="Arial"/>
                <a:sym typeface="Arial"/>
              </a:rPr>
            </a:br>
            <a:r>
              <a:rPr lang="ja-JP" sz="1800">
                <a:latin typeface="Arial"/>
                <a:ea typeface="Arial"/>
                <a:cs typeface="Arial"/>
                <a:sym typeface="Arial"/>
              </a:rPr>
              <a:t>〇調査方法</a:t>
            </a:r>
            <a:br>
              <a:rPr lang="ja-JP" sz="1800">
                <a:latin typeface="Arial"/>
                <a:ea typeface="Arial"/>
                <a:cs typeface="Arial"/>
                <a:sym typeface="Arial"/>
              </a:rPr>
            </a:br>
            <a:r>
              <a:rPr lang="ja-JP" sz="1800">
                <a:latin typeface="Arial"/>
                <a:ea typeface="Arial"/>
                <a:cs typeface="Arial"/>
                <a:sym typeface="Arial"/>
              </a:rPr>
              <a:t>　・日本とインドとを比較する。</a:t>
            </a:r>
            <a:br>
              <a:rPr lang="ja-JP" sz="1800">
                <a:latin typeface="Arial"/>
                <a:ea typeface="Arial"/>
                <a:cs typeface="Arial"/>
                <a:sym typeface="Arial"/>
              </a:rPr>
            </a:br>
            <a:r>
              <a:rPr lang="ja-JP" sz="1800"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ja-JP" sz="1800"/>
              <a:t>　</a:t>
            </a:r>
            <a:r>
              <a:rPr lang="ja-JP" sz="1800">
                <a:latin typeface="Arial"/>
                <a:ea typeface="Arial"/>
                <a:cs typeface="Arial"/>
                <a:sym typeface="Arial"/>
              </a:rPr>
              <a:t>・アドハー導入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ja-JP" sz="1800"/>
              <a:t>　　・</a:t>
            </a:r>
            <a:r>
              <a:rPr lang="ja-JP" sz="1800">
                <a:latin typeface="Arial"/>
                <a:ea typeface="Arial"/>
                <a:cs typeface="Arial"/>
                <a:sym typeface="Arial"/>
              </a:rPr>
              <a:t>法改正（個人情報関連の否決、採択）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ja-JP" sz="1800"/>
              <a:t>　　・インドの</a:t>
            </a:r>
            <a:r>
              <a:rPr lang="ja-JP" sz="1800">
                <a:latin typeface="Arial"/>
                <a:ea typeface="Arial"/>
                <a:cs typeface="Arial"/>
                <a:sym typeface="Arial"/>
              </a:rPr>
              <a:t>海外展開など。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ja-JP" sz="1800"/>
              <a:t>　　・ドメインについて（インド）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ja-JP" sz="1800">
                <a:latin typeface="Arial"/>
                <a:ea typeface="Arial"/>
                <a:cs typeface="Arial"/>
                <a:sym typeface="Arial"/>
              </a:rPr>
            </a:br>
            <a:r>
              <a:rPr lang="ja-JP" sz="1800">
                <a:latin typeface="Arial"/>
                <a:ea typeface="Arial"/>
                <a:cs typeface="Arial"/>
                <a:sym typeface="Arial"/>
              </a:rPr>
              <a:t>　・2001年の日韓比較資料の構成をベースとして、誰にもに分かりやすく自治体制度への伴走型で</a:t>
            </a:r>
            <a:br>
              <a:rPr lang="ja-JP" sz="1800">
                <a:latin typeface="Arial"/>
                <a:ea typeface="Arial"/>
                <a:cs typeface="Arial"/>
                <a:sym typeface="Arial"/>
              </a:rPr>
            </a:br>
            <a:r>
              <a:rPr lang="ja-JP" sz="1800">
                <a:latin typeface="Arial"/>
                <a:ea typeface="Arial"/>
                <a:cs typeface="Arial"/>
                <a:sym typeface="Arial"/>
              </a:rPr>
              <a:t>         双方の比較としてまとめる。（あれもこれもに欲張らない。先ずは個人管理（デジタルID）を必須とする。）</a:t>
            </a:r>
            <a:br>
              <a:rPr lang="ja-JP" sz="1800">
                <a:latin typeface="Arial"/>
                <a:ea typeface="Arial"/>
                <a:cs typeface="Arial"/>
                <a:sym typeface="Arial"/>
              </a:rPr>
            </a:br>
            <a:br>
              <a:rPr lang="ja-JP" sz="1800">
                <a:latin typeface="Arial"/>
                <a:ea typeface="Arial"/>
                <a:cs typeface="Arial"/>
                <a:sym typeface="Arial"/>
              </a:rPr>
            </a:br>
            <a:r>
              <a:rPr lang="ja-JP" sz="1800">
                <a:latin typeface="Arial"/>
                <a:ea typeface="Arial"/>
                <a:cs typeface="Arial"/>
                <a:sym typeface="Arial"/>
              </a:rPr>
              <a:t>〇参考とする資料と実績について</a:t>
            </a:r>
            <a:br>
              <a:rPr lang="ja-JP" sz="1800">
                <a:latin typeface="Arial"/>
                <a:ea typeface="Arial"/>
                <a:cs typeface="Arial"/>
                <a:sym typeface="Arial"/>
              </a:rPr>
            </a:br>
            <a:r>
              <a:rPr lang="ja-JP" sz="1800">
                <a:latin typeface="Arial"/>
                <a:ea typeface="Arial"/>
                <a:cs typeface="Arial"/>
                <a:sym typeface="Arial"/>
              </a:rPr>
              <a:t>　※2001年　韓国の医療保険制度及び診療報酬の請求方法に係る報告（義父　二俣義司）</a:t>
            </a:r>
            <a:br>
              <a:rPr lang="ja-JP" sz="1800">
                <a:latin typeface="Arial"/>
                <a:ea typeface="Arial"/>
                <a:cs typeface="Arial"/>
                <a:sym typeface="Arial"/>
              </a:rPr>
            </a:br>
            <a:r>
              <a:rPr lang="ja-JP" sz="1800">
                <a:latin typeface="Arial"/>
                <a:ea typeface="Arial"/>
                <a:cs typeface="Arial"/>
                <a:sym typeface="Arial"/>
              </a:rPr>
              <a:t>　（実績）2001年、発表。１か月後に厚生労働大臣⇒渡韓、国会報告。</a:t>
            </a:r>
            <a:br>
              <a:rPr lang="ja-JP" sz="1800">
                <a:latin typeface="Arial"/>
                <a:ea typeface="Arial"/>
                <a:cs typeface="Arial"/>
                <a:sym typeface="Arial"/>
              </a:rPr>
            </a:br>
            <a:r>
              <a:rPr lang="ja-JP" sz="1800">
                <a:latin typeface="Arial"/>
                <a:ea typeface="Arial"/>
                <a:cs typeface="Arial"/>
                <a:sym typeface="Arial"/>
              </a:rPr>
              <a:t>　　　　　全国の診療報酬支払基金対応、翌年、全国の国保連合会で対応。</a:t>
            </a:r>
            <a:br>
              <a:rPr lang="ja-JP" sz="1800">
                <a:latin typeface="Arial"/>
                <a:ea typeface="Arial"/>
                <a:cs typeface="Arial"/>
                <a:sym typeface="Arial"/>
              </a:rPr>
            </a:br>
            <a:br>
              <a:rPr lang="ja-JP" sz="1800">
                <a:latin typeface="Arial"/>
                <a:ea typeface="Arial"/>
                <a:cs typeface="Arial"/>
                <a:sym typeface="Arial"/>
              </a:rPr>
            </a:br>
            <a:r>
              <a:rPr lang="ja-JP" sz="1800">
                <a:latin typeface="Arial"/>
                <a:ea typeface="Arial"/>
                <a:cs typeface="Arial"/>
                <a:sym typeface="Arial"/>
              </a:rPr>
              <a:t>〇成果物</a:t>
            </a:r>
            <a:br>
              <a:rPr lang="ja-JP" sz="1800">
                <a:latin typeface="Arial"/>
                <a:ea typeface="Arial"/>
                <a:cs typeface="Arial"/>
                <a:sym typeface="Arial"/>
              </a:rPr>
            </a:br>
            <a:r>
              <a:rPr lang="ja-JP" sz="1800">
                <a:latin typeface="Arial"/>
                <a:ea typeface="Arial"/>
                <a:cs typeface="Arial"/>
                <a:sym typeface="Arial"/>
              </a:rPr>
              <a:t>　行政の新しいカタチ　１部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ja-JP" sz="1800"/>
              <a:t>　</a:t>
            </a:r>
            <a:r>
              <a:rPr lang="ja-JP" sz="1800">
                <a:latin typeface="Arial"/>
                <a:ea typeface="Arial"/>
                <a:cs typeface="Arial"/>
                <a:sym typeface="Arial"/>
              </a:rPr>
              <a:t>プレゼン報告資料　</a:t>
            </a:r>
            <a:r>
              <a:rPr lang="ja-JP" sz="1800"/>
              <a:t>　</a:t>
            </a:r>
            <a:r>
              <a:rPr lang="ja-JP" sz="1800">
                <a:latin typeface="Arial"/>
                <a:ea typeface="Arial"/>
                <a:cs typeface="Arial"/>
                <a:sym typeface="Arial"/>
              </a:rPr>
              <a:t>１部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16952f1ca_1_0"/>
          <p:cNvSpPr txBox="1">
            <a:spLocks noGrp="1"/>
          </p:cNvSpPr>
          <p:nvPr>
            <p:ph type="title"/>
          </p:nvPr>
        </p:nvSpPr>
        <p:spPr>
          <a:xfrm>
            <a:off x="96176" y="100797"/>
            <a:ext cx="12095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ja-JP" sz="1800">
                <a:latin typeface="Arial"/>
                <a:ea typeface="Arial"/>
                <a:cs typeface="Arial"/>
                <a:sym typeface="Arial"/>
              </a:rPr>
              <a:t>〇スケジュール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3" name="Google Shape;113;g2916952f1ca_1_0"/>
          <p:cNvGraphicFramePr/>
          <p:nvPr>
            <p:extLst>
              <p:ext uri="{D42A27DB-BD31-4B8C-83A1-F6EECF244321}">
                <p14:modId xmlns:p14="http://schemas.microsoft.com/office/powerpoint/2010/main" val="877377633"/>
              </p:ext>
            </p:extLst>
          </p:nvPr>
        </p:nvGraphicFramePr>
        <p:xfrm>
          <a:off x="598875" y="545175"/>
          <a:ext cx="10287025" cy="4846050"/>
        </p:xfrm>
        <a:graphic>
          <a:graphicData uri="http://schemas.openxmlformats.org/drawingml/2006/table">
            <a:tbl>
              <a:tblPr>
                <a:noFill/>
                <a:tableStyleId>{75E82B67-828C-431B-9593-E97B2E44F1A0}</a:tableStyleId>
              </a:tblPr>
              <a:tblGrid>
                <a:gridCol w="200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54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項目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詳細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日付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担当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備考（コメント）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dirty="0"/>
                        <a:t>事前調査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dirty="0"/>
                        <a:t>～2023/11/10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dirty="0"/>
                        <a:t>やること。MiroでQA含めて深堀り、ブラッシュアップ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資料起こし（2001）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-JP" dirty="0">
                          <a:solidFill>
                            <a:schemeClr val="dk1"/>
                          </a:solidFill>
                        </a:rPr>
                        <a:t>～2023/11/10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やはりここ！過去の実績にはすがろう！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目次（ブラッシュアップ）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-JP" dirty="0">
                          <a:solidFill>
                            <a:schemeClr val="dk1"/>
                          </a:solidFill>
                        </a:rPr>
                        <a:t>～2023/11/10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何回もやりとりするかもですが、洗練していこう！欲張らないこと。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dirty="0"/>
                        <a:t>単元調査（観点）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-JP" dirty="0">
                          <a:solidFill>
                            <a:schemeClr val="dk1"/>
                          </a:solidFill>
                        </a:rPr>
                        <a:t>～2023/11/10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インドの具体的話も聞きたいが。。。</a:t>
                      </a:r>
                      <a:br>
                        <a:rPr lang="ja-JP"/>
                      </a:br>
                      <a:r>
                        <a:rPr lang="ja-JP"/>
                        <a:t>先ずは、外野や状況を。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dirty="0"/>
                        <a:t>現地調査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dirty="0"/>
                        <a:t>11/11～11/18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dirty="0"/>
                        <a:t>さあ、見てみよう！日本との比較、文化、etc…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dirty="0"/>
                        <a:t>まとめ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dirty="0"/>
                        <a:t>～2023/11/30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各単元を合わせたまとめ。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dirty="0"/>
                        <a:t>レビュー、他意見等ヒアリング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dirty="0"/>
                        <a:t>～2023/12/31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義父、他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第三者や他の方、ネガティブももらおう！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dirty="0"/>
                        <a:t>発表（他）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dirty="0"/>
                        <a:t>未定</a:t>
                      </a:r>
                      <a:endParaRPr lang="en-US" altLang="ja-JP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dirty="0"/>
                        <a:t>2024/1/5,6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dirty="0"/>
                        <a:t>発表、沢山の意見、感想をもらいましょう！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96175" y="100811"/>
            <a:ext cx="12095700" cy="2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ja-JP" sz="1800">
                <a:latin typeface="Arial"/>
                <a:ea typeface="Arial"/>
                <a:cs typeface="Arial"/>
                <a:sym typeface="Arial"/>
              </a:rPr>
              <a:t>〇参考資料リンク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ja-JP" sz="1800"/>
              <a:t>　日韓比較　2001年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ja-JP" sz="1400"/>
              <a:t>　</a:t>
            </a:r>
            <a:r>
              <a:rPr lang="ja-JP" sz="1400" u="sng">
                <a:solidFill>
                  <a:schemeClr val="hlink"/>
                </a:solidFill>
                <a:hlinkClick r:id="rId3"/>
              </a:rPr>
              <a:t>https://drive.google.com/drive/folders/1bHi3PCymVz5seV_dJS35KEQC_sBX17H-</a:t>
            </a:r>
            <a:endParaRPr sz="14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ja-JP" sz="1800"/>
              <a:t>　岩崎さん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ja-JP" sz="1500"/>
              <a:t>　</a:t>
            </a:r>
            <a:r>
              <a:rPr lang="ja-JP" sz="1500" u="sng">
                <a:solidFill>
                  <a:schemeClr val="hlink"/>
                </a:solidFill>
                <a:hlinkClick r:id="rId4"/>
              </a:rPr>
              <a:t>https://drive.google.com/file/d/1hto7djNyPL7eYGWdXWBy3eajXIfA2wwc/view?usp=share_link</a:t>
            </a:r>
            <a:r>
              <a:rPr lang="ja-JP" sz="1500" u="sng">
                <a:solidFill>
                  <a:schemeClr val="hlink"/>
                </a:solidFill>
              </a:rPr>
              <a:t>　　</a:t>
            </a:r>
            <a:r>
              <a:rPr lang="ja-JP" sz="1500" u="sng">
                <a:solidFill>
                  <a:schemeClr val="hlink"/>
                </a:solidFill>
                <a:hlinkClick r:id="rId5"/>
              </a:rPr>
              <a:t>indiaws2022_03_02.pdf (mof.go.jp)</a:t>
            </a:r>
            <a:br>
              <a:rPr lang="ja-JP" sz="1500">
                <a:latin typeface="Arial"/>
                <a:ea typeface="Arial"/>
                <a:cs typeface="Arial"/>
                <a:sym typeface="Arial"/>
              </a:rPr>
            </a:br>
            <a:br>
              <a:rPr lang="ja-JP" sz="1800">
                <a:latin typeface="Arial"/>
                <a:ea typeface="Arial"/>
                <a:cs typeface="Arial"/>
                <a:sym typeface="Arial"/>
              </a:rPr>
            </a:br>
            <a:r>
              <a:rPr lang="ja-JP" sz="1800">
                <a:latin typeface="Arial"/>
                <a:ea typeface="Arial"/>
                <a:cs typeface="Arial"/>
                <a:sym typeface="Arial"/>
              </a:rPr>
              <a:t>〇語彙</a:t>
            </a:r>
            <a:br>
              <a:rPr lang="ja-JP" sz="1800">
                <a:latin typeface="Arial"/>
                <a:ea typeface="Arial"/>
                <a:cs typeface="Arial"/>
                <a:sym typeface="Arial"/>
              </a:rPr>
            </a:b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709</Words>
  <Application>Microsoft Office PowerPoint</Application>
  <PresentationFormat>ワイド画面</PresentationFormat>
  <Paragraphs>74</Paragraphs>
  <Slides>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〇概要  　　“行政の新しいカタチ”（仮称） 　　（現状）人口減少時代、かつ、技術変革が激しい。 　　（課題）1741の自治体が個別にDX推進は難しい。</vt:lpstr>
      <vt:lpstr>〇行政の新しいカタチ 　国・広域区がデジタルを基軸として進める新しい“カタチ”を調査、報告する。  〇調査方法 　・日本とインドとを比較する。 　　・アドハー導入 　　・法改正（個人情報関連の否決、採択） 　　・インドの海外展開など。 　　・ドメインについて（インド）  　・2001年の日韓比較資料の構成をベースとして、誰にもに分かりやすく自治体制度への伴走型で          双方の比較としてまとめる。（あれもこれもに欲張らない。先ずは個人管理（デジタルID）を必須とする。）  〇参考とする資料と実績について 　※2001年　韓国の医療保険制度及び診療報酬の請求方法に係る報告（義父　二俣義司） 　（実績）2001年、発表。１か月後に厚生労働大臣⇒渡韓、国会報告。 　　　　　全国の診療報酬支払基金対応、翌年、全国の国保連合会で対応。  〇成果物 　行政の新しいカタチ　１部 　プレゼン報告資料　　１部</vt:lpstr>
      <vt:lpstr>〇スケジュール</vt:lpstr>
      <vt:lpstr>〇参考資料リンク 　日韓比較　2001年 　https://drive.google.com/drive/folders/1bHi3PCymVz5seV_dJS35KEQC_sBX17H-  　岩崎さん 　https://drive.google.com/file/d/1hto7djNyPL7eYGWdXWBy3eajXIfA2wwc/view?usp=share_link　　indiaws2022_03_02.pdf (mof.go.jp)  〇語彙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〇概要  　　“行政の新しいカタチ”（仮称） 　　（現状）人口減少時代、かつ、技術変革が激しい。 　　（課題）1741の自治体が個別にDX推進は難しい。</dc:title>
  <dc:creator>山根　匡善</dc:creator>
  <cp:lastModifiedBy>崇 元谷</cp:lastModifiedBy>
  <cp:revision>2</cp:revision>
  <dcterms:created xsi:type="dcterms:W3CDTF">2023-06-11T10:20:27Z</dcterms:created>
  <dcterms:modified xsi:type="dcterms:W3CDTF">2023-12-13T04:09:28Z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0x010100AF1D22ECF32FD14E81F53B21A819F4F6</vt:lpwstr>
  </property>
</Properties>
</file>