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410" r:id="rId5"/>
    <p:sldId id="383" r:id="rId6"/>
    <p:sldId id="391" r:id="rId7"/>
    <p:sldId id="407" r:id="rId8"/>
    <p:sldId id="411" r:id="rId9"/>
    <p:sldId id="412" r:id="rId10"/>
    <p:sldId id="413" r:id="rId11"/>
    <p:sldId id="404" r:id="rId12"/>
    <p:sldId id="39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rumguides.org/scrum-guide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958" y="411479"/>
            <a:ext cx="6715346" cy="3291840"/>
          </a:xfrm>
        </p:spPr>
        <p:txBody>
          <a:bodyPr/>
          <a:lstStyle/>
          <a:p>
            <a:r>
              <a:rPr lang="en-US" dirty="0"/>
              <a:t>Agile vs. Waterfall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E2466F-FE63-DD7D-0C5D-581D36364DF4}"/>
              </a:ext>
            </a:extLst>
          </p:cNvPr>
          <p:cNvSpPr txBox="1"/>
          <p:nvPr/>
        </p:nvSpPr>
        <p:spPr>
          <a:xfrm>
            <a:off x="5115464" y="4011283"/>
            <a:ext cx="6780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Danielle Franklin</a:t>
            </a:r>
          </a:p>
          <a:p>
            <a:r>
              <a:rPr lang="en-US" i="1" dirty="0">
                <a:solidFill>
                  <a:schemeClr val="bg1"/>
                </a:solidFill>
              </a:rPr>
              <a:t>08/2024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What is Agile?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Agile is a flexible, iterative approach to software development</a:t>
            </a:r>
          </a:p>
          <a:p>
            <a:r>
              <a:rPr lang="en-US" dirty="0"/>
              <a:t>Agile emphasizes collaboration and customer feedback. </a:t>
            </a:r>
          </a:p>
          <a:p>
            <a:r>
              <a:rPr lang="en-US" dirty="0"/>
              <a:t>Agile includes scrum events such as Daily Stand-Ups and Sprint Planning</a:t>
            </a:r>
          </a:p>
          <a:p>
            <a:r>
              <a:rPr lang="en-US" dirty="0"/>
              <a:t>Agile helps to provide small, rapid releases. 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Who’s on the Scrum Team?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Product Owner</a:t>
            </a:r>
          </a:p>
          <a:p>
            <a:pPr lvl="1"/>
            <a:r>
              <a:rPr lang="en-US" dirty="0"/>
              <a:t>Defines the product vision, manages the product backlog, and prioritizes based on customer value. </a:t>
            </a:r>
          </a:p>
          <a:p>
            <a:pPr lvl="1"/>
            <a:r>
              <a:rPr lang="en-US" dirty="0"/>
              <a:t>Ensures the team delivers maximum value to the customer.</a:t>
            </a:r>
          </a:p>
          <a:p>
            <a:r>
              <a:rPr lang="en-US" b="1" dirty="0"/>
              <a:t>Scrum Master</a:t>
            </a:r>
          </a:p>
          <a:p>
            <a:pPr lvl="1"/>
            <a:r>
              <a:rPr lang="en-US" dirty="0"/>
              <a:t>Facilitates the Scrum processes, helps to remove any obstacles, and ensures the team adheres to the Agile principles.</a:t>
            </a:r>
          </a:p>
          <a:p>
            <a:pPr lvl="1"/>
            <a:r>
              <a:rPr lang="en-US" dirty="0"/>
              <a:t>Maintains team productivity and integrity. </a:t>
            </a:r>
          </a:p>
          <a:p>
            <a:r>
              <a:rPr lang="en-US" b="1" dirty="0"/>
              <a:t>Development Team</a:t>
            </a:r>
          </a:p>
          <a:p>
            <a:pPr lvl="1"/>
            <a:r>
              <a:rPr lang="en-US" dirty="0"/>
              <a:t>Cross-function teams are responsible to for delivering increments of the product.</a:t>
            </a:r>
          </a:p>
          <a:p>
            <a:pPr lvl="1"/>
            <a:r>
              <a:rPr lang="en-US" dirty="0"/>
              <a:t>Collaborates to achieve the sprint goals and adapt to changes effectively.  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Agile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75184" y="257175"/>
            <a:ext cx="6043702" cy="6488681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Analysis</a:t>
            </a:r>
          </a:p>
          <a:p>
            <a:pPr marL="626364" lvl="1" indent="-342900"/>
            <a:r>
              <a:rPr lang="en-US" sz="1700" dirty="0"/>
              <a:t>Collaboration with stakeholders to gather and refine requirements.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Design</a:t>
            </a:r>
          </a:p>
          <a:p>
            <a:pPr marL="626364" lvl="1" indent="-342900"/>
            <a:r>
              <a:rPr lang="en-US" sz="1700" dirty="0"/>
              <a:t>Define the detail process for functionality. Define the Sprints.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Implementation</a:t>
            </a:r>
          </a:p>
          <a:p>
            <a:pPr marL="626364" lvl="1" indent="-342900"/>
            <a:r>
              <a:rPr lang="en-US" sz="1700" dirty="0"/>
              <a:t>Short development cycles (sprints) with regular reviews and adjustments.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Testing</a:t>
            </a:r>
          </a:p>
          <a:p>
            <a:pPr marL="626364" lvl="1" indent="-342900"/>
            <a:r>
              <a:rPr lang="en-US" sz="1700" dirty="0"/>
              <a:t>Ongoing testing throughout development to ensure quality and functionality.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Deployment</a:t>
            </a:r>
          </a:p>
          <a:p>
            <a:pPr marL="626364" lvl="1" indent="-342900"/>
            <a:r>
              <a:rPr lang="en-US" sz="1700" dirty="0"/>
              <a:t>Frequent releases for feedback and validation with end-users.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Review and Retrospective</a:t>
            </a:r>
          </a:p>
          <a:p>
            <a:pPr marL="626364" lvl="1" indent="-342900"/>
            <a:r>
              <a:rPr lang="en-US" sz="1700" dirty="0"/>
              <a:t>Regular meetings to review progress and identify areas for improvement.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5E654-A5A9-D849-30F5-A71B31C3F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A3692-A494-51A6-F67F-EABD81B7AE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Waterfall method is a linear, sequential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phase depends on the deliverables of the previous phase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Phase:</a:t>
            </a:r>
          </a:p>
          <a:p>
            <a:pPr marL="1028700" lvl="1" indent="-342900"/>
            <a:r>
              <a:rPr lang="en-US" dirty="0"/>
              <a:t>Requirements</a:t>
            </a:r>
          </a:p>
          <a:p>
            <a:pPr marL="1028700" lvl="1" indent="-342900"/>
            <a:r>
              <a:rPr lang="en-US" dirty="0"/>
              <a:t>Design</a:t>
            </a:r>
          </a:p>
          <a:p>
            <a:pPr marL="1028700" lvl="1" indent="-342900"/>
            <a:r>
              <a:rPr lang="en-US" dirty="0"/>
              <a:t>Implementation</a:t>
            </a:r>
          </a:p>
          <a:p>
            <a:pPr marL="1028700" lvl="1" indent="-342900"/>
            <a:r>
              <a:rPr lang="en-US" dirty="0"/>
              <a:t>Verification</a:t>
            </a:r>
          </a:p>
          <a:p>
            <a:pPr marL="1028700" lvl="1" indent="-342900"/>
            <a:r>
              <a:rPr lang="en-US" dirty="0"/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306227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1466-374D-0B57-F9A2-56502939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vs.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70481-9F25-8BC6-30CE-BA11CBCEDFD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b="1" i="1" dirty="0"/>
              <a:t>Waterfall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Flexibility:</a:t>
            </a:r>
            <a:r>
              <a:rPr lang="en-US" dirty="0"/>
              <a:t> </a:t>
            </a:r>
          </a:p>
          <a:p>
            <a:pPr marL="626364" lvl="1" indent="-342900"/>
            <a:r>
              <a:rPr lang="en-US" dirty="0"/>
              <a:t>Rigid structure, difficult to accommodate 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Risk Management: </a:t>
            </a:r>
          </a:p>
          <a:p>
            <a:pPr marL="626364" lvl="1" indent="-342900"/>
            <a:r>
              <a:rPr lang="en-US" dirty="0"/>
              <a:t>Higher risk due to late testing and integration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Customer Involvement:</a:t>
            </a:r>
            <a:r>
              <a:rPr lang="en-US" dirty="0"/>
              <a:t> </a:t>
            </a:r>
          </a:p>
          <a:p>
            <a:pPr marL="626364" lvl="1" indent="-342900"/>
            <a:r>
              <a:rPr lang="en-US" dirty="0"/>
              <a:t>limited to initial states, potential for misalignment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CEDBD-036C-1F6C-191D-FAF8D291505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 fontScale="85000" lnSpcReduction="10000"/>
          </a:bodyPr>
          <a:lstStyle/>
          <a:p>
            <a:pPr algn="ctr"/>
            <a:r>
              <a:rPr lang="en-US" b="1" i="1" dirty="0"/>
              <a:t>Agile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Flexibility:</a:t>
            </a:r>
            <a:r>
              <a:rPr lang="en-US" dirty="0"/>
              <a:t> </a:t>
            </a:r>
          </a:p>
          <a:p>
            <a:pPr marL="626364" lvl="1" indent="-342900"/>
            <a:r>
              <a:rPr lang="en-US" dirty="0"/>
              <a:t>Highly flexible, able to adapt to changing requirements and feedback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Risk Management: </a:t>
            </a:r>
          </a:p>
          <a:p>
            <a:pPr marL="626364" lvl="1" indent="-342900"/>
            <a:r>
              <a:rPr lang="en-US" dirty="0"/>
              <a:t>Lower risk with continuous testing and incremental delivery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Customer Involvement: </a:t>
            </a:r>
          </a:p>
          <a:p>
            <a:pPr marL="626364" lvl="1" indent="-342900"/>
            <a:r>
              <a:rPr lang="en-US" dirty="0"/>
              <a:t>Ongoing collaboration that ensure product meets customer expectations. </a:t>
            </a:r>
          </a:p>
        </p:txBody>
      </p:sp>
    </p:spTree>
    <p:extLst>
      <p:ext uri="{BB962C8B-B14F-4D97-AF65-F5344CB8AC3E}">
        <p14:creationId xmlns:p14="http://schemas.microsoft.com/office/powerpoint/2010/main" val="3962107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5E654-A5A9-D849-30F5-A71B31C3F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A3692-A494-51A6-F67F-EABD81B7AE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13140" y="2066347"/>
            <a:ext cx="5408761" cy="36993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b="1" i="1" dirty="0"/>
              <a:t>Waterfall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Project Complexity and Size:</a:t>
            </a:r>
          </a:p>
          <a:p>
            <a:pPr marL="745236" lvl="1" indent="-342900"/>
            <a:r>
              <a:rPr lang="en-US" sz="1600" dirty="0"/>
              <a:t>Better for simple, well-defined 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Customer Involvement:</a:t>
            </a:r>
          </a:p>
          <a:p>
            <a:pPr marL="745236" lvl="1" indent="-342900"/>
            <a:r>
              <a:rPr lang="en-US" sz="1600" dirty="0"/>
              <a:t>Requires clear initial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Team Experience:</a:t>
            </a:r>
          </a:p>
          <a:p>
            <a:pPr marL="745236" lvl="1" indent="-342900"/>
            <a:r>
              <a:rPr lang="en-US" sz="1600" dirty="0"/>
              <a:t>Suits teams with experience in a structured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Timeline and Budget:</a:t>
            </a:r>
          </a:p>
          <a:p>
            <a:pPr marL="745236" lvl="1" indent="-342900"/>
            <a:r>
              <a:rPr lang="en-US" sz="1600" dirty="0"/>
              <a:t>Provides clear timelines and cost estimates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21A2A-9128-D8D6-B4EB-E9B2683E382E}"/>
              </a:ext>
            </a:extLst>
          </p:cNvPr>
          <p:cNvSpPr txBox="1"/>
          <p:nvPr/>
        </p:nvSpPr>
        <p:spPr>
          <a:xfrm>
            <a:off x="6961515" y="2156604"/>
            <a:ext cx="529662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Agile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Project Complexity and Size:</a:t>
            </a:r>
          </a:p>
          <a:p>
            <a:pPr marL="8001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Franklin Gothic Book"/>
              </a:rPr>
              <a:t>Suits complex and evolving projects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Customer Involvement:</a:t>
            </a:r>
          </a:p>
          <a:p>
            <a:pPr marL="8001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Franklin Gothic Book"/>
              </a:rPr>
              <a:t>Requires active customer participation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Team Experience:</a:t>
            </a:r>
          </a:p>
          <a:p>
            <a:pPr marL="8001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Franklin Gothic Book"/>
              </a:rPr>
              <a:t>Demands a collaborative and adaptive team culture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Timeline and Budget:</a:t>
            </a:r>
          </a:p>
          <a:p>
            <a:pPr marL="8001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Accommodates flexible timelines and budgets</a:t>
            </a:r>
          </a:p>
        </p:txBody>
      </p:sp>
    </p:spTree>
    <p:extLst>
      <p:ext uri="{BB962C8B-B14F-4D97-AF65-F5344CB8AC3E}">
        <p14:creationId xmlns:p14="http://schemas.microsoft.com/office/powerpoint/2010/main" val="3275974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Final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8186168" cy="3597470"/>
          </a:xfrm>
        </p:spPr>
        <p:txBody>
          <a:bodyPr>
            <a:noAutofit/>
          </a:bodyPr>
          <a:lstStyle/>
          <a:p>
            <a:pPr lvl="1"/>
            <a:r>
              <a:rPr lang="en-US" sz="2800" dirty="0"/>
              <a:t>Agile offers flexibility, customer collaboration, and iterative delivery.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Waterfall provides a structured, predictable process with clear deliverables. 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144110"/>
            <a:ext cx="9817723" cy="271389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</a:rPr>
              <a:t>Charles G. Cobb. (2015). </a:t>
            </a:r>
            <a:r>
              <a:rPr lang="en-US" b="0" i="1" dirty="0">
                <a:solidFill>
                  <a:schemeClr val="bg1"/>
                </a:solidFill>
              </a:rPr>
              <a:t>The Project Manager’s Guide to Mastering Agile : Principles and Practices for an Adaptive Approach</a:t>
            </a:r>
            <a:r>
              <a:rPr lang="en-US" b="0" dirty="0">
                <a:solidFill>
                  <a:schemeClr val="bg1"/>
                </a:solidFill>
              </a:rPr>
              <a:t>. Wiley.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bg1"/>
                </a:solidFill>
              </a:rPr>
              <a:t>Schwaber</a:t>
            </a:r>
            <a:r>
              <a:rPr lang="en-US" b="0" dirty="0">
                <a:solidFill>
                  <a:schemeClr val="bg1"/>
                </a:solidFill>
              </a:rPr>
              <a:t>, K., &amp; Sutherland, J. (2020). The Scrum Guide. ScrumGuides.org. </a:t>
            </a:r>
            <a:r>
              <a:rPr lang="en-US" b="0" dirty="0">
                <a:solidFill>
                  <a:schemeClr val="bg1"/>
                </a:solidFill>
                <a:hlinkClick r:id="rId3"/>
              </a:rPr>
              <a:t>https://scrumguides.org/scrum-guide.html</a:t>
            </a:r>
            <a:endParaRPr lang="en-US" b="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bg1"/>
                </a:solidFill>
              </a:rPr>
              <a:t>InfoQ</a:t>
            </a:r>
            <a:r>
              <a:rPr lang="en-US" b="0" dirty="0">
                <a:solidFill>
                  <a:schemeClr val="bg1"/>
                </a:solidFill>
              </a:rPr>
              <a:t>. (2016, October 24). The characteristics of a great Scrum team. </a:t>
            </a:r>
            <a:r>
              <a:rPr lang="en-US" b="0" dirty="0" err="1">
                <a:solidFill>
                  <a:schemeClr val="bg1"/>
                </a:solidFill>
              </a:rPr>
              <a:t>InfoQ</a:t>
            </a:r>
            <a:r>
              <a:rPr lang="en-US" b="0" dirty="0">
                <a:solidFill>
                  <a:schemeClr val="bg1"/>
                </a:solidFill>
              </a:rPr>
              <a:t>. https://www.infoq.com/articles/great-scrum-team/</a:t>
            </a:r>
          </a:p>
          <a:p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{47EDCE23-51E4-4513-8877-B03668553D49}tf78853419_win32</Template>
  <TotalTime>54</TotalTime>
  <Words>510</Words>
  <Application>Microsoft Office PowerPoint</Application>
  <PresentationFormat>Widescreen</PresentationFormat>
  <Paragraphs>91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Franklin Gothic Book</vt:lpstr>
      <vt:lpstr>Franklin Gothic Demi</vt:lpstr>
      <vt:lpstr>Custom</vt:lpstr>
      <vt:lpstr>Agile vs. Waterfall Development</vt:lpstr>
      <vt:lpstr>What is Agile?</vt:lpstr>
      <vt:lpstr>Who’s on the Scrum Team?</vt:lpstr>
      <vt:lpstr>Agile Phases</vt:lpstr>
      <vt:lpstr>Waterfall Model</vt:lpstr>
      <vt:lpstr>Waterfall vs. Agile</vt:lpstr>
      <vt:lpstr>Factors to Consider</vt:lpstr>
      <vt:lpstr>Final takeaways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Franklin, Danielle</dc:creator>
  <cp:lastModifiedBy>Franklin, Danielle</cp:lastModifiedBy>
  <cp:revision>1</cp:revision>
  <dcterms:created xsi:type="dcterms:W3CDTF">2024-08-11T17:43:40Z</dcterms:created>
  <dcterms:modified xsi:type="dcterms:W3CDTF">2024-08-11T18:37:44Z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