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7" r:id="rId3"/>
    <p:sldId id="258" r:id="rId4"/>
    <p:sldId id="263" r:id="rId5"/>
    <p:sldId id="264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 showGuides="1">
      <p:cViewPr varScale="1">
        <p:scale>
          <a:sx n="72" d="100"/>
          <a:sy n="72" d="100"/>
        </p:scale>
        <p:origin x="45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50BCA-CFA7-4C03-8BA2-9BBE7865530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329C8-796B-45B8-A7E4-E1D81FCBB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66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29C8-796B-45B8-A7E4-E1D81FCBB2B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8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29C8-796B-45B8-A7E4-E1D81FCBB2B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38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29C8-796B-45B8-A7E4-E1D81FCBB2B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31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29C8-796B-45B8-A7E4-E1D81FCBB2B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19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29C8-796B-45B8-A7E4-E1D81FCBB2B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4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29C8-796B-45B8-A7E4-E1D81FCBB2B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9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29C8-796B-45B8-A7E4-E1D81FCBB2B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1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329C8-796B-45B8-A7E4-E1D81FCBB2B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55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77040" y="1610259"/>
            <a:ext cx="4425351" cy="241252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405113" y="160882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322282" y="160882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4234129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405113" y="4234129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246DB-FE92-C29E-78F2-65B5B7FDC478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PROBLEM STATEMENT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339F1-0000-F9B0-B511-E7C27D0FA21E}"/>
              </a:ext>
            </a:extLst>
          </p:cNvPr>
          <p:cNvSpPr txBox="1"/>
          <p:nvPr/>
        </p:nvSpPr>
        <p:spPr>
          <a:xfrm>
            <a:off x="0" y="623254"/>
            <a:ext cx="12191998" cy="620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</a:t>
            </a:r>
            <a:r>
              <a:rPr lang="en-US" sz="1600" b="1" dirty="0">
                <a:highlight>
                  <a:srgbClr val="00FF00"/>
                </a:highlight>
              </a:rPr>
              <a:t>DASHBOARD 1: OVERVIEW</a:t>
            </a:r>
          </a:p>
          <a:p>
            <a:endParaRPr lang="en-IN" sz="1600" b="1" dirty="0">
              <a:highlight>
                <a:srgbClr val="00FF00"/>
              </a:highlight>
            </a:endParaRPr>
          </a:p>
          <a:p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KPI’s Requirement</a:t>
            </a:r>
          </a:p>
          <a:p>
            <a:endParaRPr lang="en-IN" sz="16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685800" lvl="1" indent="-2286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Sales Overview:</a:t>
            </a:r>
            <a:endParaRPr lang="en-IN" sz="1600" b="1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Year-to-Date (YTD) Total Sales</a:t>
            </a:r>
            <a:endParaRPr lang="en-IN" sz="1600" b="1" kern="100" dirty="0">
              <a:solidFill>
                <a:schemeClr val="accent1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Month-to-Date (MTD) Total Sales</a:t>
            </a:r>
            <a:endParaRPr lang="en-IN" sz="1600" b="1" kern="100" dirty="0">
              <a:solidFill>
                <a:schemeClr val="accent1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Year-over-Year (YOY) Growth in Total Sales</a:t>
            </a:r>
            <a:endParaRPr lang="en-IN" sz="1600" b="1" kern="100" dirty="0">
              <a:solidFill>
                <a:schemeClr val="accent1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YTD Sales and Previous Year-to-Date (PTYD) Sales</a:t>
            </a:r>
            <a:endParaRPr lang="en-IN" sz="1600" b="1" kern="100" dirty="0">
              <a:solidFill>
                <a:schemeClr val="accent1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indent="-2286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Average Price Analysis:</a:t>
            </a:r>
            <a:endParaRPr lang="en-IN" sz="1600" b="1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YTD Average Price</a:t>
            </a:r>
            <a:endParaRPr lang="en-IN" sz="1600" b="1" kern="100" dirty="0">
              <a:solidFill>
                <a:schemeClr val="accent1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MTD Average Price</a:t>
            </a:r>
            <a:endParaRPr lang="en-IN" sz="1600" b="1" kern="100" dirty="0">
              <a:solidFill>
                <a:schemeClr val="accent1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YOY Growth in Average Price</a:t>
            </a:r>
            <a:endParaRPr lang="en-IN" sz="1600" b="1" kern="100" dirty="0">
              <a:solidFill>
                <a:schemeClr val="accent1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YTD Average Price and PTYD Average Price</a:t>
            </a:r>
            <a:endParaRPr lang="en-IN" sz="1600" b="1" kern="100" dirty="0">
              <a:solidFill>
                <a:schemeClr val="accent1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indent="-2286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Cars Sold Metrics:</a:t>
            </a:r>
            <a:endParaRPr lang="en-IN" sz="1600" b="1" kern="100" dirty="0">
              <a:solidFill>
                <a:schemeClr val="accent4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YTD Cars Sold</a:t>
            </a:r>
            <a:endParaRPr lang="en-IN" sz="1600" b="1" kern="100" dirty="0">
              <a:solidFill>
                <a:schemeClr val="accent1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MTD Cars Sold</a:t>
            </a:r>
            <a:endParaRPr lang="en-IN" sz="1600" b="1" kern="100" dirty="0">
              <a:solidFill>
                <a:schemeClr val="accent1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YOY Growth in Cars Sold</a:t>
            </a:r>
            <a:endParaRPr lang="en-IN" sz="1600" b="1" kern="100" dirty="0">
              <a:solidFill>
                <a:schemeClr val="accent1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YTD Cars Sold and PTYD Cars Sold</a:t>
            </a:r>
            <a:endParaRPr lang="en-IN" sz="1600" b="1" kern="100" dirty="0">
              <a:solidFill>
                <a:schemeClr val="accent1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7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77040" y="1610259"/>
            <a:ext cx="4425351" cy="241252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405113" y="160882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322282" y="160882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4234129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405113" y="4234129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246DB-FE92-C29E-78F2-65B5B7FDC478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PROBLEM STATEMENT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339F1-0000-F9B0-B511-E7C27D0FA21E}"/>
              </a:ext>
            </a:extLst>
          </p:cNvPr>
          <p:cNvSpPr txBox="1"/>
          <p:nvPr/>
        </p:nvSpPr>
        <p:spPr>
          <a:xfrm>
            <a:off x="0" y="623254"/>
            <a:ext cx="1219199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</a:t>
            </a:r>
            <a:r>
              <a:rPr lang="en-US" b="1" dirty="0">
                <a:highlight>
                  <a:srgbClr val="00FF00"/>
                </a:highlight>
              </a:rPr>
              <a:t>DASHBOARD 2: DETAILS</a:t>
            </a:r>
          </a:p>
          <a:p>
            <a:endParaRPr lang="en-US" b="1" dirty="0">
              <a:highlight>
                <a:srgbClr val="00FF00"/>
              </a:highlight>
            </a:endParaRP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Chart’s Requirement</a:t>
            </a:r>
          </a:p>
          <a:p>
            <a:r>
              <a:rPr lang="en-US" b="1" dirty="0">
                <a:highlight>
                  <a:srgbClr val="00FF00"/>
                </a:highlight>
              </a:rPr>
              <a:t> </a:t>
            </a:r>
          </a:p>
          <a:p>
            <a:pPr lvl="1" algn="just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1. YTD Sales Weekly Trend: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Display a line chart illustrating the weekly trend of YTD sales. The X-axis should represent weeks, and the Y-axis should show the total sales amount.</a:t>
            </a:r>
          </a:p>
          <a:p>
            <a:pPr lvl="1" algn="just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 algn="just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2. YTD Total Sales by Body Style: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Visualize the distribution of YTD total sales across different car body styles using a Pie Chart.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 algn="just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3. YTD Total Sales by Color: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 the contribution of various car colors to the YTD total sales through a Pie Chart.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 algn="just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4. YTD Cars Sold by Dealer Region: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Showcase the YTD sales data based on different dealer regions using a map chart to visualize the sales distribution geographically.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 algn="just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5. Company-Wise Sales Trend in Grid Form: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Provide a tabular grid that displays the sales trend for each company. The grid should showcase the company name along with their YTD sales figures.</a:t>
            </a:r>
          </a:p>
          <a:p>
            <a:pPr marL="342900" indent="-342900" algn="just">
              <a:buAutoNum type="arabicPeriod"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 algn="just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6. Details Grid Showing All Care Sales Information: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Create a detailed grid that present all relevant information for each car sale, including car model, body style, color, sales amount, dealer region, date, etc.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en-US" b="1" dirty="0">
              <a:highlight>
                <a:srgbClr val="00FF00"/>
              </a:highlight>
            </a:endParaRPr>
          </a:p>
          <a:p>
            <a:endParaRPr lang="en-US" b="1" dirty="0">
              <a:highlight>
                <a:srgbClr val="00FF00"/>
              </a:highlight>
            </a:endParaRPr>
          </a:p>
          <a:p>
            <a:endParaRPr lang="en-IN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5743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1598757"/>
            <a:ext cx="10259686" cy="5047897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AF9E0-9EFA-2892-A032-563457CDF0D4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PROBLEM STATEMENT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AD78F-FCAC-BF2C-ED70-277AA7CC243D}"/>
              </a:ext>
            </a:extLst>
          </p:cNvPr>
          <p:cNvSpPr txBox="1"/>
          <p:nvPr/>
        </p:nvSpPr>
        <p:spPr>
          <a:xfrm>
            <a:off x="0" y="623254"/>
            <a:ext cx="12191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</a:t>
            </a:r>
            <a:r>
              <a:rPr lang="en-US" b="1" dirty="0">
                <a:highlight>
                  <a:srgbClr val="00FF00"/>
                </a:highlight>
              </a:rPr>
              <a:t>DASHBOARD 2: DETAILS</a:t>
            </a:r>
          </a:p>
          <a:p>
            <a:endParaRPr lang="en-US" b="1" dirty="0">
              <a:highlight>
                <a:srgbClr val="00FF00"/>
              </a:highlight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Create a Grid View dashboard displaying a table of all details in Power BI.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This should allow a user to export the grid for various filters applied.</a:t>
            </a:r>
          </a:p>
          <a:p>
            <a:endParaRPr lang="en-IN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773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1598757"/>
            <a:ext cx="10259686" cy="5047897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AF9E0-9EFA-2892-A032-563457CDF0D4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DASHBOARD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AD78F-FCAC-BF2C-ED70-277AA7CC243D}"/>
              </a:ext>
            </a:extLst>
          </p:cNvPr>
          <p:cNvSpPr txBox="1"/>
          <p:nvPr/>
        </p:nvSpPr>
        <p:spPr>
          <a:xfrm>
            <a:off x="0" y="623254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</a:t>
            </a:r>
            <a:endParaRPr lang="en-IN" b="1" dirty="0">
              <a:highlight>
                <a:srgbClr val="00FF00"/>
              </a:highlight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F2E81F3-B7E6-DA28-E53C-3F468FA5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05" y="660257"/>
            <a:ext cx="11292396" cy="581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1598757"/>
            <a:ext cx="10259686" cy="5047897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AF9E0-9EFA-2892-A032-563457CDF0D4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DASHBOARD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AD78F-FCAC-BF2C-ED70-277AA7CC243D}"/>
              </a:ext>
            </a:extLst>
          </p:cNvPr>
          <p:cNvSpPr txBox="1"/>
          <p:nvPr/>
        </p:nvSpPr>
        <p:spPr>
          <a:xfrm>
            <a:off x="0" y="623254"/>
            <a:ext cx="121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</a:t>
            </a:r>
            <a:endParaRPr lang="en-IN" b="1" dirty="0">
              <a:highlight>
                <a:srgbClr val="00FF00"/>
              </a:highlight>
            </a:endParaRP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06F1F3B-B033-73BC-5EAC-E5305C344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" y="724498"/>
            <a:ext cx="11354539" cy="57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5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1598757"/>
            <a:ext cx="10259686" cy="5047897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749EC-B35A-3B88-494F-BA2FFDDE628B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FUNCTIONALITIES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D6370-C020-0E31-9220-F4F58F868B12}"/>
              </a:ext>
            </a:extLst>
          </p:cNvPr>
          <p:cNvSpPr txBox="1"/>
          <p:nvPr/>
        </p:nvSpPr>
        <p:spPr>
          <a:xfrm>
            <a:off x="155274" y="611753"/>
            <a:ext cx="4823126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Connecting to Excel File	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Data Cleaning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Data Modelling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Data Processing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Power Query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Data Tables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DAX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Time Intelligence Function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YTD, MTD, PYTD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MAX, MAXX, RANK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Date Function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Custom Charts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78880-6E6D-E104-00B4-43FFF63577E4}"/>
              </a:ext>
            </a:extLst>
          </p:cNvPr>
          <p:cNvSpPr txBox="1"/>
          <p:nvPr/>
        </p:nvSpPr>
        <p:spPr>
          <a:xfrm>
            <a:off x="6736080" y="599209"/>
            <a:ext cx="4823126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Text Function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Filter Function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Calculate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SUM/SUMX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Conditional Formatting’s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Maps &amp; Custom Maps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Creating KPI’s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New Card Visual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Creating Charts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Formatting Visuals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Creating Functions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Navigations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4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1598757"/>
            <a:ext cx="10259686" cy="5047897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749EC-B35A-3B88-494F-BA2FFDDE628B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78880-6E6D-E104-00B4-43FFF63577E4}"/>
              </a:ext>
            </a:extLst>
          </p:cNvPr>
          <p:cNvSpPr txBox="1"/>
          <p:nvPr/>
        </p:nvSpPr>
        <p:spPr>
          <a:xfrm>
            <a:off x="6736080" y="599209"/>
            <a:ext cx="482312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D76D1-4FC4-3ADF-A62D-AE0B109E3B1A}"/>
              </a:ext>
            </a:extLst>
          </p:cNvPr>
          <p:cNvSpPr txBox="1"/>
          <p:nvPr/>
        </p:nvSpPr>
        <p:spPr>
          <a:xfrm>
            <a:off x="0" y="611753"/>
            <a:ext cx="121920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1. MS Excel: </a:t>
            </a:r>
            <a:r>
              <a:rPr lang="en-US" sz="2400" b="1" dirty="0">
                <a:solidFill>
                  <a:schemeClr val="bg1"/>
                </a:solidFill>
              </a:rPr>
              <a:t>VERSION 2021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2. Power BI: </a:t>
            </a:r>
            <a:r>
              <a:rPr lang="en-US" sz="2400" b="1" dirty="0">
                <a:solidFill>
                  <a:schemeClr val="bg1"/>
                </a:solidFill>
              </a:rPr>
              <a:t>Dec 2023 Version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1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1598757"/>
            <a:ext cx="8290238" cy="2919977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  <a:endParaRPr lang="en-IN" sz="6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78880-6E6D-E104-00B4-43FFF63577E4}"/>
              </a:ext>
            </a:extLst>
          </p:cNvPr>
          <p:cNvSpPr txBox="1"/>
          <p:nvPr/>
        </p:nvSpPr>
        <p:spPr>
          <a:xfrm>
            <a:off x="6736080" y="599209"/>
            <a:ext cx="482312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7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5529</TotalTime>
  <Words>427</Words>
  <Application>Microsoft Office PowerPoint</Application>
  <PresentationFormat>Widescreen</PresentationFormat>
  <Paragraphs>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Consolas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Nayak, Dheeravath Vijay (Cognizant)</cp:lastModifiedBy>
  <cp:revision>15</cp:revision>
  <cp:lastPrinted>2024-07-18T10:53:20Z</cp:lastPrinted>
  <dcterms:created xsi:type="dcterms:W3CDTF">2023-07-31T02:01:30Z</dcterms:created>
  <dcterms:modified xsi:type="dcterms:W3CDTF">2024-07-18T10:53:22Z</dcterms:modified>
</cp:coreProperties>
</file>