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46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2T20:22:12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0 425,'896'-418,"-880"411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2T20:24:09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1,'908'0,"-885"0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F9E6B-09B7-4F00-9B08-24D3DD32A6A7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03D6D-AB2C-4575-A491-C87785FC62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193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  <a:r>
              <a:rPr lang="en-US" dirty="0" err="1"/>
              <a:t>FreyaSyauqila</a:t>
            </a:r>
            <a:r>
              <a:rPr lang="en-US" dirty="0"/>
              <a:t>, CC BY 4.0 &lt;https://creativecommons.org/licenses/by/4.0&gt;, via Wikimedia Commons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3D6D-AB2C-4575-A491-C87785FC62B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53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</a:t>
            </a:r>
            <a:r>
              <a:rPr lang="en-US" dirty="0"/>
              <a:t>Smart </a:t>
            </a:r>
            <a:r>
              <a:rPr lang="en-US" dirty="0" err="1"/>
              <a:t>Servier</a:t>
            </a:r>
            <a:r>
              <a:rPr lang="en-US" dirty="0"/>
              <a:t>, CC BY-SA 3.0 &lt;https://creativecommons.org/licenses/by-sa/3.0&gt;, via Wikimedia Commons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3D6D-AB2C-4575-A491-C87785FC62B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15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Image: Painter06, CC0,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03D6D-AB2C-4575-A491-C87785FC62B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635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928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71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31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59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4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8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86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1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09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43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3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68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28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72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0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7B5FE2-6749-4FF3-B051-5632553A43DC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8185A-2862-4DE0-B70E-D28DD5C94D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510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0135-BCC7-C4FF-314B-7369C1E0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01964"/>
            <a:ext cx="9448800" cy="2926537"/>
          </a:xfrm>
        </p:spPr>
        <p:txBody>
          <a:bodyPr>
            <a:normAutofit fontScale="90000"/>
          </a:bodyPr>
          <a:lstStyle/>
          <a:p>
            <a:pPr algn="ctr"/>
            <a:r>
              <a:rPr lang="en-CA" sz="9600" dirty="0"/>
              <a:t>Python Variables</a:t>
            </a:r>
          </a:p>
        </p:txBody>
      </p:sp>
    </p:spTree>
    <p:extLst>
      <p:ext uri="{BB962C8B-B14F-4D97-AF65-F5344CB8AC3E}">
        <p14:creationId xmlns:p14="http://schemas.microsoft.com/office/powerpoint/2010/main" val="158710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501-D289-96CA-EAA4-1D7B71A2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garbage collector?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D0FB-AC40-42D2-71D8-71437D97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Garbage collector </a:t>
            </a:r>
            <a:r>
              <a:rPr lang="en-CA" dirty="0"/>
              <a:t>(also known as </a:t>
            </a:r>
            <a:r>
              <a:rPr lang="en-CA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gc</a:t>
            </a:r>
            <a:r>
              <a:rPr lang="en-CA" dirty="0"/>
              <a:t>) is essential part of Python.</a:t>
            </a:r>
          </a:p>
          <a:p>
            <a:pPr marL="0" indent="0">
              <a:buNone/>
            </a:pPr>
            <a:r>
              <a:rPr lang="en-CA" dirty="0"/>
              <a:t>It’s a process that manages PC resources to achieve the best performance for our program.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the variable is no longer used – the </a:t>
            </a:r>
            <a:r>
              <a:rPr lang="en-CA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gc</a:t>
            </a:r>
            <a:r>
              <a:rPr lang="en-CA" dirty="0"/>
              <a:t> will erase it from </a:t>
            </a:r>
          </a:p>
        </p:txBody>
      </p:sp>
    </p:spTree>
    <p:extLst>
      <p:ext uri="{BB962C8B-B14F-4D97-AF65-F5344CB8AC3E}">
        <p14:creationId xmlns:p14="http://schemas.microsoft.com/office/powerpoint/2010/main" val="379317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with his finger on his chin&#10;">
            <a:extLst>
              <a:ext uri="{FF2B5EF4-FFF2-40B4-BE49-F238E27FC236}">
                <a16:creationId xmlns:a16="http://schemas.microsoft.com/office/drawing/2014/main" id="{15CE55D7-13BF-1FD0-9272-74D005AE5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E65FC-B5B2-D4F9-BECD-38AECE923085}"/>
              </a:ext>
            </a:extLst>
          </p:cNvPr>
          <p:cNvSpPr txBox="1"/>
          <p:nvPr/>
        </p:nvSpPr>
        <p:spPr>
          <a:xfrm>
            <a:off x="6419274" y="609601"/>
            <a:ext cx="1502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C00000"/>
                </a:solidFill>
              </a:rPr>
              <a:t>What is a variable</a:t>
            </a:r>
            <a:r>
              <a:rPr lang="en-CA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360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9051-E22F-9461-A3F9-86F06A27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Let’s try to answer this question!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D918-26F0-3BF7-B093-4BCED7D4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02293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If we put it simply, variable is our way to tell the computer to remember some data. 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5400" dirty="0"/>
              <a:t>Let’s compare it to the real world!</a:t>
            </a:r>
          </a:p>
        </p:txBody>
      </p:sp>
    </p:spTree>
    <p:extLst>
      <p:ext uri="{BB962C8B-B14F-4D97-AF65-F5344CB8AC3E}">
        <p14:creationId xmlns:p14="http://schemas.microsoft.com/office/powerpoint/2010/main" val="428991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A3F3-A6CD-70D9-B811-0126EDF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The closest concept to the variable in real life is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F48B-3BB1-43DA-4D12-D1EC82425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243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Each word in our language have the form (combination of letters) and the meaning: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table with a tablecloth">
            <a:extLst>
              <a:ext uri="{FF2B5EF4-FFF2-40B4-BE49-F238E27FC236}">
                <a16:creationId xmlns:a16="http://schemas.microsoft.com/office/drawing/2014/main" id="{C9C5ACA1-A518-677E-7981-985624ECA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77" y="3199878"/>
            <a:ext cx="3243353" cy="297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A3098-58F3-D65D-8925-48FC683CA637}"/>
              </a:ext>
            </a:extLst>
          </p:cNvPr>
          <p:cNvSpPr txBox="1"/>
          <p:nvPr/>
        </p:nvSpPr>
        <p:spPr>
          <a:xfrm>
            <a:off x="692727" y="3879273"/>
            <a:ext cx="3315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/>
              <a:t>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F5697-94E8-3651-7548-9FDBF68833ED}"/>
              </a:ext>
            </a:extLst>
          </p:cNvPr>
          <p:cNvSpPr txBox="1"/>
          <p:nvPr/>
        </p:nvSpPr>
        <p:spPr>
          <a:xfrm>
            <a:off x="553701" y="6070820"/>
            <a:ext cx="2894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C00000"/>
                </a:solidFill>
              </a:rPr>
              <a:t>Word “form”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81A48-5A76-F40A-8D0C-B4B64FB3B718}"/>
              </a:ext>
            </a:extLst>
          </p:cNvPr>
          <p:cNvSpPr txBox="1"/>
          <p:nvPr/>
        </p:nvSpPr>
        <p:spPr>
          <a:xfrm>
            <a:off x="6165410" y="6310265"/>
            <a:ext cx="4988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Word meaning (what we are imagining when saying it)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B14FC772-6DFB-8408-8EA9-B745D461F113}"/>
              </a:ext>
            </a:extLst>
          </p:cNvPr>
          <p:cNvSpPr/>
          <p:nvPr/>
        </p:nvSpPr>
        <p:spPr>
          <a:xfrm>
            <a:off x="4077953" y="3898460"/>
            <a:ext cx="2541037" cy="1181142"/>
          </a:xfrm>
          <a:prstGeom prst="mathEqual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4E3A39-54FA-C1B0-61FE-ADA7DE802ADE}"/>
              </a:ext>
            </a:extLst>
          </p:cNvPr>
          <p:cNvCxnSpPr/>
          <p:nvPr/>
        </p:nvCxnSpPr>
        <p:spPr>
          <a:xfrm flipV="1">
            <a:off x="1548882" y="5253135"/>
            <a:ext cx="0" cy="81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D2DB-D608-DCD0-7895-DA412C0619EC}"/>
              </a:ext>
            </a:extLst>
          </p:cNvPr>
          <p:cNvCxnSpPr/>
          <p:nvPr/>
        </p:nvCxnSpPr>
        <p:spPr>
          <a:xfrm flipV="1">
            <a:off x="6932645" y="5661977"/>
            <a:ext cx="662473" cy="64828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0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96B7-8BB4-4E2D-D1B9-99DAF49E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b="1" dirty="0"/>
              <a:t>In Python same concept can be applied!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29CA-E882-68B9-A022-07FCF130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160613"/>
            <a:ext cx="10515600" cy="49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Here is how we create variable: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F97DB-AD50-644C-9851-FF307E74CAEF}"/>
              </a:ext>
            </a:extLst>
          </p:cNvPr>
          <p:cNvSpPr txBox="1"/>
          <p:nvPr/>
        </p:nvSpPr>
        <p:spPr>
          <a:xfrm>
            <a:off x="145820" y="3992578"/>
            <a:ext cx="4155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err="1">
                <a:solidFill>
                  <a:srgbClr val="00B0F0"/>
                </a:solidFill>
              </a:rPr>
              <a:t>variableName</a:t>
            </a:r>
            <a:endParaRPr lang="en-CA" sz="4400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FB1BB-D0AE-30E8-E865-682FD3AC89A5}"/>
              </a:ext>
            </a:extLst>
          </p:cNvPr>
          <p:cNvSpPr txBox="1"/>
          <p:nvPr/>
        </p:nvSpPr>
        <p:spPr>
          <a:xfrm>
            <a:off x="7883439" y="3992578"/>
            <a:ext cx="4155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err="1">
                <a:solidFill>
                  <a:srgbClr val="00B0F0"/>
                </a:solidFill>
              </a:rPr>
              <a:t>variableValue</a:t>
            </a:r>
            <a:endParaRPr lang="en-CA" sz="44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551C7-2E78-1428-DEBF-7F9A6D1120AF}"/>
              </a:ext>
            </a:extLst>
          </p:cNvPr>
          <p:cNvSpPr txBox="1"/>
          <p:nvPr/>
        </p:nvSpPr>
        <p:spPr>
          <a:xfrm>
            <a:off x="3489649" y="5980922"/>
            <a:ext cx="194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Assignment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516A0-DE3C-DF8D-1EB1-8D84A5DCDEBA}"/>
              </a:ext>
            </a:extLst>
          </p:cNvPr>
          <p:cNvCxnSpPr>
            <a:cxnSpLocks/>
          </p:cNvCxnSpPr>
          <p:nvPr/>
        </p:nvCxnSpPr>
        <p:spPr>
          <a:xfrm flipV="1">
            <a:off x="4463628" y="5179428"/>
            <a:ext cx="565572" cy="80149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quals 15">
            <a:extLst>
              <a:ext uri="{FF2B5EF4-FFF2-40B4-BE49-F238E27FC236}">
                <a16:creationId xmlns:a16="http://schemas.microsoft.com/office/drawing/2014/main" id="{D912C234-92DE-5860-9090-30E013DEA203}"/>
              </a:ext>
            </a:extLst>
          </p:cNvPr>
          <p:cNvSpPr/>
          <p:nvPr/>
        </p:nvSpPr>
        <p:spPr>
          <a:xfrm>
            <a:off x="4792824" y="3778898"/>
            <a:ext cx="2541037" cy="1181142"/>
          </a:xfrm>
          <a:prstGeom prst="mathEqual">
            <a:avLst/>
          </a:prstGeom>
          <a:solidFill>
            <a:schemeClr val="bg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8A1F2C-2E37-53CC-D142-7F6DA0984D2E}"/>
              </a:ext>
            </a:extLst>
          </p:cNvPr>
          <p:cNvSpPr/>
          <p:nvPr/>
        </p:nvSpPr>
        <p:spPr>
          <a:xfrm>
            <a:off x="145820" y="3652675"/>
            <a:ext cx="11900360" cy="140053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65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0CE4-9722-3389-5A1D-FD322E7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 Python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3568-0892-3088-D9CC-D3E20314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74460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sz="4400" dirty="0" err="1"/>
              <a:t>intVar</a:t>
            </a:r>
            <a:r>
              <a:rPr lang="en-CA" sz="4400" dirty="0"/>
              <a:t> = 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034CD-B9E9-E763-86B7-2739B6CC7D53}"/>
              </a:ext>
            </a:extLst>
          </p:cNvPr>
          <p:cNvSpPr txBox="1"/>
          <p:nvPr/>
        </p:nvSpPr>
        <p:spPr>
          <a:xfrm>
            <a:off x="83977" y="3144416"/>
            <a:ext cx="7809722" cy="31393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Variable name. Defined by the user.</a:t>
            </a:r>
          </a:p>
          <a:p>
            <a:r>
              <a:rPr lang="en-CA" dirty="0"/>
              <a:t>There are some rules for defining variable names, such as: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name must start with a letter or the underscore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name cannot start with a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variable name can only contain alpha-numeric characters and underscores (A-z, 0-9, and _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 names are case-sensitive (age, Age and AGE are three different variables)</a:t>
            </a:r>
          </a:p>
          <a:p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186C6F-50AF-A03D-6941-8B81C964EDBD}"/>
                  </a:ext>
                </a:extLst>
              </p14:cNvPr>
              <p14:cNvContentPartPr/>
              <p14:nvPr/>
            </p14:nvContentPartPr>
            <p14:xfrm>
              <a:off x="3651983" y="2705678"/>
              <a:ext cx="328320" cy="15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186C6F-50AF-A03D-6941-8B81C964E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983" y="2687678"/>
                <a:ext cx="3639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0C0921-C3C9-BB7D-77B7-4D9071E03937}"/>
                  </a:ext>
                </a:extLst>
              </p14:cNvPr>
              <p14:cNvContentPartPr/>
              <p14:nvPr/>
            </p14:nvContentPartPr>
            <p14:xfrm>
              <a:off x="7277547" y="2415049"/>
              <a:ext cx="3351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0C0921-C3C9-BB7D-77B7-4D9071E039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9547" y="2397409"/>
                <a:ext cx="3708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B46017D-8451-007A-9FED-D63A0983524C}"/>
              </a:ext>
            </a:extLst>
          </p:cNvPr>
          <p:cNvSpPr txBox="1"/>
          <p:nvPr/>
        </p:nvSpPr>
        <p:spPr>
          <a:xfrm>
            <a:off x="7849878" y="1461479"/>
            <a:ext cx="421432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Variable value. In this case we define it ourselves. Because Python assigning the type automatically </a:t>
            </a:r>
            <a:r>
              <a:rPr lang="en-CA" dirty="0" err="1"/>
              <a:t>intVar</a:t>
            </a:r>
            <a:r>
              <a:rPr lang="en-CA" dirty="0"/>
              <a:t> will have int type. Because it’s a number without decimal point</a:t>
            </a:r>
          </a:p>
        </p:txBody>
      </p:sp>
    </p:spTree>
    <p:extLst>
      <p:ext uri="{BB962C8B-B14F-4D97-AF65-F5344CB8AC3E}">
        <p14:creationId xmlns:p14="http://schemas.microsoft.com/office/powerpoint/2010/main" val="240117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9B3F-AA02-16E3-68E1-9BCCB843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8553"/>
          </a:xfrm>
        </p:spPr>
        <p:txBody>
          <a:bodyPr/>
          <a:lstStyle/>
          <a:p>
            <a:pPr algn="ctr"/>
            <a:r>
              <a:rPr lang="en-CA" b="1" dirty="0"/>
              <a:t>Types of variables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3E3E-0AC7-2A8C-1196-0EDBDB6B1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08"/>
            <a:ext cx="10515600" cy="471935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Numeric</a:t>
            </a:r>
            <a:r>
              <a:rPr lang="en-CA" dirty="0"/>
              <a:t> (</a:t>
            </a:r>
            <a:r>
              <a:rPr lang="en-CA" dirty="0">
                <a:highlight>
                  <a:srgbClr val="0000FF"/>
                </a:highlight>
              </a:rPr>
              <a:t>int, float, complex</a:t>
            </a:r>
            <a:r>
              <a:rPr lang="en-CA" dirty="0"/>
              <a:t>)</a:t>
            </a:r>
          </a:p>
          <a:p>
            <a:r>
              <a:rPr lang="en-CA" dirty="0">
                <a:solidFill>
                  <a:srgbClr val="C00000"/>
                </a:solidFill>
              </a:rPr>
              <a:t>Boolean</a:t>
            </a:r>
            <a:r>
              <a:rPr lang="en-CA" dirty="0"/>
              <a:t> (contains only 2 values - True or False) </a:t>
            </a:r>
            <a:r>
              <a:rPr lang="en-CA" dirty="0">
                <a:highlight>
                  <a:srgbClr val="0000FF"/>
                </a:highlight>
              </a:rPr>
              <a:t>(bool)</a:t>
            </a:r>
          </a:p>
          <a:p>
            <a:r>
              <a:rPr lang="en-CA" dirty="0">
                <a:solidFill>
                  <a:srgbClr val="C00000"/>
                </a:solidFill>
              </a:rPr>
              <a:t>Text type </a:t>
            </a:r>
            <a:r>
              <a:rPr lang="en-CA" dirty="0"/>
              <a:t>(sequence of characters or single character) </a:t>
            </a:r>
            <a:r>
              <a:rPr lang="en-CA" dirty="0">
                <a:highlight>
                  <a:srgbClr val="0000FF"/>
                </a:highlight>
              </a:rPr>
              <a:t>(str)</a:t>
            </a:r>
          </a:p>
          <a:p>
            <a:r>
              <a:rPr lang="en-CA" dirty="0" err="1">
                <a:solidFill>
                  <a:srgbClr val="C00000"/>
                </a:solidFill>
              </a:rPr>
              <a:t>NoneType</a:t>
            </a:r>
            <a:r>
              <a:rPr lang="en-CA" dirty="0"/>
              <a:t> (basically absence of value) (None)</a:t>
            </a:r>
          </a:p>
          <a:p>
            <a:r>
              <a:rPr lang="en-CA" dirty="0">
                <a:solidFill>
                  <a:srgbClr val="C00000"/>
                </a:solidFill>
              </a:rPr>
              <a:t>Sequence </a:t>
            </a:r>
            <a:r>
              <a:rPr lang="en-CA" dirty="0"/>
              <a:t>(sequence of variables) </a:t>
            </a:r>
            <a:r>
              <a:rPr lang="en-CA" dirty="0">
                <a:highlight>
                  <a:srgbClr val="0000FF"/>
                </a:highlight>
              </a:rPr>
              <a:t>(list, tuple, range)</a:t>
            </a:r>
          </a:p>
          <a:p>
            <a:r>
              <a:rPr lang="en-CA" dirty="0">
                <a:solidFill>
                  <a:srgbClr val="C00000"/>
                </a:solidFill>
              </a:rPr>
              <a:t>Mapping</a:t>
            </a:r>
            <a:r>
              <a:rPr lang="en-CA" dirty="0"/>
              <a:t> </a:t>
            </a:r>
            <a:r>
              <a:rPr lang="en-CA" dirty="0">
                <a:highlight>
                  <a:srgbClr val="0000FF"/>
                </a:highlight>
              </a:rPr>
              <a:t>(</a:t>
            </a:r>
            <a:r>
              <a:rPr lang="en-CA" dirty="0" err="1">
                <a:highlight>
                  <a:srgbClr val="0000FF"/>
                </a:highlight>
              </a:rPr>
              <a:t>dict</a:t>
            </a:r>
            <a:r>
              <a:rPr lang="en-CA" dirty="0">
                <a:highlight>
                  <a:srgbClr val="0000FF"/>
                </a:highlight>
              </a:rPr>
              <a:t>)</a:t>
            </a:r>
          </a:p>
          <a:p>
            <a:r>
              <a:rPr lang="en-CA" dirty="0">
                <a:solidFill>
                  <a:srgbClr val="C00000"/>
                </a:solidFill>
              </a:rPr>
              <a:t>Binary</a:t>
            </a:r>
            <a:r>
              <a:rPr lang="en-CA" dirty="0"/>
              <a:t> </a:t>
            </a:r>
            <a:r>
              <a:rPr lang="en-CA" dirty="0">
                <a:highlight>
                  <a:srgbClr val="0000FF"/>
                </a:highlight>
              </a:rPr>
              <a:t>(bytes, </a:t>
            </a:r>
            <a:r>
              <a:rPr lang="en-CA" dirty="0" err="1">
                <a:highlight>
                  <a:srgbClr val="0000FF"/>
                </a:highlight>
              </a:rPr>
              <a:t>bytearray</a:t>
            </a:r>
            <a:r>
              <a:rPr lang="en-CA" dirty="0">
                <a:highlight>
                  <a:srgbClr val="0000FF"/>
                </a:highlight>
              </a:rPr>
              <a:t>, </a:t>
            </a:r>
            <a:r>
              <a:rPr lang="en-CA" dirty="0" err="1">
                <a:highlight>
                  <a:srgbClr val="0000FF"/>
                </a:highlight>
              </a:rPr>
              <a:t>memoryview</a:t>
            </a:r>
            <a:r>
              <a:rPr lang="en-CA" dirty="0">
                <a:highlight>
                  <a:srgbClr val="0000FF"/>
                </a:highlight>
              </a:rPr>
              <a:t>)</a:t>
            </a:r>
          </a:p>
          <a:p>
            <a:pPr marL="0" indent="0">
              <a:buNone/>
            </a:pPr>
            <a:r>
              <a:rPr lang="en-CA" dirty="0"/>
              <a:t>The list of types is retrieved from: https://www.w3schools.com/python/python_datatypes.asp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09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A2D-687A-329C-9780-EB07C3E9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3200" dirty="0"/>
              <a:t>If the value have an exact type, that does not mean that it can’t be converted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B5FB-4C88-7E14-C3E7-2604E625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Syntaxis for the conversion: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</a:rPr>
              <a:t>variableName</a:t>
            </a:r>
            <a:r>
              <a:rPr lang="en-CA" dirty="0">
                <a:solidFill>
                  <a:srgbClr val="00B0F0"/>
                </a:solidFill>
              </a:rPr>
              <a:t> </a:t>
            </a:r>
            <a:r>
              <a:rPr lang="en-CA" dirty="0"/>
              <a:t>= </a:t>
            </a:r>
            <a:r>
              <a:rPr lang="en-CA" dirty="0" err="1">
                <a:solidFill>
                  <a:srgbClr val="00B050"/>
                </a:solidFill>
              </a:rPr>
              <a:t>newType</a:t>
            </a:r>
            <a:r>
              <a:rPr lang="en-CA" dirty="0"/>
              <a:t>(</a:t>
            </a:r>
            <a:r>
              <a:rPr lang="en-CA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valueToConvert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example: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</a:rPr>
              <a:t>intVar</a:t>
            </a:r>
            <a:r>
              <a:rPr lang="en-CA" dirty="0"/>
              <a:t> = </a:t>
            </a:r>
            <a:r>
              <a:rPr lang="en-CA" dirty="0">
                <a:solidFill>
                  <a:srgbClr val="00B050"/>
                </a:solidFill>
              </a:rPr>
              <a:t>str</a:t>
            </a:r>
            <a:r>
              <a:rPr lang="en-CA" dirty="0"/>
              <a:t>(</a:t>
            </a:r>
            <a:r>
              <a:rPr lang="en-CA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en-CA" dirty="0"/>
              <a:t>)   - converting integer 1 to string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However, you need to be careful with conversion!</a:t>
            </a:r>
          </a:p>
          <a:p>
            <a:pPr marL="0" indent="0">
              <a:buNone/>
            </a:pPr>
            <a:r>
              <a:rPr lang="en-CA" dirty="0" err="1">
                <a:solidFill>
                  <a:srgbClr val="00B0F0"/>
                </a:solidFill>
              </a:rPr>
              <a:t>strToInt</a:t>
            </a:r>
            <a:r>
              <a:rPr lang="en-CA" dirty="0"/>
              <a:t> = </a:t>
            </a:r>
            <a:r>
              <a:rPr lang="en-CA" dirty="0">
                <a:solidFill>
                  <a:srgbClr val="00B050"/>
                </a:solidFill>
              </a:rPr>
              <a:t>int</a:t>
            </a:r>
            <a:r>
              <a:rPr lang="en-CA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(“123xyz”) </a:t>
            </a:r>
            <a:r>
              <a:rPr lang="en-CA" dirty="0"/>
              <a:t>			- will produce error, because </a:t>
            </a:r>
            <a:r>
              <a:rPr lang="en-CA" dirty="0" err="1"/>
              <a:t>xyz</a:t>
            </a:r>
            <a:r>
              <a:rPr lang="en-CA" dirty="0"/>
              <a:t> is not numeric, hence, can’t be converted to number</a:t>
            </a:r>
          </a:p>
        </p:txBody>
      </p:sp>
    </p:spTree>
    <p:extLst>
      <p:ext uri="{BB962C8B-B14F-4D97-AF65-F5344CB8AC3E}">
        <p14:creationId xmlns:p14="http://schemas.microsoft.com/office/powerpoint/2010/main" val="410369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DD21E-5ACE-219D-AC6E-8EA69A9F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IMPORTANT!!!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5" name="Picture 4" descr="A blue and white truck&#10;&#10;Description automatically generated">
            <a:extLst>
              <a:ext uri="{FF2B5EF4-FFF2-40B4-BE49-F238E27FC236}">
                <a16:creationId xmlns:a16="http://schemas.microsoft.com/office/drawing/2014/main" id="{20CE8C78-B8B2-6618-2286-756D7F4C7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066526"/>
            <a:ext cx="5449889" cy="2724944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4030-78C8-5067-2021-343155EC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EBEBEB"/>
                </a:solidFill>
              </a:rPr>
              <a:t>The variable exists until we don’t need it anymore. If we are reaching the point in our program where this variable will never be used anymore – its erased from the RAM by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2513626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541</Words>
  <Application>Microsoft Office PowerPoint</Application>
  <PresentationFormat>Widescreen</PresentationFormat>
  <Paragraphs>58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Ion</vt:lpstr>
      <vt:lpstr>Python Variables</vt:lpstr>
      <vt:lpstr>PowerPoint Presentation</vt:lpstr>
      <vt:lpstr>Let’s try to answer this question!</vt:lpstr>
      <vt:lpstr>The closest concept to the variable in real life is a word</vt:lpstr>
      <vt:lpstr>In Python same concept can be applied!</vt:lpstr>
      <vt:lpstr>Real Python example:</vt:lpstr>
      <vt:lpstr>Types of variables in Python:</vt:lpstr>
      <vt:lpstr>If the value have an exact type, that does not mean that it can’t be converted</vt:lpstr>
      <vt:lpstr>IMPORTANT!!!</vt:lpstr>
      <vt:lpstr>What is garbage collector?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 Voronkov</dc:creator>
  <cp:lastModifiedBy>Daniil Voronkov</cp:lastModifiedBy>
  <cp:revision>11</cp:revision>
  <dcterms:created xsi:type="dcterms:W3CDTF">2024-09-02T11:38:26Z</dcterms:created>
  <dcterms:modified xsi:type="dcterms:W3CDTF">2024-09-08T21:37:02Z</dcterms:modified>
</cp:coreProperties>
</file>