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ink/ink3.xml" ContentType="application/inkml+xml"/>
  <Override PartName="/ppt/ink/ink4.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23"/>
  </p:notesMasterIdLst>
  <p:sldIdLst>
    <p:sldId id="256" r:id="rId2"/>
    <p:sldId id="257" r:id="rId3"/>
    <p:sldId id="259" r:id="rId4"/>
    <p:sldId id="258" r:id="rId5"/>
    <p:sldId id="260" r:id="rId6"/>
    <p:sldId id="262" r:id="rId7"/>
    <p:sldId id="273" r:id="rId8"/>
    <p:sldId id="274" r:id="rId9"/>
    <p:sldId id="261" r:id="rId10"/>
    <p:sldId id="263" r:id="rId11"/>
    <p:sldId id="272" r:id="rId12"/>
    <p:sldId id="268" r:id="rId13"/>
    <p:sldId id="269" r:id="rId14"/>
    <p:sldId id="270" r:id="rId15"/>
    <p:sldId id="271" r:id="rId16"/>
    <p:sldId id="275" r:id="rId17"/>
    <p:sldId id="264" r:id="rId18"/>
    <p:sldId id="265" r:id="rId19"/>
    <p:sldId id="276" r:id="rId20"/>
    <p:sldId id="266" r:id="rId21"/>
    <p:sldId id="26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446" autoAdjust="0"/>
  </p:normalViewPr>
  <p:slideViewPr>
    <p:cSldViewPr snapToGrid="0">
      <p:cViewPr varScale="1">
        <p:scale>
          <a:sx n="103" d="100"/>
          <a:sy n="103" d="100"/>
        </p:scale>
        <p:origin x="9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2T20:22:12.693"/>
    </inkml:context>
    <inkml:brush xml:id="br0">
      <inkml:brushProperty name="width" value="0.1" units="cm"/>
      <inkml:brushProperty name="height" value="0.1" units="cm"/>
      <inkml:brushProperty name="ignorePressure" value="1"/>
    </inkml:brush>
  </inkml:definitions>
  <inkml:trace contextRef="#ctx0" brushRef="#br0">0 425,'896'-418,"-880"411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2T20:24:09.029"/>
    </inkml:context>
    <inkml:brush xml:id="br0">
      <inkml:brushProperty name="width" value="0.1" units="cm"/>
      <inkml:brushProperty name="height" value="0.1" units="cm"/>
      <inkml:brushProperty name="ignorePressure" value="1"/>
    </inkml:brush>
  </inkml:definitions>
  <inkml:trace contextRef="#ctx0" brushRef="#br0">0 1,'908'0,"-885"0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4T02:31:43.049"/>
    </inkml:context>
    <inkml:brush xml:id="br0">
      <inkml:brushProperty name="width" value="0.1" units="cm"/>
      <inkml:brushProperty name="height" value="0.1" units="cm"/>
      <inkml:brushProperty name="ignorePressure" value="1"/>
    </inkml:brush>
  </inkml:definitions>
  <inkml:trace contextRef="#ctx0" brushRef="#br0">502 0,'-495'1360,"489"-1343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4T02:41:12.973"/>
    </inkml:context>
    <inkml:brush xml:id="br0">
      <inkml:brushProperty name="width" value="0.1" units="cm"/>
      <inkml:brushProperty name="height" value="0.1" units="cm"/>
      <inkml:brushProperty name="ignorePressure" value="1"/>
    </inkml:brush>
  </inkml:definitions>
  <inkml:trace contextRef="#ctx0" brushRef="#br0">0 0,'0'721,"0"-702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9F9E6B-09B7-4F00-9B08-24D3DD32A6A7}" type="datetimeFigureOut">
              <a:rPr lang="en-CA" smtClean="0"/>
              <a:t>2024-09-18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D03D6D-AB2C-4575-A491-C87785FC62B5}" type="slidenum">
              <a:rPr lang="en-CA" smtClean="0"/>
              <a:t>‹#›</a:t>
            </a:fld>
            <a:endParaRPr lang="en-CA"/>
          </a:p>
        </p:txBody>
      </p:sp>
    </p:spTree>
    <p:extLst>
      <p:ext uri="{BB962C8B-B14F-4D97-AF65-F5344CB8AC3E}">
        <p14:creationId xmlns:p14="http://schemas.microsoft.com/office/powerpoint/2010/main" val="1750193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a:t>
            </a:r>
            <a:r>
              <a:rPr lang="en-US" dirty="0" err="1"/>
              <a:t>FreyaSyauqila</a:t>
            </a:r>
            <a:r>
              <a:rPr lang="en-US" dirty="0"/>
              <a:t>, CC BY 4.0 &lt;https://creativecommons.org/licenses/by/4.0&gt;, via Wikimedia Commons</a:t>
            </a:r>
            <a:endParaRPr lang="en-CA" dirty="0"/>
          </a:p>
        </p:txBody>
      </p:sp>
      <p:sp>
        <p:nvSpPr>
          <p:cNvPr id="4" name="Slide Number Placeholder 3"/>
          <p:cNvSpPr>
            <a:spLocks noGrp="1"/>
          </p:cNvSpPr>
          <p:nvPr>
            <p:ph type="sldNum" sz="quarter" idx="5"/>
          </p:nvPr>
        </p:nvSpPr>
        <p:spPr/>
        <p:txBody>
          <a:bodyPr/>
          <a:lstStyle/>
          <a:p>
            <a:fld id="{22D03D6D-AB2C-4575-A491-C87785FC62B5}" type="slidenum">
              <a:rPr lang="en-CA" smtClean="0"/>
              <a:t>2</a:t>
            </a:fld>
            <a:endParaRPr lang="en-CA"/>
          </a:p>
        </p:txBody>
      </p:sp>
    </p:spTree>
    <p:extLst>
      <p:ext uri="{BB962C8B-B14F-4D97-AF65-F5344CB8AC3E}">
        <p14:creationId xmlns:p14="http://schemas.microsoft.com/office/powerpoint/2010/main" val="2546533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a:t>
            </a:r>
            <a:r>
              <a:rPr lang="en-US" dirty="0"/>
              <a:t>Smart </a:t>
            </a:r>
            <a:r>
              <a:rPr lang="en-US" dirty="0" err="1"/>
              <a:t>Servier</a:t>
            </a:r>
            <a:r>
              <a:rPr lang="en-US" dirty="0"/>
              <a:t>, CC BY-SA 3.0 &lt;https://creativecommons.org/licenses/by-sa/3.0&gt;, via Wikimedia Commons</a:t>
            </a:r>
            <a:endParaRPr lang="en-CA" dirty="0"/>
          </a:p>
        </p:txBody>
      </p:sp>
      <p:sp>
        <p:nvSpPr>
          <p:cNvPr id="4" name="Slide Number Placeholder 3"/>
          <p:cNvSpPr>
            <a:spLocks noGrp="1"/>
          </p:cNvSpPr>
          <p:nvPr>
            <p:ph type="sldNum" sz="quarter" idx="5"/>
          </p:nvPr>
        </p:nvSpPr>
        <p:spPr/>
        <p:txBody>
          <a:bodyPr/>
          <a:lstStyle/>
          <a:p>
            <a:fld id="{22D03D6D-AB2C-4575-A491-C87785FC62B5}" type="slidenum">
              <a:rPr lang="en-CA" smtClean="0"/>
              <a:t>4</a:t>
            </a:fld>
            <a:endParaRPr lang="en-CA"/>
          </a:p>
        </p:txBody>
      </p:sp>
    </p:spTree>
    <p:extLst>
      <p:ext uri="{BB962C8B-B14F-4D97-AF65-F5344CB8AC3E}">
        <p14:creationId xmlns:p14="http://schemas.microsoft.com/office/powerpoint/2010/main" val="4094153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a:t>
            </a:r>
            <a:r>
              <a:rPr lang="en-CA" dirty="0" err="1"/>
              <a:t>OpenClipart</a:t>
            </a:r>
            <a:r>
              <a:rPr lang="en-CA" dirty="0"/>
              <a:t>-Vectors, CC0, via Wikimedia Commons. Link to the image:  https://commons.wikimedia.org/wiki/File:Alert-Stop-Warning-Error_icon.svg , link to the license: https://creativecommons.org/publicdomain/zero/1.0/deed.en</a:t>
            </a:r>
          </a:p>
        </p:txBody>
      </p:sp>
      <p:sp>
        <p:nvSpPr>
          <p:cNvPr id="4" name="Slide Number Placeholder 3"/>
          <p:cNvSpPr>
            <a:spLocks noGrp="1"/>
          </p:cNvSpPr>
          <p:nvPr>
            <p:ph type="sldNum" sz="quarter" idx="5"/>
          </p:nvPr>
        </p:nvSpPr>
        <p:spPr/>
        <p:txBody>
          <a:bodyPr/>
          <a:lstStyle/>
          <a:p>
            <a:fld id="{22D03D6D-AB2C-4575-A491-C87785FC62B5}" type="slidenum">
              <a:rPr lang="en-CA" smtClean="0"/>
              <a:t>11</a:t>
            </a:fld>
            <a:endParaRPr lang="en-CA"/>
          </a:p>
        </p:txBody>
      </p:sp>
    </p:spTree>
    <p:extLst>
      <p:ext uri="{BB962C8B-B14F-4D97-AF65-F5344CB8AC3E}">
        <p14:creationId xmlns:p14="http://schemas.microsoft.com/office/powerpoint/2010/main" val="3981516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Painter06, CC0, via Wikimedia Commons</a:t>
            </a:r>
          </a:p>
        </p:txBody>
      </p:sp>
      <p:sp>
        <p:nvSpPr>
          <p:cNvPr id="4" name="Slide Number Placeholder 3"/>
          <p:cNvSpPr>
            <a:spLocks noGrp="1"/>
          </p:cNvSpPr>
          <p:nvPr>
            <p:ph type="sldNum" sz="quarter" idx="5"/>
          </p:nvPr>
        </p:nvSpPr>
        <p:spPr/>
        <p:txBody>
          <a:bodyPr/>
          <a:lstStyle/>
          <a:p>
            <a:fld id="{22D03D6D-AB2C-4575-A491-C87785FC62B5}" type="slidenum">
              <a:rPr lang="en-CA" smtClean="0"/>
              <a:t>17</a:t>
            </a:fld>
            <a:endParaRPr lang="en-CA"/>
          </a:p>
        </p:txBody>
      </p:sp>
    </p:spTree>
    <p:extLst>
      <p:ext uri="{BB962C8B-B14F-4D97-AF65-F5344CB8AC3E}">
        <p14:creationId xmlns:p14="http://schemas.microsoft.com/office/powerpoint/2010/main" val="2076358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Videoplasty.com, CC BY-SA 4.0 &lt;https://creativecommons.org/licenses/by-sa/4.0&gt;, via Wikimedia Commons Creative Commons Attribution-</a:t>
            </a:r>
            <a:r>
              <a:rPr lang="en-CA" dirty="0" err="1"/>
              <a:t>ShareAlike</a:t>
            </a:r>
            <a:r>
              <a:rPr lang="en-CA" dirty="0"/>
              <a:t> 4.0</a:t>
            </a:r>
          </a:p>
        </p:txBody>
      </p:sp>
      <p:sp>
        <p:nvSpPr>
          <p:cNvPr id="4" name="Slide Number Placeholder 3"/>
          <p:cNvSpPr>
            <a:spLocks noGrp="1"/>
          </p:cNvSpPr>
          <p:nvPr>
            <p:ph type="sldNum" sz="quarter" idx="5"/>
          </p:nvPr>
        </p:nvSpPr>
        <p:spPr/>
        <p:txBody>
          <a:bodyPr/>
          <a:lstStyle/>
          <a:p>
            <a:fld id="{22D03D6D-AB2C-4575-A491-C87785FC62B5}" type="slidenum">
              <a:rPr lang="en-CA" smtClean="0"/>
              <a:t>20</a:t>
            </a:fld>
            <a:endParaRPr lang="en-CA"/>
          </a:p>
        </p:txBody>
      </p:sp>
    </p:spTree>
    <p:extLst>
      <p:ext uri="{BB962C8B-B14F-4D97-AF65-F5344CB8AC3E}">
        <p14:creationId xmlns:p14="http://schemas.microsoft.com/office/powerpoint/2010/main" val="850161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2D03D6D-AB2C-4575-A491-C87785FC62B5}" type="slidenum">
              <a:rPr lang="en-CA" smtClean="0"/>
              <a:t>21</a:t>
            </a:fld>
            <a:endParaRPr lang="en-CA"/>
          </a:p>
        </p:txBody>
      </p:sp>
    </p:spTree>
    <p:extLst>
      <p:ext uri="{BB962C8B-B14F-4D97-AF65-F5344CB8AC3E}">
        <p14:creationId xmlns:p14="http://schemas.microsoft.com/office/powerpoint/2010/main" val="3904243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7B5FE2-6749-4FF3-B051-5632553A43DC}" type="datetimeFigureOut">
              <a:rPr lang="en-CA" smtClean="0"/>
              <a:t>2024-09-18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1919284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7B5FE2-6749-4FF3-B051-5632553A43DC}" type="datetimeFigureOut">
              <a:rPr lang="en-CA" smtClean="0"/>
              <a:t>2024-09-18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3147183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7B5FE2-6749-4FF3-B051-5632553A43DC}" type="datetimeFigureOut">
              <a:rPr lang="en-CA" smtClean="0"/>
              <a:t>2024-09-18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2901172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7B5FE2-6749-4FF3-B051-5632553A43DC}" type="datetimeFigureOut">
              <a:rPr lang="en-CA" smtClean="0"/>
              <a:t>2024-09-18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A8185A-2862-4DE0-B70E-D28DD5C94D57}"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30317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7B5FE2-6749-4FF3-B051-5632553A43DC}" type="datetimeFigureOut">
              <a:rPr lang="en-CA" smtClean="0"/>
              <a:t>2024-09-18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3708592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67B5FE2-6749-4FF3-B051-5632553A43DC}" type="datetimeFigureOut">
              <a:rPr lang="en-CA" smtClean="0"/>
              <a:t>2024-09-18</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786449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67B5FE2-6749-4FF3-B051-5632553A43DC}" type="datetimeFigureOut">
              <a:rPr lang="en-CA" smtClean="0"/>
              <a:t>2024-09-18</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456589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7B5FE2-6749-4FF3-B051-5632553A43DC}" type="datetimeFigureOut">
              <a:rPr lang="en-CA" smtClean="0"/>
              <a:t>2024-09-18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3196869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7B5FE2-6749-4FF3-B051-5632553A43DC}" type="datetimeFigureOut">
              <a:rPr lang="en-CA" smtClean="0"/>
              <a:t>2024-09-18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41546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67B5FE2-6749-4FF3-B051-5632553A43DC}" type="datetimeFigureOut">
              <a:rPr lang="en-CA" smtClean="0"/>
              <a:t>2024-09-18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2635192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7B5FE2-6749-4FF3-B051-5632553A43DC}" type="datetimeFigureOut">
              <a:rPr lang="en-CA" smtClean="0"/>
              <a:t>2024-09-18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2895092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7B5FE2-6749-4FF3-B051-5632553A43DC}" type="datetimeFigureOut">
              <a:rPr lang="en-CA" smtClean="0"/>
              <a:t>2024-09-18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2521437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7B5FE2-6749-4FF3-B051-5632553A43DC}" type="datetimeFigureOut">
              <a:rPr lang="en-CA" smtClean="0"/>
              <a:t>2024-09-18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4184375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67B5FE2-6749-4FF3-B051-5632553A43DC}" type="datetimeFigureOut">
              <a:rPr lang="en-CA" smtClean="0"/>
              <a:t>2024-09-18</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1725680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67B5FE2-6749-4FF3-B051-5632553A43DC}" type="datetimeFigureOut">
              <a:rPr lang="en-CA" smtClean="0"/>
              <a:t>2024-09-18</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1365283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67B5FE2-6749-4FF3-B051-5632553A43DC}" type="datetimeFigureOut">
              <a:rPr lang="en-CA" smtClean="0"/>
              <a:t>2024-09-18</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562723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7B5FE2-6749-4FF3-B051-5632553A43DC}" type="datetimeFigureOut">
              <a:rPr lang="en-CA" smtClean="0"/>
              <a:t>2024-09-18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1373070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67B5FE2-6749-4FF3-B051-5632553A43DC}" type="datetimeFigureOut">
              <a:rPr lang="en-CA" smtClean="0"/>
              <a:t>2024-09-18</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A8185A-2862-4DE0-B70E-D28DD5C94D57}" type="slidenum">
              <a:rPr lang="en-CA" smtClean="0"/>
              <a:t>‹#›</a:t>
            </a:fld>
            <a:endParaRPr lang="en-CA"/>
          </a:p>
        </p:txBody>
      </p:sp>
    </p:spTree>
    <p:extLst>
      <p:ext uri="{BB962C8B-B14F-4D97-AF65-F5344CB8AC3E}">
        <p14:creationId xmlns:p14="http://schemas.microsoft.com/office/powerpoint/2010/main" val="452510327"/>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21.xml.rels><?xml version="1.0" encoding="UTF-8" standalone="yes"?>
<Relationships xmlns="http://schemas.openxmlformats.org/package/2006/relationships"><Relationship Id="rId3" Type="http://schemas.openxmlformats.org/officeDocument/2006/relationships/hyperlink" Target="https://docs.python.org/3/"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hyperlink" Target="https://stackoverflow.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customXml" Target="../ink/ink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A0135-BCC7-C4FF-314B-7369C1E08C77}"/>
              </a:ext>
            </a:extLst>
          </p:cNvPr>
          <p:cNvSpPr>
            <a:spLocks noGrp="1"/>
          </p:cNvSpPr>
          <p:nvPr>
            <p:ph type="ctrTitle"/>
          </p:nvPr>
        </p:nvSpPr>
        <p:spPr>
          <a:xfrm>
            <a:off x="1371600" y="701964"/>
            <a:ext cx="9448800" cy="2926537"/>
          </a:xfrm>
        </p:spPr>
        <p:txBody>
          <a:bodyPr>
            <a:normAutofit fontScale="90000"/>
          </a:bodyPr>
          <a:lstStyle/>
          <a:p>
            <a:pPr algn="ctr"/>
            <a:r>
              <a:rPr lang="en-CA" sz="9600" dirty="0"/>
              <a:t>Python Variables</a:t>
            </a:r>
          </a:p>
        </p:txBody>
      </p:sp>
    </p:spTree>
    <p:extLst>
      <p:ext uri="{BB962C8B-B14F-4D97-AF65-F5344CB8AC3E}">
        <p14:creationId xmlns:p14="http://schemas.microsoft.com/office/powerpoint/2010/main" val="1587100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B5A2D-687A-329C-9780-EB07C3E930C3}"/>
              </a:ext>
            </a:extLst>
          </p:cNvPr>
          <p:cNvSpPr>
            <a:spLocks noGrp="1"/>
          </p:cNvSpPr>
          <p:nvPr>
            <p:ph type="title"/>
          </p:nvPr>
        </p:nvSpPr>
        <p:spPr/>
        <p:txBody>
          <a:bodyPr/>
          <a:lstStyle/>
          <a:p>
            <a:pPr algn="ctr"/>
            <a:r>
              <a:rPr lang="en-CA" sz="3200" dirty="0"/>
              <a:t>If the value have an exact type, that does not mean that it can’t be converted</a:t>
            </a:r>
          </a:p>
        </p:txBody>
      </p:sp>
      <p:sp>
        <p:nvSpPr>
          <p:cNvPr id="3" name="Content Placeholder 2">
            <a:extLst>
              <a:ext uri="{FF2B5EF4-FFF2-40B4-BE49-F238E27FC236}">
                <a16:creationId xmlns:a16="http://schemas.microsoft.com/office/drawing/2014/main" id="{1D3FB5FB-4C88-7E14-C3E7-2604E6253B70}"/>
              </a:ext>
            </a:extLst>
          </p:cNvPr>
          <p:cNvSpPr>
            <a:spLocks noGrp="1"/>
          </p:cNvSpPr>
          <p:nvPr>
            <p:ph idx="1"/>
          </p:nvPr>
        </p:nvSpPr>
        <p:spPr>
          <a:xfrm>
            <a:off x="1103312" y="1853248"/>
            <a:ext cx="8946541" cy="4395151"/>
          </a:xfrm>
        </p:spPr>
        <p:txBody>
          <a:bodyPr/>
          <a:lstStyle/>
          <a:p>
            <a:pPr marL="0" indent="0">
              <a:buNone/>
            </a:pPr>
            <a:r>
              <a:rPr lang="en-CA" dirty="0"/>
              <a:t>Syntaxis for the conversion:</a:t>
            </a:r>
          </a:p>
          <a:p>
            <a:pPr marL="0" indent="0">
              <a:buNone/>
            </a:pPr>
            <a:endParaRPr lang="en-CA" dirty="0"/>
          </a:p>
          <a:p>
            <a:pPr marL="0" indent="0">
              <a:buNone/>
            </a:pPr>
            <a:r>
              <a:rPr lang="en-CA" dirty="0" err="1">
                <a:solidFill>
                  <a:srgbClr val="00B0F0"/>
                </a:solidFill>
              </a:rPr>
              <a:t>variableName</a:t>
            </a:r>
            <a:r>
              <a:rPr lang="en-CA" dirty="0">
                <a:solidFill>
                  <a:srgbClr val="00B0F0"/>
                </a:solidFill>
              </a:rPr>
              <a:t> </a:t>
            </a:r>
            <a:r>
              <a:rPr lang="en-CA" dirty="0"/>
              <a:t>= </a:t>
            </a:r>
            <a:r>
              <a:rPr lang="en-CA" dirty="0" err="1">
                <a:solidFill>
                  <a:srgbClr val="00B050"/>
                </a:solidFill>
              </a:rPr>
              <a:t>newType</a:t>
            </a:r>
            <a:r>
              <a:rPr lang="en-CA" dirty="0"/>
              <a:t>(</a:t>
            </a:r>
            <a:r>
              <a:rPr lang="en-CA" dirty="0" err="1">
                <a:solidFill>
                  <a:schemeClr val="accent3">
                    <a:lumMod val="60000"/>
                    <a:lumOff val="40000"/>
                  </a:schemeClr>
                </a:solidFill>
              </a:rPr>
              <a:t>valueToConvert</a:t>
            </a:r>
            <a:r>
              <a:rPr lang="en-CA" dirty="0"/>
              <a:t>)</a:t>
            </a:r>
          </a:p>
          <a:p>
            <a:pPr marL="0" indent="0">
              <a:buNone/>
            </a:pPr>
            <a:endParaRPr lang="en-CA" dirty="0"/>
          </a:p>
          <a:p>
            <a:pPr marL="0" indent="0">
              <a:buNone/>
            </a:pPr>
            <a:r>
              <a:rPr lang="en-CA" dirty="0"/>
              <a:t>For example:</a:t>
            </a:r>
          </a:p>
          <a:p>
            <a:pPr marL="0" indent="0">
              <a:buNone/>
            </a:pPr>
            <a:r>
              <a:rPr lang="en-CA" dirty="0" err="1">
                <a:solidFill>
                  <a:srgbClr val="00B0F0"/>
                </a:solidFill>
              </a:rPr>
              <a:t>intVar</a:t>
            </a:r>
            <a:r>
              <a:rPr lang="en-CA" dirty="0"/>
              <a:t> = </a:t>
            </a:r>
            <a:r>
              <a:rPr lang="en-CA" dirty="0">
                <a:solidFill>
                  <a:srgbClr val="00B050"/>
                </a:solidFill>
              </a:rPr>
              <a:t>str</a:t>
            </a:r>
            <a:r>
              <a:rPr lang="en-CA" dirty="0"/>
              <a:t>(</a:t>
            </a:r>
            <a:r>
              <a:rPr lang="en-CA" dirty="0">
                <a:solidFill>
                  <a:schemeClr val="accent3">
                    <a:lumMod val="60000"/>
                    <a:lumOff val="40000"/>
                  </a:schemeClr>
                </a:solidFill>
              </a:rPr>
              <a:t>1</a:t>
            </a:r>
            <a:r>
              <a:rPr lang="en-CA" dirty="0"/>
              <a:t>)   - converting integer 1 to string</a:t>
            </a:r>
          </a:p>
          <a:p>
            <a:pPr marL="0" indent="0">
              <a:buNone/>
            </a:pPr>
            <a:endParaRPr lang="en-CA" dirty="0"/>
          </a:p>
          <a:p>
            <a:pPr marL="0" indent="0">
              <a:buNone/>
            </a:pPr>
            <a:r>
              <a:rPr lang="en-CA" dirty="0"/>
              <a:t>However, you need to be careful with conversion!</a:t>
            </a:r>
          </a:p>
          <a:p>
            <a:pPr marL="0" indent="0">
              <a:buNone/>
            </a:pPr>
            <a:r>
              <a:rPr lang="en-CA" dirty="0" err="1">
                <a:solidFill>
                  <a:srgbClr val="00B0F0"/>
                </a:solidFill>
              </a:rPr>
              <a:t>strToInt</a:t>
            </a:r>
            <a:r>
              <a:rPr lang="en-CA" dirty="0"/>
              <a:t> = </a:t>
            </a:r>
            <a:r>
              <a:rPr lang="en-CA" dirty="0">
                <a:solidFill>
                  <a:srgbClr val="00B050"/>
                </a:solidFill>
              </a:rPr>
              <a:t>int</a:t>
            </a:r>
            <a:r>
              <a:rPr lang="en-CA" dirty="0">
                <a:solidFill>
                  <a:schemeClr val="accent3">
                    <a:lumMod val="60000"/>
                    <a:lumOff val="40000"/>
                  </a:schemeClr>
                </a:solidFill>
              </a:rPr>
              <a:t>(“123xyz”) </a:t>
            </a:r>
            <a:r>
              <a:rPr lang="en-CA" dirty="0"/>
              <a:t>			- will produce error, because </a:t>
            </a:r>
            <a:r>
              <a:rPr lang="en-CA" dirty="0" err="1"/>
              <a:t>xyz</a:t>
            </a:r>
            <a:r>
              <a:rPr lang="en-CA" dirty="0"/>
              <a:t> is not numeric, hence, can’t be converted to number</a:t>
            </a:r>
          </a:p>
        </p:txBody>
      </p:sp>
    </p:spTree>
    <p:extLst>
      <p:ext uri="{BB962C8B-B14F-4D97-AF65-F5344CB8AC3E}">
        <p14:creationId xmlns:p14="http://schemas.microsoft.com/office/powerpoint/2010/main" val="4103693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2" name="Rectangle 21">
            <a:extLst>
              <a:ext uri="{FF2B5EF4-FFF2-40B4-BE49-F238E27FC236}">
                <a16:creationId xmlns:a16="http://schemas.microsoft.com/office/drawing/2014/main" id="{4306924A-36D7-48B7-A77E-D461A059F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F39596-009A-804E-7B86-2985DC47F71F}"/>
              </a:ext>
            </a:extLst>
          </p:cNvPr>
          <p:cNvSpPr>
            <a:spLocks noGrp="1"/>
          </p:cNvSpPr>
          <p:nvPr>
            <p:ph type="title"/>
          </p:nvPr>
        </p:nvSpPr>
        <p:spPr>
          <a:xfrm>
            <a:off x="5363149" y="1325880"/>
            <a:ext cx="6181152" cy="3066507"/>
          </a:xfrm>
        </p:spPr>
        <p:txBody>
          <a:bodyPr vert="horz" lIns="91440" tIns="45720" rIns="91440" bIns="45720" rtlCol="0" anchor="b">
            <a:normAutofit/>
          </a:bodyPr>
          <a:lstStyle/>
          <a:p>
            <a:r>
              <a:rPr lang="en-US" sz="8800" b="1" kern="1200" dirty="0">
                <a:solidFill>
                  <a:srgbClr val="EBEBEB"/>
                </a:solidFill>
                <a:latin typeface="+mj-lt"/>
                <a:ea typeface="+mj-ea"/>
                <a:cs typeface="+mj-cs"/>
              </a:rPr>
              <a:t>Exceptions (Errors)</a:t>
            </a:r>
          </a:p>
        </p:txBody>
      </p:sp>
      <p:sp>
        <p:nvSpPr>
          <p:cNvPr id="24" name="Freeform 36">
            <a:extLst>
              <a:ext uri="{FF2B5EF4-FFF2-40B4-BE49-F238E27FC236}">
                <a16:creationId xmlns:a16="http://schemas.microsoft.com/office/drawing/2014/main" id="{A0ACE7FA-6331-4C56-911D-E3F37FDEE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6828"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noFill/>
            </a:endParaRPr>
          </a:p>
        </p:txBody>
      </p:sp>
      <p:sp useBgFill="1">
        <p:nvSpPr>
          <p:cNvPr id="26" name="Freeform: Shape 25">
            <a:extLst>
              <a:ext uri="{FF2B5EF4-FFF2-40B4-BE49-F238E27FC236}">
                <a16:creationId xmlns:a16="http://schemas.microsoft.com/office/drawing/2014/main" id="{EEE464AA-F385-4411-8A33-DE57CA2F1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942449" y="942450"/>
            <a:ext cx="6858001" cy="4973099"/>
          </a:xfrm>
          <a:custGeom>
            <a:avLst/>
            <a:gdLst>
              <a:gd name="connsiteX0" fmla="*/ 6858001 w 6858001"/>
              <a:gd name="connsiteY0" fmla="*/ 1344715 h 4973099"/>
              <a:gd name="connsiteX1" fmla="*/ 6858001 w 6858001"/>
              <a:gd name="connsiteY1" fmla="*/ 1177 h 4973099"/>
              <a:gd name="connsiteX2" fmla="*/ 6702324 w 6858001"/>
              <a:gd name="connsiteY2" fmla="*/ 26222 h 4973099"/>
              <a:gd name="connsiteX3" fmla="*/ 6547333 w 6858001"/>
              <a:gd name="connsiteY3" fmla="*/ 50091 h 4973099"/>
              <a:gd name="connsiteX4" fmla="*/ 6391657 w 6858001"/>
              <a:gd name="connsiteY4" fmla="*/ 73455 h 4973099"/>
              <a:gd name="connsiteX5" fmla="*/ 6235294 w 6858001"/>
              <a:gd name="connsiteY5" fmla="*/ 93458 h 4973099"/>
              <a:gd name="connsiteX6" fmla="*/ 6079618 w 6858001"/>
              <a:gd name="connsiteY6" fmla="*/ 113629 h 4973099"/>
              <a:gd name="connsiteX7" fmla="*/ 5923255 w 6858001"/>
              <a:gd name="connsiteY7" fmla="*/ 132455 h 4973099"/>
              <a:gd name="connsiteX8" fmla="*/ 5768950 w 6858001"/>
              <a:gd name="connsiteY8" fmla="*/ 148591 h 4973099"/>
              <a:gd name="connsiteX9" fmla="*/ 5612588 w 6858001"/>
              <a:gd name="connsiteY9" fmla="*/ 163887 h 4973099"/>
              <a:gd name="connsiteX10" fmla="*/ 5456911 w 6858001"/>
              <a:gd name="connsiteY10" fmla="*/ 177839 h 4973099"/>
              <a:gd name="connsiteX11" fmla="*/ 5303978 w 6858001"/>
              <a:gd name="connsiteY11" fmla="*/ 189941 h 4973099"/>
              <a:gd name="connsiteX12" fmla="*/ 5148987 w 6858001"/>
              <a:gd name="connsiteY12" fmla="*/ 202044 h 4973099"/>
              <a:gd name="connsiteX13" fmla="*/ 4996054 w 6858001"/>
              <a:gd name="connsiteY13" fmla="*/ 212129 h 4973099"/>
              <a:gd name="connsiteX14" fmla="*/ 4843120 w 6858001"/>
              <a:gd name="connsiteY14" fmla="*/ 220029 h 4973099"/>
              <a:gd name="connsiteX15" fmla="*/ 4690873 w 6858001"/>
              <a:gd name="connsiteY15" fmla="*/ 228266 h 4973099"/>
              <a:gd name="connsiteX16" fmla="*/ 4539997 w 6858001"/>
              <a:gd name="connsiteY16" fmla="*/ 235157 h 4973099"/>
              <a:gd name="connsiteX17" fmla="*/ 4390492 w 6858001"/>
              <a:gd name="connsiteY17" fmla="*/ 240032 h 4973099"/>
              <a:gd name="connsiteX18" fmla="*/ 4240988 w 6858001"/>
              <a:gd name="connsiteY18" fmla="*/ 244234 h 4973099"/>
              <a:gd name="connsiteX19" fmla="*/ 4092855 w 6858001"/>
              <a:gd name="connsiteY19" fmla="*/ 248268 h 4973099"/>
              <a:gd name="connsiteX20" fmla="*/ 3946780 w 6858001"/>
              <a:gd name="connsiteY20" fmla="*/ 250117 h 4973099"/>
              <a:gd name="connsiteX21" fmla="*/ 3800704 w 6858001"/>
              <a:gd name="connsiteY21" fmla="*/ 252134 h 4973099"/>
              <a:gd name="connsiteX22" fmla="*/ 3656686 w 6858001"/>
              <a:gd name="connsiteY22" fmla="*/ 253143 h 4973099"/>
              <a:gd name="connsiteX23" fmla="*/ 3514040 w 6858001"/>
              <a:gd name="connsiteY23" fmla="*/ 252134 h 4973099"/>
              <a:gd name="connsiteX24" fmla="*/ 3372765 w 6858001"/>
              <a:gd name="connsiteY24" fmla="*/ 252134 h 4973099"/>
              <a:gd name="connsiteX25" fmla="*/ 3232862 w 6858001"/>
              <a:gd name="connsiteY25" fmla="*/ 250117 h 4973099"/>
              <a:gd name="connsiteX26" fmla="*/ 3095702 w 6858001"/>
              <a:gd name="connsiteY26" fmla="*/ 247092 h 4973099"/>
              <a:gd name="connsiteX27" fmla="*/ 2959914 w 6858001"/>
              <a:gd name="connsiteY27" fmla="*/ 244234 h 4973099"/>
              <a:gd name="connsiteX28" fmla="*/ 2826868 w 6858001"/>
              <a:gd name="connsiteY28" fmla="*/ 241040 h 4973099"/>
              <a:gd name="connsiteX29" fmla="*/ 2694509 w 6858001"/>
              <a:gd name="connsiteY29" fmla="*/ 236166 h 4973099"/>
              <a:gd name="connsiteX30" fmla="*/ 2564208 w 6858001"/>
              <a:gd name="connsiteY30" fmla="*/ 230955 h 4973099"/>
              <a:gd name="connsiteX31" fmla="*/ 2436649 w 6858001"/>
              <a:gd name="connsiteY31" fmla="*/ 226249 h 4973099"/>
              <a:gd name="connsiteX32" fmla="*/ 2187703 w 6858001"/>
              <a:gd name="connsiteY32" fmla="*/ 212969 h 4973099"/>
              <a:gd name="connsiteX33" fmla="*/ 1949045 w 6858001"/>
              <a:gd name="connsiteY33" fmla="*/ 198850 h 4973099"/>
              <a:gd name="connsiteX34" fmla="*/ 1719988 w 6858001"/>
              <a:gd name="connsiteY34" fmla="*/ 184058 h 4973099"/>
              <a:gd name="connsiteX35" fmla="*/ 1503275 w 6858001"/>
              <a:gd name="connsiteY35" fmla="*/ 167753 h 4973099"/>
              <a:gd name="connsiteX36" fmla="*/ 1296163 w 6858001"/>
              <a:gd name="connsiteY36" fmla="*/ 150776 h 4973099"/>
              <a:gd name="connsiteX37" fmla="*/ 1104139 w 6858001"/>
              <a:gd name="connsiteY37" fmla="*/ 132455 h 4973099"/>
              <a:gd name="connsiteX38" fmla="*/ 923774 w 6858001"/>
              <a:gd name="connsiteY38" fmla="*/ 114469 h 4973099"/>
              <a:gd name="connsiteX39" fmla="*/ 757810 w 6858001"/>
              <a:gd name="connsiteY39" fmla="*/ 96484 h 4973099"/>
              <a:gd name="connsiteX40" fmla="*/ 605563 w 6858001"/>
              <a:gd name="connsiteY40" fmla="*/ 79507 h 4973099"/>
              <a:gd name="connsiteX41" fmla="*/ 470460 w 6858001"/>
              <a:gd name="connsiteY41" fmla="*/ 63370 h 4973099"/>
              <a:gd name="connsiteX42" fmla="*/ 348388 w 6858001"/>
              <a:gd name="connsiteY42" fmla="*/ 48074 h 4973099"/>
              <a:gd name="connsiteX43" fmla="*/ 245518 w 6858001"/>
              <a:gd name="connsiteY43" fmla="*/ 35299 h 4973099"/>
              <a:gd name="connsiteX44" fmla="*/ 159107 w 6858001"/>
              <a:gd name="connsiteY44" fmla="*/ 23197 h 4973099"/>
              <a:gd name="connsiteX45" fmla="*/ 40463 w 6858001"/>
              <a:gd name="connsiteY45" fmla="*/ 5883 h 4973099"/>
              <a:gd name="connsiteX46" fmla="*/ 1 w 6858001"/>
              <a:gd name="connsiteY46" fmla="*/ 0 h 4973099"/>
              <a:gd name="connsiteX47" fmla="*/ 1 w 6858001"/>
              <a:gd name="connsiteY47" fmla="*/ 897889 h 4973099"/>
              <a:gd name="connsiteX48" fmla="*/ 0 w 6858001"/>
              <a:gd name="connsiteY48" fmla="*/ 897889 h 4973099"/>
              <a:gd name="connsiteX49" fmla="*/ 0 w 6858001"/>
              <a:gd name="connsiteY49" fmla="*/ 4973099 h 4973099"/>
              <a:gd name="connsiteX50" fmla="*/ 6858000 w 6858001"/>
              <a:gd name="connsiteY50" fmla="*/ 4973099 h 4973099"/>
              <a:gd name="connsiteX51" fmla="*/ 6858000 w 6858001"/>
              <a:gd name="connsiteY51" fmla="*/ 1344715 h 4973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73099">
                <a:moveTo>
                  <a:pt x="6858001" y="1344715"/>
                </a:moveTo>
                <a:lnTo>
                  <a:pt x="6858001" y="1177"/>
                </a:lnTo>
                <a:lnTo>
                  <a:pt x="6702324" y="26222"/>
                </a:lnTo>
                <a:lnTo>
                  <a:pt x="6547333" y="50091"/>
                </a:lnTo>
                <a:lnTo>
                  <a:pt x="6391657" y="73455"/>
                </a:lnTo>
                <a:lnTo>
                  <a:pt x="6235294" y="93458"/>
                </a:lnTo>
                <a:lnTo>
                  <a:pt x="6079618" y="113629"/>
                </a:lnTo>
                <a:lnTo>
                  <a:pt x="5923255" y="132455"/>
                </a:lnTo>
                <a:lnTo>
                  <a:pt x="5768950" y="148591"/>
                </a:lnTo>
                <a:lnTo>
                  <a:pt x="5612588" y="163887"/>
                </a:lnTo>
                <a:lnTo>
                  <a:pt x="5456911" y="177839"/>
                </a:lnTo>
                <a:lnTo>
                  <a:pt x="5303978" y="189941"/>
                </a:lnTo>
                <a:lnTo>
                  <a:pt x="5148987" y="202044"/>
                </a:lnTo>
                <a:lnTo>
                  <a:pt x="4996054" y="212129"/>
                </a:lnTo>
                <a:lnTo>
                  <a:pt x="4843120" y="220029"/>
                </a:lnTo>
                <a:lnTo>
                  <a:pt x="4690873" y="228266"/>
                </a:lnTo>
                <a:lnTo>
                  <a:pt x="4539997" y="235157"/>
                </a:lnTo>
                <a:lnTo>
                  <a:pt x="4390492" y="240032"/>
                </a:lnTo>
                <a:lnTo>
                  <a:pt x="4240988" y="244234"/>
                </a:lnTo>
                <a:lnTo>
                  <a:pt x="4092855" y="248268"/>
                </a:lnTo>
                <a:lnTo>
                  <a:pt x="3946780" y="250117"/>
                </a:lnTo>
                <a:lnTo>
                  <a:pt x="3800704" y="252134"/>
                </a:lnTo>
                <a:lnTo>
                  <a:pt x="3656686" y="253143"/>
                </a:lnTo>
                <a:lnTo>
                  <a:pt x="3514040" y="252134"/>
                </a:lnTo>
                <a:lnTo>
                  <a:pt x="3372765" y="252134"/>
                </a:lnTo>
                <a:lnTo>
                  <a:pt x="3232862" y="250117"/>
                </a:lnTo>
                <a:lnTo>
                  <a:pt x="3095702" y="247092"/>
                </a:lnTo>
                <a:lnTo>
                  <a:pt x="2959914" y="244234"/>
                </a:lnTo>
                <a:lnTo>
                  <a:pt x="2826868" y="241040"/>
                </a:lnTo>
                <a:lnTo>
                  <a:pt x="2694509" y="236166"/>
                </a:lnTo>
                <a:lnTo>
                  <a:pt x="2564208" y="230955"/>
                </a:lnTo>
                <a:lnTo>
                  <a:pt x="2436649" y="226249"/>
                </a:lnTo>
                <a:lnTo>
                  <a:pt x="2187703" y="212969"/>
                </a:lnTo>
                <a:lnTo>
                  <a:pt x="1949045" y="198850"/>
                </a:lnTo>
                <a:lnTo>
                  <a:pt x="1719988" y="184058"/>
                </a:lnTo>
                <a:lnTo>
                  <a:pt x="1503275" y="167753"/>
                </a:lnTo>
                <a:lnTo>
                  <a:pt x="1296163" y="150776"/>
                </a:lnTo>
                <a:lnTo>
                  <a:pt x="1104139" y="132455"/>
                </a:lnTo>
                <a:lnTo>
                  <a:pt x="923774" y="114469"/>
                </a:lnTo>
                <a:lnTo>
                  <a:pt x="757810" y="96484"/>
                </a:lnTo>
                <a:lnTo>
                  <a:pt x="605563" y="79507"/>
                </a:lnTo>
                <a:lnTo>
                  <a:pt x="470460" y="63370"/>
                </a:lnTo>
                <a:lnTo>
                  <a:pt x="348388" y="48074"/>
                </a:lnTo>
                <a:lnTo>
                  <a:pt x="245518" y="35299"/>
                </a:lnTo>
                <a:lnTo>
                  <a:pt x="159107" y="23197"/>
                </a:lnTo>
                <a:lnTo>
                  <a:pt x="40463" y="5883"/>
                </a:lnTo>
                <a:lnTo>
                  <a:pt x="1" y="0"/>
                </a:lnTo>
                <a:lnTo>
                  <a:pt x="1" y="897889"/>
                </a:lnTo>
                <a:lnTo>
                  <a:pt x="0" y="897889"/>
                </a:lnTo>
                <a:lnTo>
                  <a:pt x="0" y="4973099"/>
                </a:lnTo>
                <a:lnTo>
                  <a:pt x="6858000" y="4973099"/>
                </a:lnTo>
                <a:lnTo>
                  <a:pt x="6858000" y="1344715"/>
                </a:lnTo>
                <a:close/>
              </a:path>
            </a:pathLst>
          </a:custGeom>
          <a:ln>
            <a:noFill/>
          </a:ln>
        </p:spPr>
        <p:txBody>
          <a:bodyPr/>
          <a:lstStyle/>
          <a:p>
            <a:endParaRPr lang="en-CA"/>
          </a:p>
        </p:txBody>
      </p:sp>
      <p:sp>
        <p:nvSpPr>
          <p:cNvPr id="28" name="Rectangle 27">
            <a:extLst>
              <a:ext uri="{FF2B5EF4-FFF2-40B4-BE49-F238E27FC236}">
                <a16:creationId xmlns:a16="http://schemas.microsoft.com/office/drawing/2014/main" id="{9B431DB1-C0E3-4F79-91B4-129125256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pic>
        <p:nvPicPr>
          <p:cNvPr id="5" name="Graphic 4">
            <a:extLst>
              <a:ext uri="{FF2B5EF4-FFF2-40B4-BE49-F238E27FC236}">
                <a16:creationId xmlns:a16="http://schemas.microsoft.com/office/drawing/2014/main" id="{2025F736-1DD2-082D-2B47-32740F208D1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3854" y="1712893"/>
            <a:ext cx="3431749" cy="3431749"/>
          </a:xfrm>
          <a:prstGeom prst="rect">
            <a:avLst/>
          </a:prstGeom>
          <a:effectLst/>
        </p:spPr>
      </p:pic>
    </p:spTree>
    <p:extLst>
      <p:ext uri="{BB962C8B-B14F-4D97-AF65-F5344CB8AC3E}">
        <p14:creationId xmlns:p14="http://schemas.microsoft.com/office/powerpoint/2010/main" val="20504681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4"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F387DEE-4991-6B14-1E47-8A135C7F47E5}"/>
              </a:ext>
            </a:extLst>
          </p:cNvPr>
          <p:cNvSpPr>
            <a:spLocks noGrp="1"/>
          </p:cNvSpPr>
          <p:nvPr>
            <p:ph type="title"/>
          </p:nvPr>
        </p:nvSpPr>
        <p:spPr>
          <a:xfrm>
            <a:off x="648930" y="629267"/>
            <a:ext cx="9252154" cy="1016654"/>
          </a:xfrm>
        </p:spPr>
        <p:txBody>
          <a:bodyPr>
            <a:normAutofit/>
          </a:bodyPr>
          <a:lstStyle/>
          <a:p>
            <a:r>
              <a:rPr lang="en-CA">
                <a:solidFill>
                  <a:srgbClr val="EBEBEB"/>
                </a:solidFill>
              </a:rPr>
              <a:t>Exceptions/errors</a:t>
            </a:r>
          </a:p>
        </p:txBody>
      </p:sp>
      <p:sp useBgFill="1">
        <p:nvSpPr>
          <p:cNvPr id="16" name="Freeform: Shape 15">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CA"/>
          </a:p>
        </p:txBody>
      </p:sp>
      <p:sp>
        <p:nvSpPr>
          <p:cNvPr id="3" name="Content Placeholder 2">
            <a:extLst>
              <a:ext uri="{FF2B5EF4-FFF2-40B4-BE49-F238E27FC236}">
                <a16:creationId xmlns:a16="http://schemas.microsoft.com/office/drawing/2014/main" id="{144DD6A0-5509-BF79-A3E8-9BA164E37620}"/>
              </a:ext>
            </a:extLst>
          </p:cNvPr>
          <p:cNvSpPr>
            <a:spLocks noGrp="1"/>
          </p:cNvSpPr>
          <p:nvPr>
            <p:ph idx="1"/>
          </p:nvPr>
        </p:nvSpPr>
        <p:spPr>
          <a:xfrm>
            <a:off x="648931" y="2548281"/>
            <a:ext cx="5122606" cy="3658689"/>
          </a:xfrm>
        </p:spPr>
        <p:txBody>
          <a:bodyPr>
            <a:normAutofit/>
          </a:bodyPr>
          <a:lstStyle/>
          <a:p>
            <a:pPr marL="0" indent="0">
              <a:lnSpc>
                <a:spcPct val="90000"/>
              </a:lnSpc>
              <a:buNone/>
            </a:pPr>
            <a:r>
              <a:rPr lang="en-CA" sz="1700"/>
              <a:t>It’s always a great feeling when your program runs as intended. However, most of the times your code will not run smoothly during the first compilation, especially if you are a beginner. </a:t>
            </a:r>
          </a:p>
          <a:p>
            <a:pPr marL="0" indent="0">
              <a:lnSpc>
                <a:spcPct val="90000"/>
              </a:lnSpc>
              <a:buNone/>
            </a:pPr>
            <a:r>
              <a:rPr lang="en-CA" sz="1700"/>
              <a:t>If something is going wrong – you will see the exception with the appropriate message.</a:t>
            </a:r>
          </a:p>
          <a:p>
            <a:pPr marL="0" indent="0">
              <a:lnSpc>
                <a:spcPct val="90000"/>
              </a:lnSpc>
              <a:buNone/>
            </a:pPr>
            <a:r>
              <a:rPr lang="en-CA" sz="1700"/>
              <a:t>There are 3 types of error:</a:t>
            </a:r>
          </a:p>
          <a:p>
            <a:pPr marL="457200" indent="-457200">
              <a:lnSpc>
                <a:spcPct val="90000"/>
              </a:lnSpc>
              <a:buAutoNum type="arabicParenR"/>
            </a:pPr>
            <a:r>
              <a:rPr lang="en-CA" sz="1700"/>
              <a:t>Syntax error</a:t>
            </a:r>
          </a:p>
          <a:p>
            <a:pPr marL="457200" indent="-457200">
              <a:lnSpc>
                <a:spcPct val="90000"/>
              </a:lnSpc>
              <a:buAutoNum type="arabicParenR"/>
            </a:pPr>
            <a:r>
              <a:rPr lang="en-CA" sz="1700"/>
              <a:t>Logical error</a:t>
            </a:r>
          </a:p>
          <a:p>
            <a:pPr marL="457200" indent="-457200">
              <a:lnSpc>
                <a:spcPct val="90000"/>
              </a:lnSpc>
              <a:buAutoNum type="arabicParenR"/>
            </a:pPr>
            <a:r>
              <a:rPr lang="en-CA" sz="1700"/>
              <a:t>Runtime errors</a:t>
            </a:r>
          </a:p>
        </p:txBody>
      </p:sp>
      <p:pic>
        <p:nvPicPr>
          <p:cNvPr id="7" name="Graphic 6" descr="Error">
            <a:extLst>
              <a:ext uri="{FF2B5EF4-FFF2-40B4-BE49-F238E27FC236}">
                <a16:creationId xmlns:a16="http://schemas.microsoft.com/office/drawing/2014/main" id="{4260E6E9-8F3B-E3AC-C1EE-0BDFD8F772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86720" y="2548281"/>
            <a:ext cx="3662018" cy="3662018"/>
          </a:xfrm>
          <a:prstGeom prst="rect">
            <a:avLst/>
          </a:prstGeom>
          <a:effectLst/>
        </p:spPr>
      </p:pic>
    </p:spTree>
    <p:extLst>
      <p:ext uri="{BB962C8B-B14F-4D97-AF65-F5344CB8AC3E}">
        <p14:creationId xmlns:p14="http://schemas.microsoft.com/office/powerpoint/2010/main" val="390662734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4"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CB0AA19-F380-F7AA-C168-E8589F47C299}"/>
              </a:ext>
            </a:extLst>
          </p:cNvPr>
          <p:cNvSpPr>
            <a:spLocks noGrp="1"/>
          </p:cNvSpPr>
          <p:nvPr>
            <p:ph type="title"/>
          </p:nvPr>
        </p:nvSpPr>
        <p:spPr>
          <a:xfrm>
            <a:off x="648930" y="629267"/>
            <a:ext cx="9252154" cy="1016654"/>
          </a:xfrm>
        </p:spPr>
        <p:txBody>
          <a:bodyPr>
            <a:normAutofit/>
          </a:bodyPr>
          <a:lstStyle/>
          <a:p>
            <a:r>
              <a:rPr lang="en-CA" dirty="0">
                <a:solidFill>
                  <a:srgbClr val="EBEBEB"/>
                </a:solidFill>
              </a:rPr>
              <a:t>1. Syntax error</a:t>
            </a:r>
          </a:p>
        </p:txBody>
      </p:sp>
      <p:sp useBgFill="1">
        <p:nvSpPr>
          <p:cNvPr id="16" name="Freeform: Shape 15">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CA"/>
          </a:p>
        </p:txBody>
      </p:sp>
      <p:sp>
        <p:nvSpPr>
          <p:cNvPr id="3" name="Content Placeholder 2">
            <a:extLst>
              <a:ext uri="{FF2B5EF4-FFF2-40B4-BE49-F238E27FC236}">
                <a16:creationId xmlns:a16="http://schemas.microsoft.com/office/drawing/2014/main" id="{95346A79-F916-350A-27E0-DBB970D6E583}"/>
              </a:ext>
            </a:extLst>
          </p:cNvPr>
          <p:cNvSpPr>
            <a:spLocks noGrp="1"/>
          </p:cNvSpPr>
          <p:nvPr>
            <p:ph idx="1"/>
          </p:nvPr>
        </p:nvSpPr>
        <p:spPr>
          <a:xfrm>
            <a:off x="648931" y="2548281"/>
            <a:ext cx="5122606" cy="3658689"/>
          </a:xfrm>
        </p:spPr>
        <p:txBody>
          <a:bodyPr>
            <a:normAutofit/>
          </a:bodyPr>
          <a:lstStyle/>
          <a:p>
            <a:pPr marL="0" indent="0">
              <a:buNone/>
            </a:pPr>
            <a:r>
              <a:rPr lang="en-CA" dirty="0"/>
              <a:t>Usually the product of typo. This type of error is the easiest to handle since code editors are usually highlighting all the syntax error and providing a solution to them. </a:t>
            </a:r>
          </a:p>
          <a:p>
            <a:pPr marL="0" indent="0">
              <a:buNone/>
            </a:pPr>
            <a:endParaRPr lang="en-CA" dirty="0"/>
          </a:p>
          <a:p>
            <a:pPr marL="0" indent="0">
              <a:buNone/>
            </a:pPr>
            <a:r>
              <a:rPr lang="en-CA" dirty="0"/>
              <a:t>NOTE – if the syntax error exists – we won’t be able to compile our code at all</a:t>
            </a:r>
          </a:p>
        </p:txBody>
      </p:sp>
      <p:pic>
        <p:nvPicPr>
          <p:cNvPr id="5" name="Picture 4">
            <a:extLst>
              <a:ext uri="{FF2B5EF4-FFF2-40B4-BE49-F238E27FC236}">
                <a16:creationId xmlns:a16="http://schemas.microsoft.com/office/drawing/2014/main" id="{FC52A72C-9705-2875-65BA-4B0C936605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916" y="4065822"/>
            <a:ext cx="5451627" cy="626936"/>
          </a:xfrm>
          <a:prstGeom prst="rect">
            <a:avLst/>
          </a:prstGeom>
          <a:effectLst/>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4CF99F1-13F8-CEA5-5AFB-9D6C3D28CC20}"/>
                  </a:ext>
                </a:extLst>
              </p14:cNvPr>
              <p14:cNvContentPartPr/>
              <p14:nvPr/>
            </p14:nvContentPartPr>
            <p14:xfrm>
              <a:off x="6441612" y="4866289"/>
              <a:ext cx="180720" cy="496080"/>
            </p14:xfrm>
          </p:contentPart>
        </mc:Choice>
        <mc:Fallback xmlns="">
          <p:pic>
            <p:nvPicPr>
              <p:cNvPr id="6" name="Ink 5">
                <a:extLst>
                  <a:ext uri="{FF2B5EF4-FFF2-40B4-BE49-F238E27FC236}">
                    <a16:creationId xmlns:a16="http://schemas.microsoft.com/office/drawing/2014/main" id="{E4CF99F1-13F8-CEA5-5AFB-9D6C3D28CC20}"/>
                  </a:ext>
                </a:extLst>
              </p:cNvPr>
              <p:cNvPicPr/>
              <p:nvPr/>
            </p:nvPicPr>
            <p:blipFill>
              <a:blip r:embed="rId4"/>
              <a:stretch>
                <a:fillRect/>
              </a:stretch>
            </p:blipFill>
            <p:spPr>
              <a:xfrm>
                <a:off x="6423972" y="4848289"/>
                <a:ext cx="216360" cy="531720"/>
              </a:xfrm>
              <a:prstGeom prst="rect">
                <a:avLst/>
              </a:prstGeom>
            </p:spPr>
          </p:pic>
        </mc:Fallback>
      </mc:AlternateContent>
      <p:sp>
        <p:nvSpPr>
          <p:cNvPr id="7" name="TextBox 6">
            <a:extLst>
              <a:ext uri="{FF2B5EF4-FFF2-40B4-BE49-F238E27FC236}">
                <a16:creationId xmlns:a16="http://schemas.microsoft.com/office/drawing/2014/main" id="{6CC3CB59-96C4-7BF5-28F0-841E9FDE9C5E}"/>
              </a:ext>
            </a:extLst>
          </p:cNvPr>
          <p:cNvSpPr txBox="1"/>
          <p:nvPr/>
        </p:nvSpPr>
        <p:spPr>
          <a:xfrm>
            <a:off x="5551714" y="5598367"/>
            <a:ext cx="5654351" cy="923330"/>
          </a:xfrm>
          <a:prstGeom prst="rect">
            <a:avLst/>
          </a:prstGeom>
          <a:noFill/>
        </p:spPr>
        <p:txBody>
          <a:bodyPr wrap="square" rtlCol="0">
            <a:spAutoFit/>
          </a:bodyPr>
          <a:lstStyle/>
          <a:p>
            <a:r>
              <a:rPr lang="en-CA" dirty="0"/>
              <a:t>I mistyped “</a:t>
            </a:r>
            <a:r>
              <a:rPr lang="en-CA" dirty="0" err="1"/>
              <a:t>secondVar</a:t>
            </a:r>
            <a:r>
              <a:rPr lang="en-CA" dirty="0"/>
              <a:t>” and the mistyped variable is highlighted (zoom the slide to see more clearly)</a:t>
            </a:r>
          </a:p>
        </p:txBody>
      </p:sp>
    </p:spTree>
    <p:extLst>
      <p:ext uri="{BB962C8B-B14F-4D97-AF65-F5344CB8AC3E}">
        <p14:creationId xmlns:p14="http://schemas.microsoft.com/office/powerpoint/2010/main" val="98346630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03817-1616-1D6D-5289-E3A4DFD2D672}"/>
              </a:ext>
            </a:extLst>
          </p:cNvPr>
          <p:cNvSpPr>
            <a:spLocks noGrp="1"/>
          </p:cNvSpPr>
          <p:nvPr>
            <p:ph type="title"/>
          </p:nvPr>
        </p:nvSpPr>
        <p:spPr/>
        <p:txBody>
          <a:bodyPr/>
          <a:lstStyle/>
          <a:p>
            <a:r>
              <a:rPr lang="en-CA" dirty="0"/>
              <a:t>2. Logical error</a:t>
            </a:r>
          </a:p>
        </p:txBody>
      </p:sp>
      <p:sp>
        <p:nvSpPr>
          <p:cNvPr id="3" name="Content Placeholder 2">
            <a:extLst>
              <a:ext uri="{FF2B5EF4-FFF2-40B4-BE49-F238E27FC236}">
                <a16:creationId xmlns:a16="http://schemas.microsoft.com/office/drawing/2014/main" id="{A9FF4298-1FDC-CEA1-199F-1BE17E6C9287}"/>
              </a:ext>
            </a:extLst>
          </p:cNvPr>
          <p:cNvSpPr>
            <a:spLocks noGrp="1"/>
          </p:cNvSpPr>
          <p:nvPr>
            <p:ph idx="1"/>
          </p:nvPr>
        </p:nvSpPr>
        <p:spPr>
          <a:xfrm>
            <a:off x="1103312" y="2052918"/>
            <a:ext cx="8946541" cy="2338107"/>
          </a:xfrm>
        </p:spPr>
        <p:txBody>
          <a:bodyPr/>
          <a:lstStyle/>
          <a:p>
            <a:pPr marL="0" indent="0">
              <a:buNone/>
            </a:pPr>
            <a:r>
              <a:rPr lang="en-CA" dirty="0"/>
              <a:t>That is a mistake on the side of the programmer. We built the program successfully but there is a flaw in our logic. </a:t>
            </a:r>
          </a:p>
          <a:p>
            <a:pPr marL="0" indent="0">
              <a:buNone/>
            </a:pPr>
            <a:r>
              <a:rPr lang="en-CA" dirty="0"/>
              <a:t>The program compiles just fine but gives unexpected result. </a:t>
            </a:r>
          </a:p>
          <a:p>
            <a:pPr marL="0" indent="0">
              <a:buNone/>
            </a:pPr>
            <a:r>
              <a:rPr lang="en-CA" dirty="0"/>
              <a:t>Probably the hardest error to handle because it does not give any error messages at all. </a:t>
            </a:r>
          </a:p>
          <a:p>
            <a:pPr marL="0" indent="0">
              <a:buNone/>
            </a:pPr>
            <a:r>
              <a:rPr lang="en-CA" dirty="0"/>
              <a:t>Example:</a:t>
            </a:r>
          </a:p>
        </p:txBody>
      </p:sp>
      <p:pic>
        <p:nvPicPr>
          <p:cNvPr id="5" name="Picture 4">
            <a:extLst>
              <a:ext uri="{FF2B5EF4-FFF2-40B4-BE49-F238E27FC236}">
                <a16:creationId xmlns:a16="http://schemas.microsoft.com/office/drawing/2014/main" id="{9F2DF672-FBBB-C254-FD2B-A34E747ED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18506"/>
            <a:ext cx="12192000" cy="640388"/>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9DF16F7D-186C-8E15-15A5-2B9729026802}"/>
                  </a:ext>
                </a:extLst>
              </p14:cNvPr>
              <p14:cNvContentPartPr/>
              <p14:nvPr/>
            </p14:nvContentPartPr>
            <p14:xfrm>
              <a:off x="5439735" y="5304990"/>
              <a:ext cx="360" cy="266760"/>
            </p14:xfrm>
          </p:contentPart>
        </mc:Choice>
        <mc:Fallback xmlns="">
          <p:pic>
            <p:nvPicPr>
              <p:cNvPr id="6" name="Ink 5">
                <a:extLst>
                  <a:ext uri="{FF2B5EF4-FFF2-40B4-BE49-F238E27FC236}">
                    <a16:creationId xmlns:a16="http://schemas.microsoft.com/office/drawing/2014/main" id="{9DF16F7D-186C-8E15-15A5-2B9729026802}"/>
                  </a:ext>
                </a:extLst>
              </p:cNvPr>
              <p:cNvPicPr/>
              <p:nvPr/>
            </p:nvPicPr>
            <p:blipFill>
              <a:blip r:embed="rId4"/>
              <a:stretch>
                <a:fillRect/>
              </a:stretch>
            </p:blipFill>
            <p:spPr>
              <a:xfrm>
                <a:off x="5421735" y="5286990"/>
                <a:ext cx="36000" cy="302400"/>
              </a:xfrm>
              <a:prstGeom prst="rect">
                <a:avLst/>
              </a:prstGeom>
            </p:spPr>
          </p:pic>
        </mc:Fallback>
      </mc:AlternateContent>
      <p:sp>
        <p:nvSpPr>
          <p:cNvPr id="7" name="TextBox 6">
            <a:extLst>
              <a:ext uri="{FF2B5EF4-FFF2-40B4-BE49-F238E27FC236}">
                <a16:creationId xmlns:a16="http://schemas.microsoft.com/office/drawing/2014/main" id="{1EE4016B-5882-4048-5D5E-009F4A3396FD}"/>
              </a:ext>
            </a:extLst>
          </p:cNvPr>
          <p:cNvSpPr txBox="1"/>
          <p:nvPr/>
        </p:nvSpPr>
        <p:spPr>
          <a:xfrm>
            <a:off x="4295775" y="5762625"/>
            <a:ext cx="6600465" cy="923330"/>
          </a:xfrm>
          <a:prstGeom prst="rect">
            <a:avLst/>
          </a:prstGeom>
          <a:noFill/>
        </p:spPr>
        <p:txBody>
          <a:bodyPr wrap="square" rtlCol="0">
            <a:spAutoFit/>
          </a:bodyPr>
          <a:lstStyle/>
          <a:p>
            <a:r>
              <a:rPr lang="en-CA" dirty="0"/>
              <a:t>Mistake in the logic of programmer. To get the average we need to divide the sum by the amount of variables (in this case 7) and not by 2</a:t>
            </a:r>
          </a:p>
        </p:txBody>
      </p:sp>
    </p:spTree>
    <p:extLst>
      <p:ext uri="{BB962C8B-B14F-4D97-AF65-F5344CB8AC3E}">
        <p14:creationId xmlns:p14="http://schemas.microsoft.com/office/powerpoint/2010/main" val="2243799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3F49-F5EB-DC3F-47E3-025280D59BB2}"/>
              </a:ext>
            </a:extLst>
          </p:cNvPr>
          <p:cNvSpPr>
            <a:spLocks noGrp="1"/>
          </p:cNvSpPr>
          <p:nvPr>
            <p:ph type="title"/>
          </p:nvPr>
        </p:nvSpPr>
        <p:spPr/>
        <p:txBody>
          <a:bodyPr/>
          <a:lstStyle/>
          <a:p>
            <a:r>
              <a:rPr lang="en-CA" dirty="0"/>
              <a:t>3. Runtime errors</a:t>
            </a:r>
          </a:p>
        </p:txBody>
      </p:sp>
      <p:sp>
        <p:nvSpPr>
          <p:cNvPr id="3" name="Content Placeholder 2">
            <a:extLst>
              <a:ext uri="{FF2B5EF4-FFF2-40B4-BE49-F238E27FC236}">
                <a16:creationId xmlns:a16="http://schemas.microsoft.com/office/drawing/2014/main" id="{D3393F33-811E-F1E4-D4AB-EDD7F87C57F5}"/>
              </a:ext>
            </a:extLst>
          </p:cNvPr>
          <p:cNvSpPr>
            <a:spLocks noGrp="1"/>
          </p:cNvSpPr>
          <p:nvPr>
            <p:ph idx="1"/>
          </p:nvPr>
        </p:nvSpPr>
        <p:spPr>
          <a:xfrm>
            <a:off x="1086221" y="1986243"/>
            <a:ext cx="8946541" cy="1271307"/>
          </a:xfrm>
        </p:spPr>
        <p:txBody>
          <a:bodyPr/>
          <a:lstStyle/>
          <a:p>
            <a:pPr marL="0" indent="0">
              <a:buNone/>
            </a:pPr>
            <a:r>
              <a:rPr lang="en-CA" dirty="0"/>
              <a:t>Fatal errors for our programs. Usually, they occur when we are trying to make something that is not originally intended. </a:t>
            </a:r>
          </a:p>
          <a:p>
            <a:pPr marL="0" indent="0">
              <a:buNone/>
            </a:pPr>
            <a:r>
              <a:rPr lang="en-CA" dirty="0"/>
              <a:t>Example:</a:t>
            </a:r>
          </a:p>
        </p:txBody>
      </p:sp>
      <p:sp>
        <p:nvSpPr>
          <p:cNvPr id="6" name="TextBox 5">
            <a:extLst>
              <a:ext uri="{FF2B5EF4-FFF2-40B4-BE49-F238E27FC236}">
                <a16:creationId xmlns:a16="http://schemas.microsoft.com/office/drawing/2014/main" id="{302A9CA5-9EBF-9B74-3E42-4EC4F352EA86}"/>
              </a:ext>
            </a:extLst>
          </p:cNvPr>
          <p:cNvSpPr txBox="1"/>
          <p:nvPr/>
        </p:nvSpPr>
        <p:spPr>
          <a:xfrm>
            <a:off x="1086221" y="4572000"/>
            <a:ext cx="8946541" cy="2031325"/>
          </a:xfrm>
          <a:prstGeom prst="rect">
            <a:avLst/>
          </a:prstGeom>
          <a:noFill/>
        </p:spPr>
        <p:txBody>
          <a:bodyPr wrap="square" rtlCol="0">
            <a:spAutoFit/>
          </a:bodyPr>
          <a:lstStyle/>
          <a:p>
            <a:r>
              <a:rPr lang="en-CA" dirty="0"/>
              <a:t>This code will give us an error, because string contains non numerical characters -&gt; can’t be converted to int</a:t>
            </a:r>
          </a:p>
          <a:p>
            <a:endParaRPr lang="en-CA" dirty="0"/>
          </a:p>
          <a:p>
            <a:r>
              <a:rPr lang="en-CA" dirty="0"/>
              <a:t>When Runtime error occurs, if it’s not handled properly, the program automatically ends without going anywhere </a:t>
            </a:r>
            <a:r>
              <a:rPr lang="en-CA"/>
              <a:t>down the code. </a:t>
            </a:r>
          </a:p>
          <a:p>
            <a:r>
              <a:rPr lang="en-CA"/>
              <a:t>Don’t </a:t>
            </a:r>
            <a:r>
              <a:rPr lang="en-CA" dirty="0"/>
              <a:t>worry, we will discuss how to deal with this type of error in the future lessons.</a:t>
            </a:r>
          </a:p>
        </p:txBody>
      </p:sp>
      <p:pic>
        <p:nvPicPr>
          <p:cNvPr id="8" name="Picture 7" descr="A close up of a logo&#10;&#10;Description automatically generated">
            <a:extLst>
              <a:ext uri="{FF2B5EF4-FFF2-40B4-BE49-F238E27FC236}">
                <a16:creationId xmlns:a16="http://schemas.microsoft.com/office/drawing/2014/main" id="{D42D40EA-0D1F-C7AF-EB4C-BCB53DE1CC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221" y="3438459"/>
            <a:ext cx="4734586" cy="476316"/>
          </a:xfrm>
          <a:prstGeom prst="rect">
            <a:avLst/>
          </a:prstGeom>
        </p:spPr>
      </p:pic>
    </p:spTree>
    <p:extLst>
      <p:ext uri="{BB962C8B-B14F-4D97-AF65-F5344CB8AC3E}">
        <p14:creationId xmlns:p14="http://schemas.microsoft.com/office/powerpoint/2010/main" val="2062583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16E4E-1AF4-D4B8-D5D2-2FFBCB3C17EF}"/>
              </a:ext>
            </a:extLst>
          </p:cNvPr>
          <p:cNvSpPr>
            <a:spLocks noGrp="1"/>
          </p:cNvSpPr>
          <p:nvPr>
            <p:ph type="title"/>
          </p:nvPr>
        </p:nvSpPr>
        <p:spPr>
          <a:xfrm>
            <a:off x="1393638" y="2728735"/>
            <a:ext cx="9404723" cy="1400530"/>
          </a:xfrm>
        </p:spPr>
        <p:txBody>
          <a:bodyPr/>
          <a:lstStyle/>
          <a:p>
            <a:pPr algn="ctr"/>
            <a:r>
              <a:rPr lang="en-CA" sz="7200" b="1" dirty="0"/>
              <a:t>Garbage collector</a:t>
            </a:r>
          </a:p>
        </p:txBody>
      </p:sp>
    </p:spTree>
    <p:extLst>
      <p:ext uri="{BB962C8B-B14F-4D97-AF65-F5344CB8AC3E}">
        <p14:creationId xmlns:p14="http://schemas.microsoft.com/office/powerpoint/2010/main" val="760213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DDD21E-5ACE-219D-AC6E-8EA69A9F31BC}"/>
              </a:ext>
            </a:extLst>
          </p:cNvPr>
          <p:cNvSpPr>
            <a:spLocks noGrp="1"/>
          </p:cNvSpPr>
          <p:nvPr>
            <p:ph type="title"/>
          </p:nvPr>
        </p:nvSpPr>
        <p:spPr>
          <a:xfrm>
            <a:off x="648931" y="629266"/>
            <a:ext cx="4166510" cy="1622321"/>
          </a:xfrm>
        </p:spPr>
        <p:txBody>
          <a:bodyPr>
            <a:normAutofit/>
          </a:bodyPr>
          <a:lstStyle/>
          <a:p>
            <a:r>
              <a:rPr lang="en-CA" dirty="0">
                <a:solidFill>
                  <a:srgbClr val="EBEBEB"/>
                </a:solidFill>
              </a:rPr>
              <a:t>IMPORTANT!!!</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CA"/>
          </a:p>
        </p:txBody>
      </p:sp>
      <p:pic>
        <p:nvPicPr>
          <p:cNvPr id="5" name="Picture 4" descr="A blue and white truck&#10;&#10;Description automatically generated">
            <a:extLst>
              <a:ext uri="{FF2B5EF4-FFF2-40B4-BE49-F238E27FC236}">
                <a16:creationId xmlns:a16="http://schemas.microsoft.com/office/drawing/2014/main" id="{20CE8C78-B8B2-6618-2286-756D7F4C7E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3992" y="2066526"/>
            <a:ext cx="5449889" cy="2724944"/>
          </a:xfrm>
          <a:prstGeom prst="rect">
            <a:avLst/>
          </a:prstGeom>
          <a:effectLst/>
        </p:spPr>
      </p:pic>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id="{5B364030-78C8-5067-2021-343155EC8217}"/>
              </a:ext>
            </a:extLst>
          </p:cNvPr>
          <p:cNvSpPr>
            <a:spLocks noGrp="1"/>
          </p:cNvSpPr>
          <p:nvPr>
            <p:ph idx="1"/>
          </p:nvPr>
        </p:nvSpPr>
        <p:spPr>
          <a:xfrm>
            <a:off x="648931" y="2438400"/>
            <a:ext cx="4166509" cy="3785419"/>
          </a:xfrm>
        </p:spPr>
        <p:txBody>
          <a:bodyPr>
            <a:normAutofit/>
          </a:bodyPr>
          <a:lstStyle/>
          <a:p>
            <a:pPr marL="0" indent="0">
              <a:buNone/>
            </a:pPr>
            <a:r>
              <a:rPr lang="en-CA" dirty="0">
                <a:solidFill>
                  <a:srgbClr val="EBEBEB"/>
                </a:solidFill>
              </a:rPr>
              <a:t>The variable exists until we don’t need it anymore. If we are reaching the point in our program where this variable will never be used – its erased from the RAM by garbage collector.</a:t>
            </a:r>
          </a:p>
        </p:txBody>
      </p:sp>
    </p:spTree>
    <p:extLst>
      <p:ext uri="{BB962C8B-B14F-4D97-AF65-F5344CB8AC3E}">
        <p14:creationId xmlns:p14="http://schemas.microsoft.com/office/powerpoint/2010/main" val="251362689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D5501-D289-96CA-EAA4-1D7B71A24559}"/>
              </a:ext>
            </a:extLst>
          </p:cNvPr>
          <p:cNvSpPr>
            <a:spLocks noGrp="1"/>
          </p:cNvSpPr>
          <p:nvPr>
            <p:ph type="title"/>
          </p:nvPr>
        </p:nvSpPr>
        <p:spPr/>
        <p:txBody>
          <a:bodyPr/>
          <a:lstStyle/>
          <a:p>
            <a:r>
              <a:rPr lang="en-CA" dirty="0"/>
              <a:t>What is </a:t>
            </a:r>
            <a:r>
              <a:rPr lang="en-CA" dirty="0">
                <a:solidFill>
                  <a:schemeClr val="bg1">
                    <a:lumMod val="95000"/>
                    <a:lumOff val="5000"/>
                  </a:schemeClr>
                </a:solidFill>
              </a:rPr>
              <a:t>garbage collector?</a:t>
            </a:r>
          </a:p>
        </p:txBody>
      </p:sp>
      <p:sp>
        <p:nvSpPr>
          <p:cNvPr id="3" name="Content Placeholder 2">
            <a:extLst>
              <a:ext uri="{FF2B5EF4-FFF2-40B4-BE49-F238E27FC236}">
                <a16:creationId xmlns:a16="http://schemas.microsoft.com/office/drawing/2014/main" id="{6073D0FB-AC40-42D2-71D8-71437D972F0D}"/>
              </a:ext>
            </a:extLst>
          </p:cNvPr>
          <p:cNvSpPr>
            <a:spLocks noGrp="1"/>
          </p:cNvSpPr>
          <p:nvPr>
            <p:ph idx="1"/>
          </p:nvPr>
        </p:nvSpPr>
        <p:spPr/>
        <p:txBody>
          <a:bodyPr/>
          <a:lstStyle/>
          <a:p>
            <a:pPr marL="0" indent="0">
              <a:buNone/>
            </a:pPr>
            <a:r>
              <a:rPr lang="en-CA" dirty="0">
                <a:solidFill>
                  <a:schemeClr val="bg1">
                    <a:lumMod val="95000"/>
                    <a:lumOff val="5000"/>
                  </a:schemeClr>
                </a:solidFill>
              </a:rPr>
              <a:t>Garbage collector </a:t>
            </a:r>
            <a:r>
              <a:rPr lang="en-CA" dirty="0"/>
              <a:t>(also known as </a:t>
            </a:r>
            <a:r>
              <a:rPr lang="en-CA" dirty="0" err="1">
                <a:solidFill>
                  <a:schemeClr val="bg1">
                    <a:lumMod val="95000"/>
                    <a:lumOff val="5000"/>
                  </a:schemeClr>
                </a:solidFill>
              </a:rPr>
              <a:t>gc</a:t>
            </a:r>
            <a:r>
              <a:rPr lang="en-CA" dirty="0"/>
              <a:t>) is essential part of Python.</a:t>
            </a:r>
          </a:p>
          <a:p>
            <a:pPr marL="0" indent="0">
              <a:buNone/>
            </a:pPr>
            <a:r>
              <a:rPr lang="en-CA" dirty="0"/>
              <a:t>It’s a process that manages PC resources to achieve the best performance for our program.</a:t>
            </a:r>
          </a:p>
          <a:p>
            <a:pPr marL="0" indent="0">
              <a:buNone/>
            </a:pPr>
            <a:endParaRPr lang="en-CA" dirty="0"/>
          </a:p>
          <a:p>
            <a:pPr marL="0" indent="0">
              <a:buNone/>
            </a:pPr>
            <a:r>
              <a:rPr lang="en-CA" dirty="0"/>
              <a:t>If the variable is no longer used – the </a:t>
            </a:r>
            <a:r>
              <a:rPr lang="en-CA" dirty="0" err="1">
                <a:solidFill>
                  <a:schemeClr val="bg1">
                    <a:lumMod val="95000"/>
                    <a:lumOff val="5000"/>
                  </a:schemeClr>
                </a:solidFill>
              </a:rPr>
              <a:t>gc</a:t>
            </a:r>
            <a:r>
              <a:rPr lang="en-CA" dirty="0"/>
              <a:t> will erase it from </a:t>
            </a:r>
          </a:p>
        </p:txBody>
      </p:sp>
    </p:spTree>
    <p:extLst>
      <p:ext uri="{BB962C8B-B14F-4D97-AF65-F5344CB8AC3E}">
        <p14:creationId xmlns:p14="http://schemas.microsoft.com/office/powerpoint/2010/main" val="3793176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E297-A62E-BF44-6615-06ACC20B4EB0}"/>
              </a:ext>
            </a:extLst>
          </p:cNvPr>
          <p:cNvSpPr>
            <a:spLocks noGrp="1"/>
          </p:cNvSpPr>
          <p:nvPr>
            <p:ph type="title"/>
          </p:nvPr>
        </p:nvSpPr>
        <p:spPr>
          <a:xfrm>
            <a:off x="1393638" y="2728735"/>
            <a:ext cx="9404723" cy="1400530"/>
          </a:xfrm>
        </p:spPr>
        <p:txBody>
          <a:bodyPr/>
          <a:lstStyle/>
          <a:p>
            <a:pPr algn="ctr"/>
            <a:r>
              <a:rPr lang="en-CA" sz="8000" b="1" dirty="0"/>
              <a:t>Conclusion</a:t>
            </a:r>
          </a:p>
        </p:txBody>
      </p:sp>
    </p:spTree>
    <p:extLst>
      <p:ext uri="{BB962C8B-B14F-4D97-AF65-F5344CB8AC3E}">
        <p14:creationId xmlns:p14="http://schemas.microsoft.com/office/powerpoint/2010/main" val="2305637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artoon of a person with his finger on his chin&#10;">
            <a:extLst>
              <a:ext uri="{FF2B5EF4-FFF2-40B4-BE49-F238E27FC236}">
                <a16:creationId xmlns:a16="http://schemas.microsoft.com/office/drawing/2014/main" id="{15CE55D7-13BF-1FD0-9272-74D005AE55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4250" y="0"/>
            <a:ext cx="5143500" cy="6858000"/>
          </a:xfrm>
          <a:prstGeom prst="rect">
            <a:avLst/>
          </a:prstGeom>
        </p:spPr>
      </p:pic>
      <p:sp>
        <p:nvSpPr>
          <p:cNvPr id="8" name="TextBox 7">
            <a:extLst>
              <a:ext uri="{FF2B5EF4-FFF2-40B4-BE49-F238E27FC236}">
                <a16:creationId xmlns:a16="http://schemas.microsoft.com/office/drawing/2014/main" id="{F57E65FC-B5B2-D4F9-BECD-38AECE923085}"/>
              </a:ext>
            </a:extLst>
          </p:cNvPr>
          <p:cNvSpPr txBox="1"/>
          <p:nvPr/>
        </p:nvSpPr>
        <p:spPr>
          <a:xfrm>
            <a:off x="6419274" y="609601"/>
            <a:ext cx="1502508" cy="1569660"/>
          </a:xfrm>
          <a:prstGeom prst="rect">
            <a:avLst/>
          </a:prstGeom>
          <a:noFill/>
        </p:spPr>
        <p:txBody>
          <a:bodyPr wrap="square" rtlCol="0">
            <a:spAutoFit/>
          </a:bodyPr>
          <a:lstStyle/>
          <a:p>
            <a:r>
              <a:rPr lang="en-CA" sz="2400" dirty="0">
                <a:solidFill>
                  <a:srgbClr val="C00000"/>
                </a:solidFill>
              </a:rPr>
              <a:t>What is a variable</a:t>
            </a:r>
            <a:r>
              <a:rPr lang="en-CA" sz="2400" dirty="0"/>
              <a:t>?</a:t>
            </a:r>
          </a:p>
        </p:txBody>
      </p:sp>
    </p:spTree>
    <p:extLst>
      <p:ext uri="{BB962C8B-B14F-4D97-AF65-F5344CB8AC3E}">
        <p14:creationId xmlns:p14="http://schemas.microsoft.com/office/powerpoint/2010/main" val="1733605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4"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55FE25F-7A9E-B2EF-4204-812F4E99797F}"/>
              </a:ext>
            </a:extLst>
          </p:cNvPr>
          <p:cNvSpPr>
            <a:spLocks noGrp="1"/>
          </p:cNvSpPr>
          <p:nvPr>
            <p:ph type="title"/>
          </p:nvPr>
        </p:nvSpPr>
        <p:spPr>
          <a:xfrm>
            <a:off x="648930" y="629267"/>
            <a:ext cx="9252154" cy="1016654"/>
          </a:xfrm>
        </p:spPr>
        <p:txBody>
          <a:bodyPr>
            <a:normAutofit/>
          </a:bodyPr>
          <a:lstStyle/>
          <a:p>
            <a:r>
              <a:rPr lang="en-CA" b="1">
                <a:solidFill>
                  <a:srgbClr val="EBEBEB"/>
                </a:solidFill>
              </a:rPr>
              <a:t>Hint of the day</a:t>
            </a:r>
          </a:p>
        </p:txBody>
      </p:sp>
      <p:sp useBgFill="1">
        <p:nvSpPr>
          <p:cNvPr id="16" name="Freeform: Shape 15">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CA"/>
          </a:p>
        </p:txBody>
      </p:sp>
      <p:sp>
        <p:nvSpPr>
          <p:cNvPr id="3" name="Content Placeholder 2">
            <a:extLst>
              <a:ext uri="{FF2B5EF4-FFF2-40B4-BE49-F238E27FC236}">
                <a16:creationId xmlns:a16="http://schemas.microsoft.com/office/drawing/2014/main" id="{BA5922CC-A57A-87EC-61F0-FF80587143AA}"/>
              </a:ext>
            </a:extLst>
          </p:cNvPr>
          <p:cNvSpPr>
            <a:spLocks noGrp="1"/>
          </p:cNvSpPr>
          <p:nvPr>
            <p:ph idx="1"/>
          </p:nvPr>
        </p:nvSpPr>
        <p:spPr>
          <a:xfrm>
            <a:off x="648931" y="2548281"/>
            <a:ext cx="6635518" cy="3843188"/>
          </a:xfrm>
        </p:spPr>
        <p:txBody>
          <a:bodyPr>
            <a:normAutofit/>
          </a:bodyPr>
          <a:lstStyle/>
          <a:p>
            <a:pPr marL="0" indent="0">
              <a:lnSpc>
                <a:spcPct val="90000"/>
              </a:lnSpc>
              <a:buNone/>
            </a:pPr>
            <a:r>
              <a:rPr lang="en-CA" sz="1600" dirty="0"/>
              <a:t>Python, as every modern programming language, evolve with each day it exists</a:t>
            </a:r>
          </a:p>
          <a:p>
            <a:pPr marL="0" indent="0">
              <a:lnSpc>
                <a:spcPct val="90000"/>
              </a:lnSpc>
              <a:buNone/>
            </a:pPr>
            <a:r>
              <a:rPr lang="en-CA" sz="1600" dirty="0"/>
              <a:t>Every day people are creating new libraries/frameworks and some of the old libraries/frameworks become obsolete</a:t>
            </a:r>
          </a:p>
          <a:p>
            <a:pPr marL="0" indent="0">
              <a:lnSpc>
                <a:spcPct val="90000"/>
              </a:lnSpc>
              <a:buNone/>
            </a:pPr>
            <a:r>
              <a:rPr lang="en-CA" sz="1600" dirty="0"/>
              <a:t>Because of that, it’s impossible to know ALL Python capabilities. Even though you can read about Python latest trends/updates every day,  it’s nearly impossible to keep that much information in mind! Plus, it’s very frustrating!</a:t>
            </a:r>
          </a:p>
          <a:p>
            <a:pPr marL="0" indent="0">
              <a:lnSpc>
                <a:spcPct val="90000"/>
              </a:lnSpc>
              <a:buNone/>
            </a:pPr>
            <a:r>
              <a:rPr lang="en-CA" sz="1600" dirty="0"/>
              <a:t>Because of that, it’s never a bad idea to find a solution to the difficult tasks in the internet. After all, in IT industry you get paid for getting the job done and not for how well you know the theory.</a:t>
            </a:r>
          </a:p>
          <a:p>
            <a:pPr marL="0" indent="0">
              <a:lnSpc>
                <a:spcPct val="90000"/>
              </a:lnSpc>
              <a:buNone/>
            </a:pPr>
            <a:r>
              <a:rPr lang="en-CA" sz="1600" dirty="0"/>
              <a:t>Funnily enough, that statement contradicts with the interview process, where, sometimes, you are restricted from using the internet for solutions.</a:t>
            </a:r>
          </a:p>
        </p:txBody>
      </p:sp>
      <p:pic>
        <p:nvPicPr>
          <p:cNvPr id="5" name="Graphic 4">
            <a:extLst>
              <a:ext uri="{FF2B5EF4-FFF2-40B4-BE49-F238E27FC236}">
                <a16:creationId xmlns:a16="http://schemas.microsoft.com/office/drawing/2014/main" id="{EAAFA6B3-DFB7-66FC-8AAB-8AC76AB3F0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19624" y="2548281"/>
            <a:ext cx="3065724" cy="3662018"/>
          </a:xfrm>
          <a:prstGeom prst="rect">
            <a:avLst/>
          </a:prstGeom>
          <a:effectLst/>
        </p:spPr>
      </p:pic>
    </p:spTree>
    <p:extLst>
      <p:ext uri="{BB962C8B-B14F-4D97-AF65-F5344CB8AC3E}">
        <p14:creationId xmlns:p14="http://schemas.microsoft.com/office/powerpoint/2010/main" val="3709042204"/>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9DAF991-A9A6-0F85-C27D-9E57C54C3099}"/>
              </a:ext>
            </a:extLst>
          </p:cNvPr>
          <p:cNvSpPr>
            <a:spLocks noGrp="1"/>
          </p:cNvSpPr>
          <p:nvPr>
            <p:ph type="title"/>
          </p:nvPr>
        </p:nvSpPr>
        <p:spPr>
          <a:xfrm>
            <a:off x="648930" y="629267"/>
            <a:ext cx="9252154" cy="1016654"/>
          </a:xfrm>
        </p:spPr>
        <p:txBody>
          <a:bodyPr>
            <a:normAutofit/>
          </a:bodyPr>
          <a:lstStyle/>
          <a:p>
            <a:r>
              <a:rPr lang="en-CA">
                <a:solidFill>
                  <a:srgbClr val="EBEBEB"/>
                </a:solidFill>
              </a:rPr>
              <a:t>Useful websites for learning Python:</a:t>
            </a:r>
          </a:p>
        </p:txBody>
      </p:sp>
      <p:sp useBgFill="1">
        <p:nvSpPr>
          <p:cNvPr id="27" name="Freeform: Shape 2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CA"/>
          </a:p>
        </p:txBody>
      </p:sp>
      <p:sp>
        <p:nvSpPr>
          <p:cNvPr id="3" name="Content Placeholder 2">
            <a:extLst>
              <a:ext uri="{FF2B5EF4-FFF2-40B4-BE49-F238E27FC236}">
                <a16:creationId xmlns:a16="http://schemas.microsoft.com/office/drawing/2014/main" id="{40CC21AC-758F-02F2-1494-9D34F0A29A65}"/>
              </a:ext>
            </a:extLst>
          </p:cNvPr>
          <p:cNvSpPr>
            <a:spLocks noGrp="1"/>
          </p:cNvSpPr>
          <p:nvPr>
            <p:ph idx="1"/>
          </p:nvPr>
        </p:nvSpPr>
        <p:spPr>
          <a:xfrm>
            <a:off x="648931" y="2548281"/>
            <a:ext cx="5122606" cy="3658689"/>
          </a:xfrm>
        </p:spPr>
        <p:txBody>
          <a:bodyPr>
            <a:normAutofit/>
          </a:bodyPr>
          <a:lstStyle/>
          <a:p>
            <a:pPr marL="0" indent="0">
              <a:lnSpc>
                <a:spcPct val="90000"/>
              </a:lnSpc>
              <a:buNone/>
            </a:pPr>
            <a:r>
              <a:rPr lang="en-CA" sz="1300" dirty="0">
                <a:hlinkClick r:id="rId3"/>
              </a:rPr>
              <a:t>1. Official Python documentation</a:t>
            </a:r>
            <a:endParaRPr lang="en-CA" sz="1300" dirty="0"/>
          </a:p>
          <a:p>
            <a:pPr marL="0" indent="0">
              <a:lnSpc>
                <a:spcPct val="90000"/>
              </a:lnSpc>
              <a:buNone/>
            </a:pPr>
            <a:r>
              <a:rPr lang="en-CA" sz="1300" dirty="0"/>
              <a:t>Number one friend for every developer. Although, for beginners it might seem too complicated. Even though it might seem like some cryptic notes, I suggest you to read it first when you are struggling with some Python features, because it will give you the idea of how professionals work. If documentation didn’t give you appropriate solution – move to the step 2.</a:t>
            </a:r>
          </a:p>
          <a:p>
            <a:pPr marL="0" indent="0">
              <a:lnSpc>
                <a:spcPct val="90000"/>
              </a:lnSpc>
              <a:buNone/>
            </a:pPr>
            <a:r>
              <a:rPr lang="en-CA" sz="1300" dirty="0">
                <a:hlinkClick r:id="rId4"/>
              </a:rPr>
              <a:t>2. </a:t>
            </a:r>
            <a:r>
              <a:rPr lang="en-CA" sz="1300" dirty="0" err="1">
                <a:hlinkClick r:id="rId4"/>
              </a:rPr>
              <a:t>StackOverflow</a:t>
            </a:r>
            <a:endParaRPr lang="en-CA" sz="1300" dirty="0"/>
          </a:p>
          <a:p>
            <a:pPr marL="0" indent="0">
              <a:lnSpc>
                <a:spcPct val="90000"/>
              </a:lnSpc>
              <a:buNone/>
            </a:pPr>
            <a:r>
              <a:rPr lang="en-CA" sz="1300" dirty="0"/>
              <a:t>It’s a programmers forum where people are asking question related to different programming languages and their frameworks. It’s you number 2 best friend after official documentation. Although, be aware, that all the answers are written by people. And sometimes people make mistakes. Because of that, there is no 100% guarantee that the answer will be correct or be appropriate to your solution</a:t>
            </a:r>
          </a:p>
        </p:txBody>
      </p:sp>
      <p:pic>
        <p:nvPicPr>
          <p:cNvPr id="18" name="Graphic 17" descr="Books">
            <a:extLst>
              <a:ext uri="{FF2B5EF4-FFF2-40B4-BE49-F238E27FC236}">
                <a16:creationId xmlns:a16="http://schemas.microsoft.com/office/drawing/2014/main" id="{54A4CA4A-9A32-167A-610C-3915FE08B09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86720" y="2548281"/>
            <a:ext cx="3662018" cy="3662018"/>
          </a:xfrm>
          <a:prstGeom prst="rect">
            <a:avLst/>
          </a:prstGeom>
          <a:effectLst/>
        </p:spPr>
      </p:pic>
    </p:spTree>
    <p:extLst>
      <p:ext uri="{BB962C8B-B14F-4D97-AF65-F5344CB8AC3E}">
        <p14:creationId xmlns:p14="http://schemas.microsoft.com/office/powerpoint/2010/main" val="175657221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69051-E22F-9461-A3F9-86F06A277524}"/>
              </a:ext>
            </a:extLst>
          </p:cNvPr>
          <p:cNvSpPr>
            <a:spLocks noGrp="1"/>
          </p:cNvSpPr>
          <p:nvPr>
            <p:ph type="title"/>
          </p:nvPr>
        </p:nvSpPr>
        <p:spPr/>
        <p:txBody>
          <a:bodyPr/>
          <a:lstStyle/>
          <a:p>
            <a:pPr algn="ctr"/>
            <a:r>
              <a:rPr lang="en-CA" dirty="0"/>
              <a:t>Let’s try to answer this question!</a:t>
            </a:r>
          </a:p>
        </p:txBody>
      </p:sp>
      <p:sp>
        <p:nvSpPr>
          <p:cNvPr id="3" name="Content Placeholder 2">
            <a:extLst>
              <a:ext uri="{FF2B5EF4-FFF2-40B4-BE49-F238E27FC236}">
                <a16:creationId xmlns:a16="http://schemas.microsoft.com/office/drawing/2014/main" id="{F40CD918-26F0-3BF7-B093-4BCED7D446A6}"/>
              </a:ext>
            </a:extLst>
          </p:cNvPr>
          <p:cNvSpPr>
            <a:spLocks noGrp="1"/>
          </p:cNvSpPr>
          <p:nvPr>
            <p:ph idx="1"/>
          </p:nvPr>
        </p:nvSpPr>
        <p:spPr>
          <a:xfrm>
            <a:off x="1103312" y="2052918"/>
            <a:ext cx="8946541" cy="3022935"/>
          </a:xfrm>
        </p:spPr>
        <p:txBody>
          <a:bodyPr/>
          <a:lstStyle/>
          <a:p>
            <a:pPr marL="0" indent="0">
              <a:buNone/>
            </a:pPr>
            <a:r>
              <a:rPr lang="en-CA" dirty="0"/>
              <a:t>If we put it simply, variable is our way to tell the computer to remember some data. </a:t>
            </a:r>
          </a:p>
          <a:p>
            <a:pPr marL="0" indent="0">
              <a:buNone/>
            </a:pPr>
            <a:endParaRPr lang="en-CA" dirty="0"/>
          </a:p>
          <a:p>
            <a:pPr marL="0" indent="0" algn="ctr">
              <a:buNone/>
            </a:pPr>
            <a:r>
              <a:rPr lang="en-CA" sz="5400" dirty="0"/>
              <a:t>Let’s compare it to the real world!</a:t>
            </a:r>
          </a:p>
        </p:txBody>
      </p:sp>
    </p:spTree>
    <p:extLst>
      <p:ext uri="{BB962C8B-B14F-4D97-AF65-F5344CB8AC3E}">
        <p14:creationId xmlns:p14="http://schemas.microsoft.com/office/powerpoint/2010/main" val="4289914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CA3F3-A6CD-70D9-B811-0126EDFAD988}"/>
              </a:ext>
            </a:extLst>
          </p:cNvPr>
          <p:cNvSpPr>
            <a:spLocks noGrp="1"/>
          </p:cNvSpPr>
          <p:nvPr>
            <p:ph type="title"/>
          </p:nvPr>
        </p:nvSpPr>
        <p:spPr/>
        <p:txBody>
          <a:bodyPr>
            <a:normAutofit/>
          </a:bodyPr>
          <a:lstStyle/>
          <a:p>
            <a:pPr algn="ctr"/>
            <a:r>
              <a:rPr lang="en-CA" dirty="0"/>
              <a:t>The closest concept to the variable in real life is a word</a:t>
            </a:r>
          </a:p>
        </p:txBody>
      </p:sp>
      <p:sp>
        <p:nvSpPr>
          <p:cNvPr id="3" name="Content Placeholder 2">
            <a:extLst>
              <a:ext uri="{FF2B5EF4-FFF2-40B4-BE49-F238E27FC236}">
                <a16:creationId xmlns:a16="http://schemas.microsoft.com/office/drawing/2014/main" id="{FADBF48B-3BB1-43DA-4D12-D1EC824252CC}"/>
              </a:ext>
            </a:extLst>
          </p:cNvPr>
          <p:cNvSpPr>
            <a:spLocks noGrp="1"/>
          </p:cNvSpPr>
          <p:nvPr>
            <p:ph idx="1"/>
          </p:nvPr>
        </p:nvSpPr>
        <p:spPr>
          <a:xfrm>
            <a:off x="838200" y="1825625"/>
            <a:ext cx="10515600" cy="1062430"/>
          </a:xfrm>
        </p:spPr>
        <p:txBody>
          <a:bodyPr/>
          <a:lstStyle/>
          <a:p>
            <a:pPr marL="0" indent="0">
              <a:buNone/>
            </a:pPr>
            <a:r>
              <a:rPr lang="en-CA" dirty="0"/>
              <a:t>Each word in our language have the form (combination of letters) and the meaning:</a:t>
            </a:r>
          </a:p>
          <a:p>
            <a:pPr marL="0" indent="0">
              <a:buNone/>
            </a:pPr>
            <a:endParaRPr lang="en-CA" dirty="0"/>
          </a:p>
        </p:txBody>
      </p:sp>
      <p:pic>
        <p:nvPicPr>
          <p:cNvPr id="5" name="Picture 4" descr="A table with a tablecloth">
            <a:extLst>
              <a:ext uri="{FF2B5EF4-FFF2-40B4-BE49-F238E27FC236}">
                <a16:creationId xmlns:a16="http://schemas.microsoft.com/office/drawing/2014/main" id="{C9C5ACA1-A518-677E-7981-985624ECA2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1677" y="3199878"/>
            <a:ext cx="3243353" cy="2975106"/>
          </a:xfrm>
          <a:prstGeom prst="rect">
            <a:avLst/>
          </a:prstGeom>
        </p:spPr>
      </p:pic>
      <p:sp>
        <p:nvSpPr>
          <p:cNvPr id="6" name="TextBox 5">
            <a:extLst>
              <a:ext uri="{FF2B5EF4-FFF2-40B4-BE49-F238E27FC236}">
                <a16:creationId xmlns:a16="http://schemas.microsoft.com/office/drawing/2014/main" id="{B85A3098-58F3-D65D-8925-48FC683CA637}"/>
              </a:ext>
            </a:extLst>
          </p:cNvPr>
          <p:cNvSpPr txBox="1"/>
          <p:nvPr/>
        </p:nvSpPr>
        <p:spPr>
          <a:xfrm>
            <a:off x="692727" y="3879273"/>
            <a:ext cx="3315855" cy="1200329"/>
          </a:xfrm>
          <a:prstGeom prst="rect">
            <a:avLst/>
          </a:prstGeom>
          <a:noFill/>
        </p:spPr>
        <p:txBody>
          <a:bodyPr wrap="square" rtlCol="0">
            <a:spAutoFit/>
          </a:bodyPr>
          <a:lstStyle/>
          <a:p>
            <a:r>
              <a:rPr lang="en-CA" sz="7200" dirty="0"/>
              <a:t>Table</a:t>
            </a:r>
          </a:p>
        </p:txBody>
      </p:sp>
      <p:sp>
        <p:nvSpPr>
          <p:cNvPr id="19" name="TextBox 18">
            <a:extLst>
              <a:ext uri="{FF2B5EF4-FFF2-40B4-BE49-F238E27FC236}">
                <a16:creationId xmlns:a16="http://schemas.microsoft.com/office/drawing/2014/main" id="{686F5697-94E8-3651-7548-9FDBF68833ED}"/>
              </a:ext>
            </a:extLst>
          </p:cNvPr>
          <p:cNvSpPr txBox="1"/>
          <p:nvPr/>
        </p:nvSpPr>
        <p:spPr>
          <a:xfrm>
            <a:off x="553701" y="6070820"/>
            <a:ext cx="2894948" cy="523220"/>
          </a:xfrm>
          <a:prstGeom prst="rect">
            <a:avLst/>
          </a:prstGeom>
          <a:noFill/>
        </p:spPr>
        <p:txBody>
          <a:bodyPr wrap="square" rtlCol="0">
            <a:spAutoFit/>
          </a:bodyPr>
          <a:lstStyle/>
          <a:p>
            <a:r>
              <a:rPr lang="en-CA" sz="2800" b="1" dirty="0">
                <a:solidFill>
                  <a:srgbClr val="C00000"/>
                </a:solidFill>
              </a:rPr>
              <a:t>Word “form”</a:t>
            </a:r>
          </a:p>
        </p:txBody>
      </p:sp>
      <p:sp>
        <p:nvSpPr>
          <p:cNvPr id="22" name="TextBox 21">
            <a:extLst>
              <a:ext uri="{FF2B5EF4-FFF2-40B4-BE49-F238E27FC236}">
                <a16:creationId xmlns:a16="http://schemas.microsoft.com/office/drawing/2014/main" id="{24F81A48-5A76-F40A-8D0C-B4B64FB3B718}"/>
              </a:ext>
            </a:extLst>
          </p:cNvPr>
          <p:cNvSpPr txBox="1"/>
          <p:nvPr/>
        </p:nvSpPr>
        <p:spPr>
          <a:xfrm>
            <a:off x="6165410" y="6310265"/>
            <a:ext cx="4988459" cy="584775"/>
          </a:xfrm>
          <a:prstGeom prst="rect">
            <a:avLst/>
          </a:prstGeom>
          <a:noFill/>
        </p:spPr>
        <p:txBody>
          <a:bodyPr wrap="square" rtlCol="0">
            <a:spAutoFit/>
          </a:bodyPr>
          <a:lstStyle/>
          <a:p>
            <a:r>
              <a:rPr lang="en-CA" sz="1600" b="1" dirty="0">
                <a:solidFill>
                  <a:srgbClr val="C00000"/>
                </a:solidFill>
              </a:rPr>
              <a:t>Word meaning (what we are imagining when saying it)</a:t>
            </a:r>
          </a:p>
        </p:txBody>
      </p:sp>
      <p:sp>
        <p:nvSpPr>
          <p:cNvPr id="4" name="Equals 3">
            <a:extLst>
              <a:ext uri="{FF2B5EF4-FFF2-40B4-BE49-F238E27FC236}">
                <a16:creationId xmlns:a16="http://schemas.microsoft.com/office/drawing/2014/main" id="{B14FC772-6DFB-8408-8EA9-B745D461F113}"/>
              </a:ext>
            </a:extLst>
          </p:cNvPr>
          <p:cNvSpPr/>
          <p:nvPr/>
        </p:nvSpPr>
        <p:spPr>
          <a:xfrm>
            <a:off x="4077953" y="3898460"/>
            <a:ext cx="2541037" cy="1181142"/>
          </a:xfrm>
          <a:prstGeom prst="mathEqual">
            <a:avLst/>
          </a:prstGeom>
          <a:solidFill>
            <a:schemeClr val="bg1"/>
          </a:solidFill>
          <a:ln>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cxnSp>
        <p:nvCxnSpPr>
          <p:cNvPr id="8" name="Straight Arrow Connector 7">
            <a:extLst>
              <a:ext uri="{FF2B5EF4-FFF2-40B4-BE49-F238E27FC236}">
                <a16:creationId xmlns:a16="http://schemas.microsoft.com/office/drawing/2014/main" id="{624E3A39-54FA-C1B0-61FE-ADA7DE802ADE}"/>
              </a:ext>
            </a:extLst>
          </p:cNvPr>
          <p:cNvCxnSpPr/>
          <p:nvPr/>
        </p:nvCxnSpPr>
        <p:spPr>
          <a:xfrm flipV="1">
            <a:off x="1548882" y="5253135"/>
            <a:ext cx="0" cy="8176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7BCFD2DB-D608-DCD0-7895-DA412C0619EC}"/>
              </a:ext>
            </a:extLst>
          </p:cNvPr>
          <p:cNvCxnSpPr/>
          <p:nvPr/>
        </p:nvCxnSpPr>
        <p:spPr>
          <a:xfrm flipV="1">
            <a:off x="6932645" y="5661977"/>
            <a:ext cx="662473" cy="64828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987400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396B7-8BB4-4E2D-D1B9-99DAF49E6BC9}"/>
              </a:ext>
            </a:extLst>
          </p:cNvPr>
          <p:cNvSpPr>
            <a:spLocks noGrp="1"/>
          </p:cNvSpPr>
          <p:nvPr>
            <p:ph type="title"/>
          </p:nvPr>
        </p:nvSpPr>
        <p:spPr/>
        <p:txBody>
          <a:bodyPr>
            <a:normAutofit/>
          </a:bodyPr>
          <a:lstStyle/>
          <a:p>
            <a:pPr algn="ctr"/>
            <a:r>
              <a:rPr lang="en-CA" b="1" dirty="0"/>
              <a:t>In Python same concept can be applied!</a:t>
            </a:r>
          </a:p>
        </p:txBody>
      </p:sp>
      <p:sp>
        <p:nvSpPr>
          <p:cNvPr id="3" name="Content Placeholder 2">
            <a:extLst>
              <a:ext uri="{FF2B5EF4-FFF2-40B4-BE49-F238E27FC236}">
                <a16:creationId xmlns:a16="http://schemas.microsoft.com/office/drawing/2014/main" id="{BC5229CA-E882-68B9-A022-07FCF1307AAA}"/>
              </a:ext>
            </a:extLst>
          </p:cNvPr>
          <p:cNvSpPr>
            <a:spLocks noGrp="1"/>
          </p:cNvSpPr>
          <p:nvPr>
            <p:ph idx="1"/>
          </p:nvPr>
        </p:nvSpPr>
        <p:spPr>
          <a:xfrm>
            <a:off x="646111" y="3160613"/>
            <a:ext cx="10515600" cy="492062"/>
          </a:xfrm>
        </p:spPr>
        <p:txBody>
          <a:bodyPr>
            <a:normAutofit/>
          </a:bodyPr>
          <a:lstStyle/>
          <a:p>
            <a:pPr marL="0" indent="0">
              <a:buNone/>
            </a:pPr>
            <a:r>
              <a:rPr lang="en-CA" b="1" dirty="0"/>
              <a:t>Here is how we create variable:</a:t>
            </a:r>
          </a:p>
          <a:p>
            <a:pPr marL="0" indent="0">
              <a:buNone/>
            </a:pPr>
            <a:endParaRPr lang="en-CA" dirty="0"/>
          </a:p>
        </p:txBody>
      </p:sp>
      <p:sp>
        <p:nvSpPr>
          <p:cNvPr id="4" name="TextBox 3">
            <a:extLst>
              <a:ext uri="{FF2B5EF4-FFF2-40B4-BE49-F238E27FC236}">
                <a16:creationId xmlns:a16="http://schemas.microsoft.com/office/drawing/2014/main" id="{E44F97DB-AD50-644C-9851-FF307E74CAEF}"/>
              </a:ext>
            </a:extLst>
          </p:cNvPr>
          <p:cNvSpPr txBox="1"/>
          <p:nvPr/>
        </p:nvSpPr>
        <p:spPr>
          <a:xfrm>
            <a:off x="145820" y="3992578"/>
            <a:ext cx="4155541" cy="769441"/>
          </a:xfrm>
          <a:prstGeom prst="rect">
            <a:avLst/>
          </a:prstGeom>
          <a:noFill/>
        </p:spPr>
        <p:txBody>
          <a:bodyPr wrap="square" rtlCol="0">
            <a:spAutoFit/>
          </a:bodyPr>
          <a:lstStyle/>
          <a:p>
            <a:r>
              <a:rPr lang="en-CA" sz="4400" dirty="0" err="1">
                <a:solidFill>
                  <a:srgbClr val="00B0F0"/>
                </a:solidFill>
              </a:rPr>
              <a:t>variableName</a:t>
            </a:r>
            <a:endParaRPr lang="en-CA" sz="4400" dirty="0">
              <a:solidFill>
                <a:srgbClr val="00B0F0"/>
              </a:solidFill>
            </a:endParaRPr>
          </a:p>
        </p:txBody>
      </p:sp>
      <p:sp>
        <p:nvSpPr>
          <p:cNvPr id="12" name="TextBox 11">
            <a:extLst>
              <a:ext uri="{FF2B5EF4-FFF2-40B4-BE49-F238E27FC236}">
                <a16:creationId xmlns:a16="http://schemas.microsoft.com/office/drawing/2014/main" id="{0B4FB1BB-D0AE-30E8-E865-682FD3AC89A5}"/>
              </a:ext>
            </a:extLst>
          </p:cNvPr>
          <p:cNvSpPr txBox="1"/>
          <p:nvPr/>
        </p:nvSpPr>
        <p:spPr>
          <a:xfrm>
            <a:off x="7883439" y="3992578"/>
            <a:ext cx="4155541" cy="769441"/>
          </a:xfrm>
          <a:prstGeom prst="rect">
            <a:avLst/>
          </a:prstGeom>
          <a:noFill/>
        </p:spPr>
        <p:txBody>
          <a:bodyPr wrap="square" rtlCol="0">
            <a:spAutoFit/>
          </a:bodyPr>
          <a:lstStyle/>
          <a:p>
            <a:r>
              <a:rPr lang="en-CA" sz="4400" dirty="0" err="1">
                <a:solidFill>
                  <a:srgbClr val="00B0F0"/>
                </a:solidFill>
              </a:rPr>
              <a:t>variableValue</a:t>
            </a:r>
            <a:endParaRPr lang="en-CA" sz="4400" dirty="0">
              <a:solidFill>
                <a:srgbClr val="00B0F0"/>
              </a:solidFill>
            </a:endParaRPr>
          </a:p>
        </p:txBody>
      </p:sp>
      <p:sp>
        <p:nvSpPr>
          <p:cNvPr id="9" name="TextBox 8">
            <a:extLst>
              <a:ext uri="{FF2B5EF4-FFF2-40B4-BE49-F238E27FC236}">
                <a16:creationId xmlns:a16="http://schemas.microsoft.com/office/drawing/2014/main" id="{183551C7-2E78-1428-DEBF-7F9A6D1120AF}"/>
              </a:ext>
            </a:extLst>
          </p:cNvPr>
          <p:cNvSpPr txBox="1"/>
          <p:nvPr/>
        </p:nvSpPr>
        <p:spPr>
          <a:xfrm>
            <a:off x="3489649" y="5980922"/>
            <a:ext cx="1947960" cy="646331"/>
          </a:xfrm>
          <a:prstGeom prst="rect">
            <a:avLst/>
          </a:prstGeom>
          <a:noFill/>
        </p:spPr>
        <p:txBody>
          <a:bodyPr wrap="square" rtlCol="0">
            <a:spAutoFit/>
          </a:bodyPr>
          <a:lstStyle/>
          <a:p>
            <a:r>
              <a:rPr lang="en-CA" dirty="0"/>
              <a:t>Assignment Operator</a:t>
            </a:r>
          </a:p>
        </p:txBody>
      </p:sp>
      <p:cxnSp>
        <p:nvCxnSpPr>
          <p:cNvPr id="14" name="Straight Arrow Connector 13">
            <a:extLst>
              <a:ext uri="{FF2B5EF4-FFF2-40B4-BE49-F238E27FC236}">
                <a16:creationId xmlns:a16="http://schemas.microsoft.com/office/drawing/2014/main" id="{68B516A0-DE3C-DF8D-1EB1-8D84A5DCDEBA}"/>
              </a:ext>
            </a:extLst>
          </p:cNvPr>
          <p:cNvCxnSpPr>
            <a:cxnSpLocks/>
          </p:cNvCxnSpPr>
          <p:nvPr/>
        </p:nvCxnSpPr>
        <p:spPr>
          <a:xfrm flipV="1">
            <a:off x="4463628" y="5179428"/>
            <a:ext cx="565572" cy="801494"/>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Equals 15">
            <a:extLst>
              <a:ext uri="{FF2B5EF4-FFF2-40B4-BE49-F238E27FC236}">
                <a16:creationId xmlns:a16="http://schemas.microsoft.com/office/drawing/2014/main" id="{D912C234-92DE-5860-9090-30E013DEA203}"/>
              </a:ext>
            </a:extLst>
          </p:cNvPr>
          <p:cNvSpPr/>
          <p:nvPr/>
        </p:nvSpPr>
        <p:spPr>
          <a:xfrm>
            <a:off x="4792824" y="3778898"/>
            <a:ext cx="2541037" cy="1181142"/>
          </a:xfrm>
          <a:prstGeom prst="mathEqual">
            <a:avLst/>
          </a:prstGeom>
          <a:solidFill>
            <a:schemeClr val="bg1"/>
          </a:solidFill>
          <a:ln>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18" name="Rectangle 17">
            <a:extLst>
              <a:ext uri="{FF2B5EF4-FFF2-40B4-BE49-F238E27FC236}">
                <a16:creationId xmlns:a16="http://schemas.microsoft.com/office/drawing/2014/main" id="{358A1F2C-2E37-53CC-D142-7F6DA0984D2E}"/>
              </a:ext>
            </a:extLst>
          </p:cNvPr>
          <p:cNvSpPr/>
          <p:nvPr/>
        </p:nvSpPr>
        <p:spPr>
          <a:xfrm>
            <a:off x="145820" y="3652675"/>
            <a:ext cx="11900360" cy="1400530"/>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CA"/>
          </a:p>
        </p:txBody>
      </p:sp>
    </p:spTree>
    <p:extLst>
      <p:ext uri="{BB962C8B-B14F-4D97-AF65-F5344CB8AC3E}">
        <p14:creationId xmlns:p14="http://schemas.microsoft.com/office/powerpoint/2010/main" val="3202657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50CE4-9722-3389-5A1D-FD322E7FDE42}"/>
              </a:ext>
            </a:extLst>
          </p:cNvPr>
          <p:cNvSpPr>
            <a:spLocks noGrp="1"/>
          </p:cNvSpPr>
          <p:nvPr>
            <p:ph type="title"/>
          </p:nvPr>
        </p:nvSpPr>
        <p:spPr/>
        <p:txBody>
          <a:bodyPr/>
          <a:lstStyle/>
          <a:p>
            <a:r>
              <a:rPr lang="en-CA" dirty="0"/>
              <a:t>Real Python example:</a:t>
            </a:r>
          </a:p>
        </p:txBody>
      </p:sp>
      <p:sp>
        <p:nvSpPr>
          <p:cNvPr id="3" name="Content Placeholder 2">
            <a:extLst>
              <a:ext uri="{FF2B5EF4-FFF2-40B4-BE49-F238E27FC236}">
                <a16:creationId xmlns:a16="http://schemas.microsoft.com/office/drawing/2014/main" id="{51B63568-0892-3088-D9CC-D3E20314A97B}"/>
              </a:ext>
            </a:extLst>
          </p:cNvPr>
          <p:cNvSpPr>
            <a:spLocks noGrp="1"/>
          </p:cNvSpPr>
          <p:nvPr>
            <p:ph idx="1"/>
          </p:nvPr>
        </p:nvSpPr>
        <p:spPr>
          <a:xfrm>
            <a:off x="1103312" y="2052918"/>
            <a:ext cx="8946541" cy="744603"/>
          </a:xfrm>
        </p:spPr>
        <p:txBody>
          <a:bodyPr>
            <a:normAutofit lnSpcReduction="10000"/>
          </a:bodyPr>
          <a:lstStyle/>
          <a:p>
            <a:pPr marL="0" indent="0" algn="ctr">
              <a:buNone/>
            </a:pPr>
            <a:r>
              <a:rPr lang="en-CA" sz="4400" dirty="0" err="1"/>
              <a:t>intVar</a:t>
            </a:r>
            <a:r>
              <a:rPr lang="en-CA" sz="4400" dirty="0"/>
              <a:t> = 23</a:t>
            </a:r>
          </a:p>
        </p:txBody>
      </p:sp>
      <p:sp>
        <p:nvSpPr>
          <p:cNvPr id="5" name="TextBox 4">
            <a:extLst>
              <a:ext uri="{FF2B5EF4-FFF2-40B4-BE49-F238E27FC236}">
                <a16:creationId xmlns:a16="http://schemas.microsoft.com/office/drawing/2014/main" id="{F58034CD-B9E9-E763-86B7-2739B6CC7D53}"/>
              </a:ext>
            </a:extLst>
          </p:cNvPr>
          <p:cNvSpPr txBox="1"/>
          <p:nvPr/>
        </p:nvSpPr>
        <p:spPr>
          <a:xfrm>
            <a:off x="83977" y="3144416"/>
            <a:ext cx="7809722" cy="3139321"/>
          </a:xfrm>
          <a:prstGeom prst="rect">
            <a:avLst/>
          </a:prstGeom>
          <a:noFill/>
          <a:ln>
            <a:solidFill>
              <a:srgbClr val="FFFF00"/>
            </a:solidFill>
          </a:ln>
        </p:spPr>
        <p:txBody>
          <a:bodyPr wrap="square" rtlCol="0">
            <a:spAutoFit/>
          </a:bodyPr>
          <a:lstStyle/>
          <a:p>
            <a:r>
              <a:rPr lang="en-CA" dirty="0"/>
              <a:t>Variable name. Defined by the user.</a:t>
            </a:r>
          </a:p>
          <a:p>
            <a:r>
              <a:rPr lang="en-CA" dirty="0"/>
              <a:t>There are some rules for defining variable names, such as:</a:t>
            </a:r>
          </a:p>
          <a:p>
            <a:endParaRPr lang="en-CA" dirty="0"/>
          </a:p>
          <a:p>
            <a:pPr>
              <a:buFont typeface="Arial" panose="020B0604020202020204" pitchFamily="34" charset="0"/>
              <a:buChar char="•"/>
            </a:pPr>
            <a:r>
              <a:rPr lang="en-US" dirty="0"/>
              <a:t>A variable name must start with a letter or the underscore character</a:t>
            </a:r>
          </a:p>
          <a:p>
            <a:pPr>
              <a:buFont typeface="Arial" panose="020B0604020202020204" pitchFamily="34" charset="0"/>
              <a:buChar char="•"/>
            </a:pPr>
            <a:r>
              <a:rPr lang="en-US" dirty="0"/>
              <a:t>A variable name cannot start with a number</a:t>
            </a:r>
          </a:p>
          <a:p>
            <a:pPr>
              <a:buFont typeface="Arial" panose="020B0604020202020204" pitchFamily="34" charset="0"/>
              <a:buChar char="•"/>
            </a:pPr>
            <a:r>
              <a:rPr lang="en-US" dirty="0"/>
              <a:t>A variable name can only contain alpha-numeric characters and underscores (A-z, 0-9, and _ )</a:t>
            </a:r>
          </a:p>
          <a:p>
            <a:pPr>
              <a:buFont typeface="Arial" panose="020B0604020202020204" pitchFamily="34" charset="0"/>
              <a:buChar char="•"/>
            </a:pPr>
            <a:r>
              <a:rPr lang="en-US" dirty="0"/>
              <a:t>Variable names are case-sensitive (age, Age and AGE are three different variables)</a:t>
            </a:r>
          </a:p>
          <a:p>
            <a:endParaRPr lang="en-CA" dirty="0"/>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64186C6F-50AF-A03D-6941-8B81C964EDBD}"/>
                  </a:ext>
                </a:extLst>
              </p14:cNvPr>
              <p14:cNvContentPartPr/>
              <p14:nvPr/>
            </p14:nvContentPartPr>
            <p14:xfrm>
              <a:off x="3651983" y="2705678"/>
              <a:ext cx="328320" cy="153360"/>
            </p14:xfrm>
          </p:contentPart>
        </mc:Choice>
        <mc:Fallback xmlns="">
          <p:pic>
            <p:nvPicPr>
              <p:cNvPr id="7" name="Ink 6">
                <a:extLst>
                  <a:ext uri="{FF2B5EF4-FFF2-40B4-BE49-F238E27FC236}">
                    <a16:creationId xmlns:a16="http://schemas.microsoft.com/office/drawing/2014/main" id="{64186C6F-50AF-A03D-6941-8B81C964EDBD}"/>
                  </a:ext>
                </a:extLst>
              </p:cNvPr>
              <p:cNvPicPr/>
              <p:nvPr/>
            </p:nvPicPr>
            <p:blipFill>
              <a:blip r:embed="rId3"/>
              <a:stretch>
                <a:fillRect/>
              </a:stretch>
            </p:blipFill>
            <p:spPr>
              <a:xfrm>
                <a:off x="3633983" y="2687678"/>
                <a:ext cx="36396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180C0921-C3C9-BB7D-77B7-4D9071E03937}"/>
                  </a:ext>
                </a:extLst>
              </p14:cNvPr>
              <p14:cNvContentPartPr/>
              <p14:nvPr/>
            </p14:nvContentPartPr>
            <p14:xfrm>
              <a:off x="7277547" y="2415049"/>
              <a:ext cx="335160" cy="360"/>
            </p14:xfrm>
          </p:contentPart>
        </mc:Choice>
        <mc:Fallback xmlns="">
          <p:pic>
            <p:nvPicPr>
              <p:cNvPr id="8" name="Ink 7">
                <a:extLst>
                  <a:ext uri="{FF2B5EF4-FFF2-40B4-BE49-F238E27FC236}">
                    <a16:creationId xmlns:a16="http://schemas.microsoft.com/office/drawing/2014/main" id="{180C0921-C3C9-BB7D-77B7-4D9071E03937}"/>
                  </a:ext>
                </a:extLst>
              </p:cNvPr>
              <p:cNvPicPr/>
              <p:nvPr/>
            </p:nvPicPr>
            <p:blipFill>
              <a:blip r:embed="rId5"/>
              <a:stretch>
                <a:fillRect/>
              </a:stretch>
            </p:blipFill>
            <p:spPr>
              <a:xfrm>
                <a:off x="7259547" y="2397409"/>
                <a:ext cx="370800" cy="36000"/>
              </a:xfrm>
              <a:prstGeom prst="rect">
                <a:avLst/>
              </a:prstGeom>
            </p:spPr>
          </p:pic>
        </mc:Fallback>
      </mc:AlternateContent>
      <p:sp>
        <p:nvSpPr>
          <p:cNvPr id="10" name="TextBox 9">
            <a:extLst>
              <a:ext uri="{FF2B5EF4-FFF2-40B4-BE49-F238E27FC236}">
                <a16:creationId xmlns:a16="http://schemas.microsoft.com/office/drawing/2014/main" id="{9B46017D-8451-007A-9FED-D63A0983524C}"/>
              </a:ext>
            </a:extLst>
          </p:cNvPr>
          <p:cNvSpPr txBox="1"/>
          <p:nvPr/>
        </p:nvSpPr>
        <p:spPr>
          <a:xfrm>
            <a:off x="7849878" y="1461479"/>
            <a:ext cx="4214327" cy="1477328"/>
          </a:xfrm>
          <a:prstGeom prst="rect">
            <a:avLst/>
          </a:prstGeom>
          <a:noFill/>
          <a:ln>
            <a:solidFill>
              <a:srgbClr val="00B050"/>
            </a:solidFill>
          </a:ln>
        </p:spPr>
        <p:txBody>
          <a:bodyPr wrap="square" rtlCol="0">
            <a:spAutoFit/>
          </a:bodyPr>
          <a:lstStyle/>
          <a:p>
            <a:r>
              <a:rPr lang="en-CA" dirty="0"/>
              <a:t>Variable value. In this case we define it ourselves. Because Python assigning the type automatically </a:t>
            </a:r>
            <a:r>
              <a:rPr lang="en-CA" dirty="0" err="1"/>
              <a:t>intVar</a:t>
            </a:r>
            <a:r>
              <a:rPr lang="en-CA" dirty="0"/>
              <a:t> will have int type. Because it’s a number without decimal point</a:t>
            </a:r>
          </a:p>
        </p:txBody>
      </p:sp>
    </p:spTree>
    <p:extLst>
      <p:ext uri="{BB962C8B-B14F-4D97-AF65-F5344CB8AC3E}">
        <p14:creationId xmlns:p14="http://schemas.microsoft.com/office/powerpoint/2010/main" val="2401176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91B31-B2C6-5B03-BB3A-C702CE29149C}"/>
              </a:ext>
            </a:extLst>
          </p:cNvPr>
          <p:cNvSpPr>
            <a:spLocks noGrp="1"/>
          </p:cNvSpPr>
          <p:nvPr>
            <p:ph type="title"/>
          </p:nvPr>
        </p:nvSpPr>
        <p:spPr/>
        <p:txBody>
          <a:bodyPr/>
          <a:lstStyle/>
          <a:p>
            <a:r>
              <a:rPr lang="en-CA" dirty="0"/>
              <a:t>How the RAM works (Simplified concept)</a:t>
            </a:r>
          </a:p>
        </p:txBody>
      </p:sp>
      <p:sp>
        <p:nvSpPr>
          <p:cNvPr id="4" name="Rectangle 3">
            <a:extLst>
              <a:ext uri="{FF2B5EF4-FFF2-40B4-BE49-F238E27FC236}">
                <a16:creationId xmlns:a16="http://schemas.microsoft.com/office/drawing/2014/main" id="{3F515930-ED05-B562-FB90-8072019FFB01}"/>
              </a:ext>
            </a:extLst>
          </p:cNvPr>
          <p:cNvSpPr/>
          <p:nvPr/>
        </p:nvSpPr>
        <p:spPr>
          <a:xfrm>
            <a:off x="6615403" y="3429000"/>
            <a:ext cx="4898573" cy="2766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CA" dirty="0"/>
          </a:p>
        </p:txBody>
      </p:sp>
      <p:cxnSp>
        <p:nvCxnSpPr>
          <p:cNvPr id="6" name="Straight Connector 5">
            <a:extLst>
              <a:ext uri="{FF2B5EF4-FFF2-40B4-BE49-F238E27FC236}">
                <a16:creationId xmlns:a16="http://schemas.microsoft.com/office/drawing/2014/main" id="{1C62684E-F504-BD36-1D3A-43E714CF3AA4}"/>
              </a:ext>
            </a:extLst>
          </p:cNvPr>
          <p:cNvCxnSpPr/>
          <p:nvPr/>
        </p:nvCxnSpPr>
        <p:spPr>
          <a:xfrm>
            <a:off x="6624735" y="4478694"/>
            <a:ext cx="49545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809140F-6DA1-9FF2-10EC-E8F136D5379A}"/>
              </a:ext>
            </a:extLst>
          </p:cNvPr>
          <p:cNvCxnSpPr/>
          <p:nvPr/>
        </p:nvCxnSpPr>
        <p:spPr>
          <a:xfrm>
            <a:off x="7632441" y="3429000"/>
            <a:ext cx="0" cy="276652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9D5D9B7-4B27-55CC-1CD5-A965AC47B8BC}"/>
              </a:ext>
            </a:extLst>
          </p:cNvPr>
          <p:cNvCxnSpPr/>
          <p:nvPr/>
        </p:nvCxnSpPr>
        <p:spPr>
          <a:xfrm>
            <a:off x="8724122" y="3429000"/>
            <a:ext cx="0" cy="10496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D72959B-5492-4695-9A6F-8FC36BCBCD91}"/>
              </a:ext>
            </a:extLst>
          </p:cNvPr>
          <p:cNvCxnSpPr/>
          <p:nvPr/>
        </p:nvCxnSpPr>
        <p:spPr>
          <a:xfrm>
            <a:off x="9582539" y="4478694"/>
            <a:ext cx="0" cy="171683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FA8ED90-81E1-93A9-9A73-5FBBF74882EE}"/>
              </a:ext>
            </a:extLst>
          </p:cNvPr>
          <p:cNvSpPr txBox="1"/>
          <p:nvPr/>
        </p:nvSpPr>
        <p:spPr>
          <a:xfrm>
            <a:off x="6578087" y="5109774"/>
            <a:ext cx="905065" cy="276999"/>
          </a:xfrm>
          <a:prstGeom prst="rect">
            <a:avLst/>
          </a:prstGeom>
          <a:noFill/>
        </p:spPr>
        <p:txBody>
          <a:bodyPr wrap="square" rtlCol="0">
            <a:spAutoFit/>
          </a:bodyPr>
          <a:lstStyle/>
          <a:p>
            <a:r>
              <a:rPr lang="en-CA" sz="1200" dirty="0"/>
              <a:t>Variable3</a:t>
            </a:r>
          </a:p>
        </p:txBody>
      </p:sp>
      <p:sp>
        <p:nvSpPr>
          <p:cNvPr id="15" name="TextBox 14">
            <a:extLst>
              <a:ext uri="{FF2B5EF4-FFF2-40B4-BE49-F238E27FC236}">
                <a16:creationId xmlns:a16="http://schemas.microsoft.com/office/drawing/2014/main" id="{92391FAD-79C0-1BA7-3E6E-230F9B1ADFC0}"/>
              </a:ext>
            </a:extLst>
          </p:cNvPr>
          <p:cNvSpPr txBox="1"/>
          <p:nvPr/>
        </p:nvSpPr>
        <p:spPr>
          <a:xfrm>
            <a:off x="7672868" y="3736041"/>
            <a:ext cx="905065" cy="276999"/>
          </a:xfrm>
          <a:prstGeom prst="rect">
            <a:avLst/>
          </a:prstGeom>
          <a:noFill/>
        </p:spPr>
        <p:txBody>
          <a:bodyPr wrap="square" rtlCol="0">
            <a:spAutoFit/>
          </a:bodyPr>
          <a:lstStyle/>
          <a:p>
            <a:r>
              <a:rPr lang="en-CA" sz="1200" dirty="0"/>
              <a:t>Variable2</a:t>
            </a:r>
          </a:p>
        </p:txBody>
      </p:sp>
      <p:sp>
        <p:nvSpPr>
          <p:cNvPr id="16" name="TextBox 15">
            <a:extLst>
              <a:ext uri="{FF2B5EF4-FFF2-40B4-BE49-F238E27FC236}">
                <a16:creationId xmlns:a16="http://schemas.microsoft.com/office/drawing/2014/main" id="{7F5B4512-D491-8D77-25B9-49759CFEE5C2}"/>
              </a:ext>
            </a:extLst>
          </p:cNvPr>
          <p:cNvSpPr txBox="1"/>
          <p:nvPr/>
        </p:nvSpPr>
        <p:spPr>
          <a:xfrm>
            <a:off x="6767803" y="3783081"/>
            <a:ext cx="905065" cy="276999"/>
          </a:xfrm>
          <a:prstGeom prst="rect">
            <a:avLst/>
          </a:prstGeom>
          <a:noFill/>
        </p:spPr>
        <p:txBody>
          <a:bodyPr wrap="square" rtlCol="0">
            <a:spAutoFit/>
          </a:bodyPr>
          <a:lstStyle/>
          <a:p>
            <a:r>
              <a:rPr lang="en-CA" sz="1200" dirty="0"/>
              <a:t>Variable1</a:t>
            </a:r>
          </a:p>
        </p:txBody>
      </p:sp>
      <p:sp>
        <p:nvSpPr>
          <p:cNvPr id="22" name="TextBox 21">
            <a:extLst>
              <a:ext uri="{FF2B5EF4-FFF2-40B4-BE49-F238E27FC236}">
                <a16:creationId xmlns:a16="http://schemas.microsoft.com/office/drawing/2014/main" id="{6A13E704-3D76-66EC-9B59-771B0D057AA4}"/>
              </a:ext>
            </a:extLst>
          </p:cNvPr>
          <p:cNvSpPr txBox="1"/>
          <p:nvPr/>
        </p:nvSpPr>
        <p:spPr>
          <a:xfrm>
            <a:off x="8047657" y="5196475"/>
            <a:ext cx="905065" cy="276999"/>
          </a:xfrm>
          <a:prstGeom prst="rect">
            <a:avLst/>
          </a:prstGeom>
          <a:noFill/>
        </p:spPr>
        <p:txBody>
          <a:bodyPr wrap="square" rtlCol="0">
            <a:spAutoFit/>
          </a:bodyPr>
          <a:lstStyle/>
          <a:p>
            <a:r>
              <a:rPr lang="en-CA" sz="1200" dirty="0"/>
              <a:t>Variable5</a:t>
            </a:r>
          </a:p>
        </p:txBody>
      </p:sp>
      <p:sp>
        <p:nvSpPr>
          <p:cNvPr id="23" name="TextBox 22">
            <a:extLst>
              <a:ext uri="{FF2B5EF4-FFF2-40B4-BE49-F238E27FC236}">
                <a16:creationId xmlns:a16="http://schemas.microsoft.com/office/drawing/2014/main" id="{92CBE407-1CB2-F709-E5C0-9A6CAFE5CFA6}"/>
              </a:ext>
            </a:extLst>
          </p:cNvPr>
          <p:cNvSpPr txBox="1"/>
          <p:nvPr/>
        </p:nvSpPr>
        <p:spPr>
          <a:xfrm>
            <a:off x="9322844" y="3709115"/>
            <a:ext cx="905065" cy="276999"/>
          </a:xfrm>
          <a:prstGeom prst="rect">
            <a:avLst/>
          </a:prstGeom>
          <a:noFill/>
        </p:spPr>
        <p:txBody>
          <a:bodyPr wrap="square" rtlCol="0">
            <a:spAutoFit/>
          </a:bodyPr>
          <a:lstStyle/>
          <a:p>
            <a:r>
              <a:rPr lang="en-CA" sz="1200" dirty="0"/>
              <a:t>Variable6</a:t>
            </a:r>
          </a:p>
        </p:txBody>
      </p:sp>
      <p:sp>
        <p:nvSpPr>
          <p:cNvPr id="24" name="TextBox 23">
            <a:extLst>
              <a:ext uri="{FF2B5EF4-FFF2-40B4-BE49-F238E27FC236}">
                <a16:creationId xmlns:a16="http://schemas.microsoft.com/office/drawing/2014/main" id="{ADE48019-C12F-DE36-ABDD-C80BC267878B}"/>
              </a:ext>
            </a:extLst>
          </p:cNvPr>
          <p:cNvSpPr txBox="1"/>
          <p:nvPr/>
        </p:nvSpPr>
        <p:spPr>
          <a:xfrm>
            <a:off x="9896664" y="5109773"/>
            <a:ext cx="1197434" cy="276999"/>
          </a:xfrm>
          <a:prstGeom prst="rect">
            <a:avLst/>
          </a:prstGeom>
          <a:noFill/>
        </p:spPr>
        <p:txBody>
          <a:bodyPr wrap="square" rtlCol="0">
            <a:spAutoFit/>
          </a:bodyPr>
          <a:lstStyle/>
          <a:p>
            <a:r>
              <a:rPr lang="en-CA" sz="1200" dirty="0"/>
              <a:t>Variable10</a:t>
            </a:r>
          </a:p>
        </p:txBody>
      </p:sp>
      <p:cxnSp>
        <p:nvCxnSpPr>
          <p:cNvPr id="26" name="Straight Arrow Connector 25">
            <a:extLst>
              <a:ext uri="{FF2B5EF4-FFF2-40B4-BE49-F238E27FC236}">
                <a16:creationId xmlns:a16="http://schemas.microsoft.com/office/drawing/2014/main" id="{FC8529AE-7600-0988-9071-F622948A6B97}"/>
              </a:ext>
            </a:extLst>
          </p:cNvPr>
          <p:cNvCxnSpPr/>
          <p:nvPr/>
        </p:nvCxnSpPr>
        <p:spPr>
          <a:xfrm flipH="1">
            <a:off x="5544684" y="3986114"/>
            <a:ext cx="95875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7B8CFBD-0CD6-AD45-D2BC-1AE5D58E9F65}"/>
              </a:ext>
            </a:extLst>
          </p:cNvPr>
          <p:cNvSpPr txBox="1"/>
          <p:nvPr/>
        </p:nvSpPr>
        <p:spPr>
          <a:xfrm>
            <a:off x="4544004" y="3806604"/>
            <a:ext cx="1464907" cy="369332"/>
          </a:xfrm>
          <a:prstGeom prst="rect">
            <a:avLst/>
          </a:prstGeom>
          <a:noFill/>
        </p:spPr>
        <p:txBody>
          <a:bodyPr wrap="square" rtlCol="0">
            <a:spAutoFit/>
          </a:bodyPr>
          <a:lstStyle/>
          <a:p>
            <a:r>
              <a:rPr lang="en-CA" dirty="0" err="1"/>
              <a:t>intVar</a:t>
            </a:r>
            <a:endParaRPr lang="en-CA" dirty="0"/>
          </a:p>
        </p:txBody>
      </p:sp>
      <p:cxnSp>
        <p:nvCxnSpPr>
          <p:cNvPr id="28" name="Straight Arrow Connector 27">
            <a:extLst>
              <a:ext uri="{FF2B5EF4-FFF2-40B4-BE49-F238E27FC236}">
                <a16:creationId xmlns:a16="http://schemas.microsoft.com/office/drawing/2014/main" id="{DE11CDDC-EB05-8A1E-C4EE-BCF3B4BB6385}"/>
              </a:ext>
            </a:extLst>
          </p:cNvPr>
          <p:cNvCxnSpPr>
            <a:cxnSpLocks/>
          </p:cNvCxnSpPr>
          <p:nvPr/>
        </p:nvCxnSpPr>
        <p:spPr>
          <a:xfrm flipV="1">
            <a:off x="8237784" y="2500604"/>
            <a:ext cx="0" cy="8168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D72F4BC-30DA-1631-19CF-33EB5D8413F9}"/>
              </a:ext>
            </a:extLst>
          </p:cNvPr>
          <p:cNvCxnSpPr>
            <a:cxnSpLocks/>
          </p:cNvCxnSpPr>
          <p:nvPr/>
        </p:nvCxnSpPr>
        <p:spPr>
          <a:xfrm flipV="1">
            <a:off x="10037047" y="2552310"/>
            <a:ext cx="0" cy="6675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6A55A68-53A3-E090-8E54-801826EE4D34}"/>
              </a:ext>
            </a:extLst>
          </p:cNvPr>
          <p:cNvCxnSpPr/>
          <p:nvPr/>
        </p:nvCxnSpPr>
        <p:spPr>
          <a:xfrm flipH="1">
            <a:off x="5407835" y="5373164"/>
            <a:ext cx="95875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0FEDCA1-6E33-9B73-29FF-0A3459E3E924}"/>
              </a:ext>
            </a:extLst>
          </p:cNvPr>
          <p:cNvCxnSpPr>
            <a:cxnSpLocks/>
          </p:cNvCxnSpPr>
          <p:nvPr/>
        </p:nvCxnSpPr>
        <p:spPr>
          <a:xfrm flipV="1">
            <a:off x="8244745" y="6321878"/>
            <a:ext cx="0" cy="21888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F4AA4E3-C66C-0CE3-925F-0A733ACC25D3}"/>
              </a:ext>
            </a:extLst>
          </p:cNvPr>
          <p:cNvCxnSpPr>
            <a:cxnSpLocks/>
          </p:cNvCxnSpPr>
          <p:nvPr/>
        </p:nvCxnSpPr>
        <p:spPr>
          <a:xfrm flipV="1">
            <a:off x="10135345" y="6321878"/>
            <a:ext cx="0" cy="21888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8F3DDF92-F8CC-368B-7143-DCB579535E69}"/>
              </a:ext>
            </a:extLst>
          </p:cNvPr>
          <p:cNvSpPr txBox="1"/>
          <p:nvPr/>
        </p:nvSpPr>
        <p:spPr>
          <a:xfrm>
            <a:off x="3533734" y="5221064"/>
            <a:ext cx="2263144" cy="369332"/>
          </a:xfrm>
          <a:prstGeom prst="rect">
            <a:avLst/>
          </a:prstGeom>
          <a:noFill/>
        </p:spPr>
        <p:txBody>
          <a:bodyPr wrap="square" rtlCol="0">
            <a:spAutoFit/>
          </a:bodyPr>
          <a:lstStyle/>
          <a:p>
            <a:r>
              <a:rPr lang="en-CA" dirty="0" err="1"/>
              <a:t>someOtherVar</a:t>
            </a:r>
            <a:endParaRPr lang="en-CA" dirty="0"/>
          </a:p>
        </p:txBody>
      </p:sp>
      <p:sp>
        <p:nvSpPr>
          <p:cNvPr id="38" name="TextBox 37">
            <a:extLst>
              <a:ext uri="{FF2B5EF4-FFF2-40B4-BE49-F238E27FC236}">
                <a16:creationId xmlns:a16="http://schemas.microsoft.com/office/drawing/2014/main" id="{9685DA7E-FB6D-259B-434E-9CE74180EAD3}"/>
              </a:ext>
            </a:extLst>
          </p:cNvPr>
          <p:cNvSpPr txBox="1"/>
          <p:nvPr/>
        </p:nvSpPr>
        <p:spPr>
          <a:xfrm>
            <a:off x="7767735" y="1842806"/>
            <a:ext cx="1464907" cy="369332"/>
          </a:xfrm>
          <a:prstGeom prst="rect">
            <a:avLst/>
          </a:prstGeom>
          <a:noFill/>
        </p:spPr>
        <p:txBody>
          <a:bodyPr wrap="square" rtlCol="0">
            <a:spAutoFit/>
          </a:bodyPr>
          <a:lstStyle/>
          <a:p>
            <a:r>
              <a:rPr lang="en-CA" dirty="0" err="1"/>
              <a:t>floatVar</a:t>
            </a:r>
            <a:endParaRPr lang="en-CA" dirty="0"/>
          </a:p>
        </p:txBody>
      </p:sp>
      <p:sp>
        <p:nvSpPr>
          <p:cNvPr id="39" name="TextBox 38">
            <a:extLst>
              <a:ext uri="{FF2B5EF4-FFF2-40B4-BE49-F238E27FC236}">
                <a16:creationId xmlns:a16="http://schemas.microsoft.com/office/drawing/2014/main" id="{39EFBFF3-93E8-4A2D-823F-D9066946D08E}"/>
              </a:ext>
            </a:extLst>
          </p:cNvPr>
          <p:cNvSpPr txBox="1"/>
          <p:nvPr/>
        </p:nvSpPr>
        <p:spPr>
          <a:xfrm>
            <a:off x="9582539" y="1807617"/>
            <a:ext cx="1464907" cy="369332"/>
          </a:xfrm>
          <a:prstGeom prst="rect">
            <a:avLst/>
          </a:prstGeom>
          <a:noFill/>
        </p:spPr>
        <p:txBody>
          <a:bodyPr wrap="square" rtlCol="0">
            <a:spAutoFit/>
          </a:bodyPr>
          <a:lstStyle/>
          <a:p>
            <a:r>
              <a:rPr lang="en-CA" dirty="0" err="1"/>
              <a:t>boolVar</a:t>
            </a:r>
            <a:endParaRPr lang="en-CA" dirty="0"/>
          </a:p>
        </p:txBody>
      </p:sp>
      <p:sp>
        <p:nvSpPr>
          <p:cNvPr id="40" name="TextBox 39">
            <a:extLst>
              <a:ext uri="{FF2B5EF4-FFF2-40B4-BE49-F238E27FC236}">
                <a16:creationId xmlns:a16="http://schemas.microsoft.com/office/drawing/2014/main" id="{FB6BDE48-E267-B9C6-E89F-0184F2BEC6B0}"/>
              </a:ext>
            </a:extLst>
          </p:cNvPr>
          <p:cNvSpPr txBox="1"/>
          <p:nvPr/>
        </p:nvSpPr>
        <p:spPr>
          <a:xfrm>
            <a:off x="7845479" y="6482739"/>
            <a:ext cx="1895678" cy="369332"/>
          </a:xfrm>
          <a:prstGeom prst="rect">
            <a:avLst/>
          </a:prstGeom>
          <a:noFill/>
        </p:spPr>
        <p:txBody>
          <a:bodyPr wrap="square" rtlCol="0">
            <a:spAutoFit/>
          </a:bodyPr>
          <a:lstStyle/>
          <a:p>
            <a:r>
              <a:rPr lang="en-CA" dirty="0" err="1"/>
              <a:t>varNameOne</a:t>
            </a:r>
            <a:endParaRPr lang="en-CA" dirty="0"/>
          </a:p>
        </p:txBody>
      </p:sp>
      <p:sp>
        <p:nvSpPr>
          <p:cNvPr id="41" name="TextBox 40">
            <a:extLst>
              <a:ext uri="{FF2B5EF4-FFF2-40B4-BE49-F238E27FC236}">
                <a16:creationId xmlns:a16="http://schemas.microsoft.com/office/drawing/2014/main" id="{A33A5CBE-151A-4954-21A9-31BEF1B4986E}"/>
              </a:ext>
            </a:extLst>
          </p:cNvPr>
          <p:cNvSpPr txBox="1"/>
          <p:nvPr/>
        </p:nvSpPr>
        <p:spPr>
          <a:xfrm>
            <a:off x="9896664" y="6474766"/>
            <a:ext cx="1464907" cy="369332"/>
          </a:xfrm>
          <a:prstGeom prst="rect">
            <a:avLst/>
          </a:prstGeom>
          <a:noFill/>
        </p:spPr>
        <p:txBody>
          <a:bodyPr wrap="square" rtlCol="0">
            <a:spAutoFit/>
          </a:bodyPr>
          <a:lstStyle/>
          <a:p>
            <a:r>
              <a:rPr lang="en-CA" dirty="0" err="1"/>
              <a:t>varTwo</a:t>
            </a:r>
            <a:endParaRPr lang="en-CA" dirty="0"/>
          </a:p>
        </p:txBody>
      </p:sp>
      <p:sp>
        <p:nvSpPr>
          <p:cNvPr id="42" name="TextBox 41">
            <a:extLst>
              <a:ext uri="{FF2B5EF4-FFF2-40B4-BE49-F238E27FC236}">
                <a16:creationId xmlns:a16="http://schemas.microsoft.com/office/drawing/2014/main" id="{9EE97E13-AABE-21B5-95CB-6E7DCB7D964F}"/>
              </a:ext>
            </a:extLst>
          </p:cNvPr>
          <p:cNvSpPr txBox="1"/>
          <p:nvPr/>
        </p:nvSpPr>
        <p:spPr>
          <a:xfrm>
            <a:off x="516293" y="2212137"/>
            <a:ext cx="3055028" cy="2185214"/>
          </a:xfrm>
          <a:prstGeom prst="rect">
            <a:avLst/>
          </a:prstGeom>
          <a:noFill/>
        </p:spPr>
        <p:txBody>
          <a:bodyPr wrap="square" rtlCol="0">
            <a:spAutoFit/>
          </a:bodyPr>
          <a:lstStyle/>
          <a:p>
            <a:r>
              <a:rPr lang="en-CA" sz="2800" b="1" dirty="0">
                <a:solidFill>
                  <a:srgbClr val="FF0000"/>
                </a:solidFill>
              </a:rPr>
              <a:t>IMPORTANT!!!</a:t>
            </a:r>
          </a:p>
          <a:p>
            <a:r>
              <a:rPr lang="en-CA" dirty="0"/>
              <a:t>If the variable exists in the memory, there is a high chance that there is a name connected to it</a:t>
            </a:r>
          </a:p>
          <a:p>
            <a:r>
              <a:rPr lang="en-CA" dirty="0"/>
              <a:t>Otherwise – something is definitely wrong</a:t>
            </a:r>
          </a:p>
        </p:txBody>
      </p:sp>
      <p:cxnSp>
        <p:nvCxnSpPr>
          <p:cNvPr id="44" name="Connector: Elbow 43">
            <a:extLst>
              <a:ext uri="{FF2B5EF4-FFF2-40B4-BE49-F238E27FC236}">
                <a16:creationId xmlns:a16="http://schemas.microsoft.com/office/drawing/2014/main" id="{AEFC4EAC-9F20-6894-E1FF-9600F7E8418D}"/>
              </a:ext>
            </a:extLst>
          </p:cNvPr>
          <p:cNvCxnSpPr>
            <a:cxnSpLocks/>
          </p:cNvCxnSpPr>
          <p:nvPr/>
        </p:nvCxnSpPr>
        <p:spPr>
          <a:xfrm rot="5400000" flipH="1" flipV="1">
            <a:off x="4954162" y="3285544"/>
            <a:ext cx="335127" cy="2037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0D7A4B9-F9F1-8D19-A0EB-5EA54652133A}"/>
              </a:ext>
            </a:extLst>
          </p:cNvPr>
          <p:cNvSpPr txBox="1"/>
          <p:nvPr/>
        </p:nvSpPr>
        <p:spPr>
          <a:xfrm>
            <a:off x="4424266" y="2144170"/>
            <a:ext cx="1957899" cy="954107"/>
          </a:xfrm>
          <a:prstGeom prst="rect">
            <a:avLst/>
          </a:prstGeom>
          <a:noFill/>
        </p:spPr>
        <p:txBody>
          <a:bodyPr wrap="square" rtlCol="0">
            <a:spAutoFit/>
          </a:bodyPr>
          <a:lstStyle/>
          <a:p>
            <a:r>
              <a:rPr lang="en-CA" sz="1400" dirty="0">
                <a:solidFill>
                  <a:srgbClr val="FFFF00"/>
                </a:solidFill>
              </a:rPr>
              <a:t>Can be any name we want as long as it follows Python naming conventions</a:t>
            </a:r>
          </a:p>
        </p:txBody>
      </p:sp>
    </p:spTree>
    <p:extLst>
      <p:ext uri="{BB962C8B-B14F-4D97-AF65-F5344CB8AC3E}">
        <p14:creationId xmlns:p14="http://schemas.microsoft.com/office/powerpoint/2010/main" val="2798405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AA2F0-CA87-7ABE-7F4B-C98E7D3CE3A0}"/>
              </a:ext>
            </a:extLst>
          </p:cNvPr>
          <p:cNvSpPr>
            <a:spLocks noGrp="1"/>
          </p:cNvSpPr>
          <p:nvPr>
            <p:ph type="title"/>
          </p:nvPr>
        </p:nvSpPr>
        <p:spPr>
          <a:xfrm>
            <a:off x="1393638" y="2728735"/>
            <a:ext cx="9404723" cy="1400530"/>
          </a:xfrm>
        </p:spPr>
        <p:txBody>
          <a:bodyPr/>
          <a:lstStyle/>
          <a:p>
            <a:pPr algn="ctr"/>
            <a:r>
              <a:rPr lang="en-CA" sz="8000" b="1" dirty="0"/>
              <a:t>Variable types</a:t>
            </a:r>
          </a:p>
        </p:txBody>
      </p:sp>
    </p:spTree>
    <p:extLst>
      <p:ext uri="{BB962C8B-B14F-4D97-AF65-F5344CB8AC3E}">
        <p14:creationId xmlns:p14="http://schemas.microsoft.com/office/powerpoint/2010/main" val="1415826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79B3F-AA02-16E3-68E1-9BCCB843EE7D}"/>
              </a:ext>
            </a:extLst>
          </p:cNvPr>
          <p:cNvSpPr>
            <a:spLocks noGrp="1"/>
          </p:cNvSpPr>
          <p:nvPr>
            <p:ph type="title"/>
          </p:nvPr>
        </p:nvSpPr>
        <p:spPr>
          <a:xfrm>
            <a:off x="646111" y="452718"/>
            <a:ext cx="9404723" cy="778553"/>
          </a:xfrm>
        </p:spPr>
        <p:txBody>
          <a:bodyPr/>
          <a:lstStyle/>
          <a:p>
            <a:pPr algn="ctr"/>
            <a:r>
              <a:rPr lang="en-CA" b="1" dirty="0"/>
              <a:t>Types of variables in Python:</a:t>
            </a:r>
          </a:p>
        </p:txBody>
      </p:sp>
      <p:sp>
        <p:nvSpPr>
          <p:cNvPr id="3" name="Content Placeholder 2">
            <a:extLst>
              <a:ext uri="{FF2B5EF4-FFF2-40B4-BE49-F238E27FC236}">
                <a16:creationId xmlns:a16="http://schemas.microsoft.com/office/drawing/2014/main" id="{405A3E3E-0AC7-2A8C-1196-0EDBDB6B189A}"/>
              </a:ext>
            </a:extLst>
          </p:cNvPr>
          <p:cNvSpPr>
            <a:spLocks noGrp="1"/>
          </p:cNvSpPr>
          <p:nvPr>
            <p:ph idx="1"/>
          </p:nvPr>
        </p:nvSpPr>
        <p:spPr>
          <a:xfrm>
            <a:off x="838200" y="1457608"/>
            <a:ext cx="10515600" cy="4719355"/>
          </a:xfrm>
        </p:spPr>
        <p:txBody>
          <a:bodyPr>
            <a:normAutofit/>
          </a:bodyPr>
          <a:lstStyle/>
          <a:p>
            <a:r>
              <a:rPr lang="en-CA" dirty="0">
                <a:solidFill>
                  <a:srgbClr val="C00000"/>
                </a:solidFill>
              </a:rPr>
              <a:t>Numeric</a:t>
            </a:r>
            <a:r>
              <a:rPr lang="en-CA" dirty="0"/>
              <a:t> (</a:t>
            </a:r>
            <a:r>
              <a:rPr lang="en-CA" dirty="0">
                <a:highlight>
                  <a:srgbClr val="0000FF"/>
                </a:highlight>
              </a:rPr>
              <a:t>int, float, complex</a:t>
            </a:r>
            <a:r>
              <a:rPr lang="en-CA" dirty="0"/>
              <a:t>)</a:t>
            </a:r>
          </a:p>
          <a:p>
            <a:r>
              <a:rPr lang="en-CA" dirty="0">
                <a:solidFill>
                  <a:srgbClr val="C00000"/>
                </a:solidFill>
              </a:rPr>
              <a:t>Boolean</a:t>
            </a:r>
            <a:r>
              <a:rPr lang="en-CA" dirty="0"/>
              <a:t> (contains only 2 values - True or False) </a:t>
            </a:r>
            <a:r>
              <a:rPr lang="en-CA" dirty="0">
                <a:highlight>
                  <a:srgbClr val="0000FF"/>
                </a:highlight>
              </a:rPr>
              <a:t>(bool)</a:t>
            </a:r>
          </a:p>
          <a:p>
            <a:r>
              <a:rPr lang="en-CA" dirty="0">
                <a:solidFill>
                  <a:srgbClr val="C00000"/>
                </a:solidFill>
              </a:rPr>
              <a:t>Text type </a:t>
            </a:r>
            <a:r>
              <a:rPr lang="en-CA" dirty="0"/>
              <a:t>(sequence of characters or single character) </a:t>
            </a:r>
            <a:r>
              <a:rPr lang="en-CA" dirty="0">
                <a:highlight>
                  <a:srgbClr val="0000FF"/>
                </a:highlight>
              </a:rPr>
              <a:t>(str)</a:t>
            </a:r>
          </a:p>
          <a:p>
            <a:r>
              <a:rPr lang="en-CA" dirty="0" err="1">
                <a:solidFill>
                  <a:srgbClr val="C00000"/>
                </a:solidFill>
              </a:rPr>
              <a:t>NoneType</a:t>
            </a:r>
            <a:r>
              <a:rPr lang="en-CA" dirty="0"/>
              <a:t> (basically absence of value) (None)</a:t>
            </a:r>
          </a:p>
          <a:p>
            <a:r>
              <a:rPr lang="en-CA" dirty="0">
                <a:solidFill>
                  <a:srgbClr val="C00000"/>
                </a:solidFill>
              </a:rPr>
              <a:t>Sequence </a:t>
            </a:r>
            <a:r>
              <a:rPr lang="en-CA" dirty="0"/>
              <a:t>(sequence of variables) </a:t>
            </a:r>
            <a:r>
              <a:rPr lang="en-CA" dirty="0">
                <a:highlight>
                  <a:srgbClr val="0000FF"/>
                </a:highlight>
              </a:rPr>
              <a:t>(list, tuple, range)</a:t>
            </a:r>
          </a:p>
          <a:p>
            <a:r>
              <a:rPr lang="en-CA" dirty="0">
                <a:solidFill>
                  <a:srgbClr val="C00000"/>
                </a:solidFill>
              </a:rPr>
              <a:t>Mapping</a:t>
            </a:r>
            <a:r>
              <a:rPr lang="en-CA" dirty="0"/>
              <a:t> </a:t>
            </a:r>
            <a:r>
              <a:rPr lang="en-CA" dirty="0">
                <a:highlight>
                  <a:srgbClr val="0000FF"/>
                </a:highlight>
              </a:rPr>
              <a:t>(</a:t>
            </a:r>
            <a:r>
              <a:rPr lang="en-CA" dirty="0" err="1">
                <a:highlight>
                  <a:srgbClr val="0000FF"/>
                </a:highlight>
              </a:rPr>
              <a:t>dict</a:t>
            </a:r>
            <a:r>
              <a:rPr lang="en-CA" dirty="0">
                <a:highlight>
                  <a:srgbClr val="0000FF"/>
                </a:highlight>
              </a:rPr>
              <a:t>)</a:t>
            </a:r>
          </a:p>
          <a:p>
            <a:r>
              <a:rPr lang="en-CA" dirty="0">
                <a:solidFill>
                  <a:srgbClr val="C00000"/>
                </a:solidFill>
              </a:rPr>
              <a:t>Binary</a:t>
            </a:r>
            <a:r>
              <a:rPr lang="en-CA" dirty="0"/>
              <a:t> </a:t>
            </a:r>
            <a:r>
              <a:rPr lang="en-CA" dirty="0">
                <a:highlight>
                  <a:srgbClr val="0000FF"/>
                </a:highlight>
              </a:rPr>
              <a:t>(bytes, </a:t>
            </a:r>
            <a:r>
              <a:rPr lang="en-CA" dirty="0" err="1">
                <a:highlight>
                  <a:srgbClr val="0000FF"/>
                </a:highlight>
              </a:rPr>
              <a:t>bytearray</a:t>
            </a:r>
            <a:r>
              <a:rPr lang="en-CA" dirty="0">
                <a:highlight>
                  <a:srgbClr val="0000FF"/>
                </a:highlight>
              </a:rPr>
              <a:t>, </a:t>
            </a:r>
            <a:r>
              <a:rPr lang="en-CA" dirty="0" err="1">
                <a:highlight>
                  <a:srgbClr val="0000FF"/>
                </a:highlight>
              </a:rPr>
              <a:t>memoryview</a:t>
            </a:r>
            <a:r>
              <a:rPr lang="en-CA" dirty="0">
                <a:highlight>
                  <a:srgbClr val="0000FF"/>
                </a:highlight>
              </a:rPr>
              <a:t>)</a:t>
            </a:r>
          </a:p>
          <a:p>
            <a:pPr marL="0" indent="0">
              <a:buNone/>
            </a:pPr>
            <a:r>
              <a:rPr lang="en-CA" dirty="0"/>
              <a:t>The list of types is retrieved from: https://www.w3schools.com/python/python_datatypes.asp</a:t>
            </a:r>
          </a:p>
          <a:p>
            <a:endParaRPr lang="en-CA" dirty="0"/>
          </a:p>
        </p:txBody>
      </p:sp>
    </p:spTree>
    <p:extLst>
      <p:ext uri="{BB962C8B-B14F-4D97-AF65-F5344CB8AC3E}">
        <p14:creationId xmlns:p14="http://schemas.microsoft.com/office/powerpoint/2010/main" val="2010944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260</TotalTime>
  <Words>1322</Words>
  <Application>Microsoft Office PowerPoint</Application>
  <PresentationFormat>Widescreen</PresentationFormat>
  <Paragraphs>120</Paragraphs>
  <Slides>21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Arial</vt:lpstr>
      <vt:lpstr>Century Gothic</vt:lpstr>
      <vt:lpstr>Wingdings 3</vt:lpstr>
      <vt:lpstr>Ion</vt:lpstr>
      <vt:lpstr>Python Variables</vt:lpstr>
      <vt:lpstr>PowerPoint Presentation</vt:lpstr>
      <vt:lpstr>Let’s try to answer this question!</vt:lpstr>
      <vt:lpstr>The closest concept to the variable in real life is a word</vt:lpstr>
      <vt:lpstr>In Python same concept can be applied!</vt:lpstr>
      <vt:lpstr>Real Python example:</vt:lpstr>
      <vt:lpstr>How the RAM works (Simplified concept)</vt:lpstr>
      <vt:lpstr>Variable types</vt:lpstr>
      <vt:lpstr>Types of variables in Python:</vt:lpstr>
      <vt:lpstr>If the value have an exact type, that does not mean that it can’t be converted</vt:lpstr>
      <vt:lpstr>Exceptions (Errors)</vt:lpstr>
      <vt:lpstr>Exceptions/errors</vt:lpstr>
      <vt:lpstr>1. Syntax error</vt:lpstr>
      <vt:lpstr>2. Logical error</vt:lpstr>
      <vt:lpstr>3. Runtime errors</vt:lpstr>
      <vt:lpstr>Garbage collector</vt:lpstr>
      <vt:lpstr>IMPORTANT!!!</vt:lpstr>
      <vt:lpstr>What is garbage collector?</vt:lpstr>
      <vt:lpstr>Conclusion</vt:lpstr>
      <vt:lpstr>Hint of the day</vt:lpstr>
      <vt:lpstr>Useful websites for learning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Daniil Voronkov</dc:creator>
  <cp:lastModifiedBy>Daniil Voronkov</cp:lastModifiedBy>
  <cp:revision>17</cp:revision>
  <dcterms:created xsi:type="dcterms:W3CDTF">2024-09-02T11:38:26Z</dcterms:created>
  <dcterms:modified xsi:type="dcterms:W3CDTF">2024-09-19T03:52:20Z</dcterms:modified>
</cp:coreProperties>
</file>