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Lst>
  <p:sldSz cy="5143500" cx="9144000"/>
  <p:notesSz cx="6858000" cy="9144000"/>
  <p:embeddedFontLst>
    <p:embeddedFont>
      <p:font typeface="Amatic SC"/>
      <p:regular r:id="rId10"/>
      <p:bold r:id="rId11"/>
    </p:embeddedFont>
    <p:embeddedFont>
      <p:font typeface="Source Code Pr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maticSC-bold.fntdata"/><Relationship Id="rId10" Type="http://schemas.openxmlformats.org/officeDocument/2006/relationships/font" Target="fonts/AmaticSC-regular.fntdata"/><Relationship Id="rId13" Type="http://schemas.openxmlformats.org/officeDocument/2006/relationships/font" Target="fonts/SourceCodePro-bold.fntdata"/><Relationship Id="rId12" Type="http://schemas.openxmlformats.org/officeDocument/2006/relationships/font" Target="fonts/SourceCodePr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SourceCodePro-boldItalic.fntdata"/><Relationship Id="rId14" Type="http://schemas.openxmlformats.org/officeDocument/2006/relationships/font" Target="fonts/SourceCodePr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40c46c5e2_2_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40c46c5e2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40c46c5e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40c46c5e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40c46c5e2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40c46c5e2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57" name="Google Shape;57;p14"/>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lgn="ctr">
              <a:spcBef>
                <a:spcPts val="0"/>
              </a:spcBef>
              <a:spcAft>
                <a:spcPts val="0"/>
              </a:spcAft>
              <a:buSzPts val="4200"/>
              <a:buNone/>
              <a:defRPr sz="3000">
                <a:latin typeface="Times New Roman"/>
                <a:ea typeface="Times New Roman"/>
                <a:cs typeface="Times New Roman"/>
                <a:sym typeface="Times New Roman"/>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64" name="Google Shape;64;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68" name="Google Shape;68;p17"/>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78" name="Shape 78"/>
        <p:cNvGrpSpPr/>
        <p:nvPr/>
      </p:nvGrpSpPr>
      <p:grpSpPr>
        <a:xfrm>
          <a:off x="0" y="0"/>
          <a:ext cx="0" cy="0"/>
          <a:chOff x="0" y="0"/>
          <a:chExt cx="0" cy="0"/>
        </a:xfrm>
      </p:grpSpPr>
      <p:sp>
        <p:nvSpPr>
          <p:cNvPr id="79" name="Google Shape;79;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21"/>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84" name="Google Shape;84;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85" name="Google Shape;85;p21"/>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6" name="Google Shape;86;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93" name="Google Shape;93;p23"/>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52" name="Google Shape;52;p1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C864"/>
        </a:solidFill>
      </p:bgPr>
    </p:bg>
    <p:spTree>
      <p:nvGrpSpPr>
        <p:cNvPr id="100" name="Shape 100"/>
        <p:cNvGrpSpPr/>
        <p:nvPr/>
      </p:nvGrpSpPr>
      <p:grpSpPr>
        <a:xfrm>
          <a:off x="0" y="0"/>
          <a:ext cx="0" cy="0"/>
          <a:chOff x="0" y="0"/>
          <a:chExt cx="0" cy="0"/>
        </a:xfrm>
      </p:grpSpPr>
      <p:sp>
        <p:nvSpPr>
          <p:cNvPr id="101" name="Google Shape;101;p25"/>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KCB TOWERS </a:t>
            </a:r>
            <a:r>
              <a:rPr lang="en-GB">
                <a:latin typeface="Times New Roman"/>
                <a:ea typeface="Times New Roman"/>
                <a:cs typeface="Times New Roman"/>
                <a:sym typeface="Times New Roman"/>
              </a:rPr>
              <a:t>ANALYSIS</a:t>
            </a:r>
            <a:endParaRPr>
              <a:latin typeface="Times New Roman"/>
              <a:ea typeface="Times New Roman"/>
              <a:cs typeface="Times New Roman"/>
              <a:sym typeface="Times New Roman"/>
            </a:endParaRPr>
          </a:p>
        </p:txBody>
      </p:sp>
      <p:pic>
        <p:nvPicPr>
          <p:cNvPr id="102" name="Google Shape;102;p25"/>
          <p:cNvPicPr preferRelativeResize="0"/>
          <p:nvPr/>
        </p:nvPicPr>
        <p:blipFill>
          <a:blip r:embed="rId3">
            <a:alphaModFix/>
          </a:blip>
          <a:stretch>
            <a:fillRect/>
          </a:stretch>
        </p:blipFill>
        <p:spPr>
          <a:xfrm>
            <a:off x="1151000" y="671425"/>
            <a:ext cx="6146624" cy="169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31975"/>
            <a:ext cx="8520600" cy="4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700"/>
              <a:t>KCB TOWERS</a:t>
            </a:r>
            <a:endParaRPr sz="2700">
              <a:latin typeface="Times New Roman"/>
              <a:ea typeface="Times New Roman"/>
              <a:cs typeface="Times New Roman"/>
              <a:sym typeface="Times New Roman"/>
            </a:endParaRPr>
          </a:p>
        </p:txBody>
      </p:sp>
      <p:sp>
        <p:nvSpPr>
          <p:cNvPr id="108" name="Google Shape;108;p26"/>
          <p:cNvSpPr txBox="1"/>
          <p:nvPr/>
        </p:nvSpPr>
        <p:spPr>
          <a:xfrm>
            <a:off x="6370425" y="1406775"/>
            <a:ext cx="2773500" cy="17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accent1"/>
              </a:solidFill>
              <a:latin typeface="Times New Roman"/>
              <a:ea typeface="Times New Roman"/>
              <a:cs typeface="Times New Roman"/>
              <a:sym typeface="Times New Roman"/>
            </a:endParaRPr>
          </a:p>
        </p:txBody>
      </p:sp>
      <p:pic>
        <p:nvPicPr>
          <p:cNvPr id="109" name="Google Shape;109;p26"/>
          <p:cNvPicPr preferRelativeResize="0"/>
          <p:nvPr/>
        </p:nvPicPr>
        <p:blipFill>
          <a:blip r:embed="rId3">
            <a:alphaModFix/>
          </a:blip>
          <a:stretch>
            <a:fillRect/>
          </a:stretch>
        </p:blipFill>
        <p:spPr>
          <a:xfrm>
            <a:off x="0" y="564950"/>
            <a:ext cx="5659049" cy="4578549"/>
          </a:xfrm>
          <a:prstGeom prst="rect">
            <a:avLst/>
          </a:prstGeom>
          <a:noFill/>
          <a:ln>
            <a:noFill/>
          </a:ln>
        </p:spPr>
      </p:pic>
      <p:sp>
        <p:nvSpPr>
          <p:cNvPr id="110" name="Google Shape;110;p26"/>
          <p:cNvSpPr txBox="1"/>
          <p:nvPr/>
        </p:nvSpPr>
        <p:spPr>
          <a:xfrm>
            <a:off x="6186575" y="959150"/>
            <a:ext cx="2901600" cy="38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accent1"/>
                </a:solidFill>
                <a:latin typeface="Times New Roman"/>
                <a:ea typeface="Times New Roman"/>
                <a:cs typeface="Times New Roman"/>
                <a:sym typeface="Times New Roman"/>
              </a:rPr>
              <a:t>The bar chart provides a comprehensive overview of the health metrics and conditions among 220 individuals associated with the KCB Upperhill branch.</a:t>
            </a:r>
            <a:r>
              <a:rPr lang="en-GB" sz="1000">
                <a:solidFill>
                  <a:schemeClr val="accent1"/>
                </a:solidFill>
                <a:latin typeface="Times New Roman"/>
                <a:ea typeface="Times New Roman"/>
                <a:cs typeface="Times New Roman"/>
                <a:sym typeface="Times New Roman"/>
              </a:rPr>
              <a:t>Gender distribution shows a slight skew towards females, with 78 males and 142 females in the sampled population</a:t>
            </a:r>
            <a:r>
              <a:rPr lang="en-GB" sz="1000">
                <a:solidFill>
                  <a:schemeClr val="accent1"/>
                </a:solidFill>
                <a:latin typeface="Times New Roman"/>
                <a:ea typeface="Times New Roman"/>
                <a:cs typeface="Times New Roman"/>
                <a:sym typeface="Times New Roman"/>
              </a:rPr>
              <a:t>. Body Mass Index (BMI) analysis highlights a prevalence of weight-related concerns, with the majority classified as overweight (101) and obese (47), signaling potential risks for obesity-related complications. Various health conditions such as high blood pressure, low hemoglobin, and high cholesterol levels were observed, suggesting potential cardiovascular and liver health risks within the population observed.</a:t>
            </a:r>
            <a:endParaRPr sz="10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n-GB" sz="1000">
                <a:solidFill>
                  <a:schemeClr val="accent1"/>
                </a:solidFill>
                <a:latin typeface="Times New Roman"/>
                <a:ea typeface="Times New Roman"/>
                <a:cs typeface="Times New Roman"/>
                <a:sym typeface="Times New Roman"/>
              </a:rPr>
              <a:t>In light of these findings, targeted interventions are recommended to address the identified health challenges. Strategies focused on weight management, lifestyle modifications, and regular health screenings could mitigate risk factors associated with observed health conditions, promoting better health outcomes for individuals within the KCB Upperhill branch.</a:t>
            </a:r>
            <a:endParaRPr sz="10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accen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pic>
        <p:nvPicPr>
          <p:cNvPr id="115" name="Google Shape;115;p27"/>
          <p:cNvPicPr preferRelativeResize="0"/>
          <p:nvPr/>
        </p:nvPicPr>
        <p:blipFill>
          <a:blip r:embed="rId3">
            <a:alphaModFix/>
          </a:blip>
          <a:stretch>
            <a:fillRect/>
          </a:stretch>
        </p:blipFill>
        <p:spPr>
          <a:xfrm>
            <a:off x="1670550" y="1726363"/>
            <a:ext cx="6146624" cy="1690775"/>
          </a:xfrm>
          <a:prstGeom prst="rect">
            <a:avLst/>
          </a:prstGeom>
          <a:noFill/>
          <a:ln>
            <a:noFill/>
          </a:ln>
        </p:spPr>
      </p:pic>
      <p:sp>
        <p:nvSpPr>
          <p:cNvPr id="116" name="Google Shape;116;p27"/>
          <p:cNvSpPr txBox="1"/>
          <p:nvPr/>
        </p:nvSpPr>
        <p:spPr>
          <a:xfrm>
            <a:off x="6993875" y="4847700"/>
            <a:ext cx="2222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Times New Roman"/>
                <a:ea typeface="Times New Roman"/>
                <a:cs typeface="Times New Roman"/>
                <a:sym typeface="Times New Roman"/>
              </a:rPr>
              <a:t>Analysis done by D&amp;W Data Solutions</a:t>
            </a:r>
            <a:endParaRPr sz="10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