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65" r:id="rId11"/>
    <p:sldId id="266" r:id="rId12"/>
    <p:sldId id="268" r:id="rId13"/>
    <p:sldId id="269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4" autoAdjust="0"/>
  </p:normalViewPr>
  <p:slideViewPr>
    <p:cSldViewPr>
      <p:cViewPr varScale="1">
        <p:scale>
          <a:sx n="80" d="100"/>
          <a:sy n="80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1245F7A-BEFB-B4D2-121E-E37A339E20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379BF-D0DD-9D6D-4370-494C4E6ABD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9BD6-AFB5-41E0-B8CA-0FB5DCF2D03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E40CA6-2B1F-71A7-3A6E-D49178D24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00DB-2F90-1F90-B8AD-C761F97B82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4BB34C-E941-4DA4-BAAE-384A628F3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12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B72A-0184-496C-A0D3-6C10A10D971F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099DA-8198-4A4D-A13D-F2442CB2C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7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099DA-8198-4A4D-A13D-F2442CB2CF1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94740"/>
          </a:xfrm>
          <a:custGeom>
            <a:avLst/>
            <a:gdLst/>
            <a:ahLst/>
            <a:cxnLst/>
            <a:rect l="l" t="t" r="r" b="b"/>
            <a:pathLst>
              <a:path w="12192000" h="1094740">
                <a:moveTo>
                  <a:pt x="12191999" y="1094703"/>
                </a:moveTo>
                <a:lnTo>
                  <a:pt x="0" y="109470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094703"/>
                </a:lnTo>
                <a:close/>
              </a:path>
            </a:pathLst>
          </a:custGeom>
          <a:solidFill>
            <a:srgbClr val="2F54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94740"/>
          </a:xfrm>
          <a:custGeom>
            <a:avLst/>
            <a:gdLst/>
            <a:ahLst/>
            <a:cxnLst/>
            <a:rect l="l" t="t" r="r" b="b"/>
            <a:pathLst>
              <a:path w="12192000" h="1094740">
                <a:moveTo>
                  <a:pt x="0" y="0"/>
                </a:moveTo>
                <a:lnTo>
                  <a:pt x="12191999" y="0"/>
                </a:lnTo>
                <a:lnTo>
                  <a:pt x="12191999" y="1094703"/>
                </a:lnTo>
                <a:lnTo>
                  <a:pt x="0" y="1094703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1B30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" y="0"/>
            <a:ext cx="1191373" cy="11075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9700" y="137728"/>
            <a:ext cx="10254615" cy="825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0900" y="1431358"/>
            <a:ext cx="9596120" cy="2865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ISE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24/04/2025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09038" y="6441097"/>
            <a:ext cx="266065" cy="229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88888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latin typeface="Arial"/>
                <a:cs typeface="Arial"/>
              </a:rPr>
              <a:t>DEPARTMENT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INFORMATION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SCIENCE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&amp;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ENGINEERING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4800" y="1431358"/>
            <a:ext cx="11734800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672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MINI</a:t>
            </a:r>
            <a:r>
              <a:rPr sz="3600" spc="-140" dirty="0"/>
              <a:t> </a:t>
            </a:r>
            <a:r>
              <a:rPr sz="3600" dirty="0"/>
              <a:t>PROJECT</a:t>
            </a:r>
            <a:r>
              <a:rPr sz="3600" spc="-135" dirty="0"/>
              <a:t> </a:t>
            </a:r>
            <a:r>
              <a:rPr sz="3600" spc="-10" dirty="0"/>
              <a:t>(PROJ22IS49)</a:t>
            </a:r>
            <a:endParaRPr lang="en-US" sz="3600" spc="-10" dirty="0"/>
          </a:p>
          <a:p>
            <a:pPr marL="3006725">
              <a:lnSpc>
                <a:spcPct val="100000"/>
              </a:lnSpc>
              <a:spcBef>
                <a:spcPts val="100"/>
              </a:spcBef>
            </a:pPr>
            <a:endParaRPr sz="3600" dirty="0"/>
          </a:p>
          <a:p>
            <a:r>
              <a:rPr lang="en-US" sz="3600" dirty="0"/>
              <a:t>				     “Serene Sphere”</a:t>
            </a:r>
          </a:p>
          <a:p>
            <a:r>
              <a:rPr lang="en-US" sz="3600" dirty="0"/>
              <a:t>		 </a:t>
            </a:r>
            <a:r>
              <a:rPr lang="en-US" sz="3200" b="0" dirty="0"/>
              <a:t>  A Full-Stack Mental Health Web Application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1575" y="4321883"/>
            <a:ext cx="172148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Presented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by:</a:t>
            </a:r>
            <a:endParaRPr lang="en-IN" sz="2400" spc="-25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793" y="4663855"/>
            <a:ext cx="473002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Nisarga S Reddy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Prachi Choudhary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7284" y="4713043"/>
            <a:ext cx="257336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1DS23IS109</a:t>
            </a:r>
          </a:p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1DS231S118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93" y="5426642"/>
            <a:ext cx="473002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lang="en-IN" sz="2400" dirty="0"/>
              <a:t>Nishanth P Ouseph 1DS231S110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lang="en-IN" sz="2400" dirty="0"/>
              <a:t>                                 1DS23IS071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</a:tabLst>
            </a:pPr>
            <a:r>
              <a:rPr lang="en-IN" sz="2400" dirty="0"/>
              <a:t> </a:t>
            </a:r>
            <a:r>
              <a:rPr sz="2400" dirty="0">
                <a:latin typeface="Calibri"/>
                <a:cs typeface="Calibri"/>
              </a:rPr>
              <a:t>	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28793" y="5799794"/>
            <a:ext cx="4105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3185" algn="l"/>
              </a:tabLst>
            </a:pPr>
            <a:r>
              <a:rPr lang="en-IN" sz="2400" dirty="0"/>
              <a:t>KVS Sri Krishna 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lang="en-IN" sz="2400" dirty="0">
                <a:latin typeface="Calibri"/>
                <a:cs typeface="Calibri"/>
              </a:rPr>
              <a:t>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33031" y="4506522"/>
            <a:ext cx="2872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Under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guidance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56158" y="5046011"/>
            <a:ext cx="36258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4425" marR="70485" indent="-758190">
              <a:lnSpc>
                <a:spcPct val="100000"/>
              </a:lnSpc>
              <a:spcBef>
                <a:spcPts val="100"/>
              </a:spcBef>
            </a:pPr>
            <a:r>
              <a:rPr lang="en-IN" sz="2400" dirty="0"/>
              <a:t>Dr. Bhavani K (BK) </a:t>
            </a:r>
            <a:r>
              <a:rPr sz="2400" spc="-10" dirty="0">
                <a:latin typeface="Calibri"/>
                <a:cs typeface="Calibri"/>
              </a:rPr>
              <a:t>Designation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Dept.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DSCE,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Bangalore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9447" rIns="0" bIns="0" rtlCol="0">
            <a:spAutoFit/>
          </a:bodyPr>
          <a:lstStyle/>
          <a:p>
            <a:pPr marL="357886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latin typeface="Calibri"/>
                <a:cs typeface="Calibri"/>
              </a:rPr>
              <a:t>FLOW</a:t>
            </a:r>
            <a:r>
              <a:rPr sz="2800" b="0" spc="-100" dirty="0">
                <a:latin typeface="Calibri"/>
                <a:cs typeface="Calibri"/>
              </a:rPr>
              <a:t> </a:t>
            </a:r>
            <a:r>
              <a:rPr sz="2800" b="0" spc="-10" dirty="0">
                <a:latin typeface="Calibri"/>
                <a:cs typeface="Calibri"/>
              </a:rPr>
              <a:t>CHART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48340A8A-1AA5-6410-FDEF-81685756C8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D067A7E-EA12-8A16-3C7E-EE841274C58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97B1D8B-2888-E0A1-7BFC-B204040A0C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10</a:t>
            </a:fld>
            <a:endParaRPr lang="en-IN" spc="-25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688811-CFB2-5B1C-6F5F-4CDB97994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75342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581" rIns="0" bIns="0" rtlCol="0">
            <a:spAutoFit/>
          </a:bodyPr>
          <a:lstStyle/>
          <a:p>
            <a:pPr marL="2824480">
              <a:lnSpc>
                <a:spcPct val="100000"/>
              </a:lnSpc>
              <a:spcBef>
                <a:spcPts val="100"/>
              </a:spcBef>
            </a:pPr>
            <a:r>
              <a:rPr sz="3000" b="0" spc="-10" dirty="0">
                <a:latin typeface="Calibri"/>
                <a:cs typeface="Calibri"/>
              </a:rPr>
              <a:t>EXPECTED</a:t>
            </a:r>
            <a:r>
              <a:rPr sz="3000" b="0" spc="-100" dirty="0">
                <a:latin typeface="Calibri"/>
                <a:cs typeface="Calibri"/>
              </a:rPr>
              <a:t> </a:t>
            </a:r>
            <a:r>
              <a:rPr sz="3000" b="0" spc="-10" dirty="0">
                <a:latin typeface="Calibri"/>
                <a:cs typeface="Calibri"/>
              </a:rPr>
              <a:t>OUTCOME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563" y="1524000"/>
            <a:ext cx="10308590" cy="2839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/>
              <a:t>Accessible AI-driven mental health support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/>
              <a:t>Encourages journaling and self-reflection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/>
              <a:t>Private, secure, and stigma-free experience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500" dirty="0"/>
              <a:t>Engages users with interactive UI and smart tracking</a:t>
            </a:r>
          </a:p>
          <a:p>
            <a:pPr marL="469900" marR="471170" indent="-457200">
              <a:lnSpc>
                <a:spcPct val="150000"/>
              </a:lnSpc>
              <a:spcBef>
                <a:spcPts val="95"/>
              </a:spcBef>
              <a:buFont typeface="+mj-lt"/>
              <a:buAutoNum type="arabicPeriod"/>
            </a:pPr>
            <a:endParaRPr sz="2500" dirty="0">
              <a:latin typeface="Arial MT"/>
              <a:cs typeface="Arial MT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BA7070E-25B5-7B95-101A-1B3476EC105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5F59BC2-0D2D-5669-11AE-60DBF905F41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C41A592-396E-6C31-804B-CD65A7A1FD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11</a:t>
            </a:fld>
            <a:endParaRPr lang="en-IN"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1600200"/>
            <a:ext cx="9603105" cy="3910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2400" dirty="0" err="1">
                <a:latin typeface="Calibri"/>
                <a:cs typeface="Calibri"/>
              </a:rPr>
              <a:t>Tailwindcss</a:t>
            </a:r>
            <a:r>
              <a:rPr lang="en-IN" sz="2400" dirty="0">
                <a:latin typeface="Calibri"/>
                <a:cs typeface="Calibri"/>
              </a:rPr>
              <a:t> documentation</a:t>
            </a: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Reactcomponents.com</a:t>
            </a: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Openrouter.ai</a:t>
            </a: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Vite documentation</a:t>
            </a: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Github.com</a:t>
            </a: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endParaRPr lang="en-IN" sz="2400" dirty="0">
              <a:latin typeface="Calibri"/>
              <a:cs typeface="Calibri"/>
            </a:endParaRPr>
          </a:p>
          <a:p>
            <a:pPr marL="495300" indent="-457200">
              <a:lnSpc>
                <a:spcPct val="150000"/>
              </a:lnSpc>
              <a:spcBef>
                <a:spcPts val="100"/>
              </a:spcBef>
              <a:buFont typeface="+mj-lt"/>
              <a:buAutoNum type="arabicPeriod"/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5807" rIns="0" bIns="0" rtlCol="0">
            <a:spAutoFit/>
          </a:bodyPr>
          <a:lstStyle/>
          <a:p>
            <a:pPr marL="372999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7E7793BB-7C40-9EE6-A367-CCD455EA98A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03AA8DD-92BA-CCB4-8BA5-2499AF08D77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CB36EA2-99E2-BF24-1114-C7B5EC7981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12</a:t>
            </a:fld>
            <a:endParaRPr lang="en-IN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44" y="2868324"/>
            <a:ext cx="328167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0000"/>
                </a:solidFill>
                <a:latin typeface="Palatino Linotype"/>
                <a:cs typeface="Palatino Linotype"/>
              </a:rPr>
              <a:t>THANK</a:t>
            </a:r>
            <a:r>
              <a:rPr sz="4000" spc="-25" dirty="0">
                <a:solidFill>
                  <a:srgbClr val="000000"/>
                </a:solidFill>
                <a:latin typeface="Palatino Linotype"/>
                <a:cs typeface="Palatino Linotype"/>
              </a:rPr>
              <a:t> YOU</a:t>
            </a:r>
            <a:endParaRPr sz="4000">
              <a:latin typeface="Palatino Linotype"/>
              <a:cs typeface="Palatino Linotype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5B6E1EF-4EBF-9657-7065-7CA19653D87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2C6D81-7A77-2E2E-74F1-70CDA5C3D05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1BB4C43-0D9C-0D1D-8B02-DBFF2A519B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13</a:t>
            </a:fld>
            <a:endParaRPr lang="en-IN"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326" rIns="0" bIns="0" rtlCol="0">
            <a:spAutoFit/>
          </a:bodyPr>
          <a:lstStyle/>
          <a:p>
            <a:pPr marL="3662679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9F046-48D9-550F-7391-831649F4ED0B}"/>
              </a:ext>
            </a:extLst>
          </p:cNvPr>
          <p:cNvSpPr txBox="1"/>
          <p:nvPr/>
        </p:nvSpPr>
        <p:spPr>
          <a:xfrm>
            <a:off x="866386" y="1283936"/>
            <a:ext cx="9982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  <a:p>
            <a:pPr marL="342900" indent="-342900" algn="l">
              <a:buAutoNum type="arabicPeriod"/>
            </a:pPr>
            <a:r>
              <a:rPr lang="en-US" sz="2400" dirty="0"/>
              <a:t>Mental health-focused full-stack web application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2. Features AI therapist, mood tracker, journaling &amp; anonymous sharing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3.Provides a personalized, private, and accessible platform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</a:t>
            </a:r>
          </a:p>
          <a:p>
            <a:pPr algn="l"/>
            <a:r>
              <a:rPr lang="en-US" sz="2400" dirty="0"/>
              <a:t>4. Supports emotional well-being through digital tools</a:t>
            </a:r>
          </a:p>
          <a:p>
            <a:pPr algn="l"/>
            <a:endParaRPr lang="en-US" sz="24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0C23931-C38F-073A-4E8E-1B8D23A9E7B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A9F0DC8-BD28-88E1-CA87-96FEEB30F3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25602B-3816-F231-D3CF-02DA767E7A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2</a:t>
            </a:fld>
            <a:endParaRPr lang="en-IN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1613" rIns="0" bIns="0" rtlCol="0">
            <a:spAutoFit/>
          </a:bodyPr>
          <a:lstStyle/>
          <a:p>
            <a:pPr marL="3695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latin typeface="Arial MT"/>
                <a:cs typeface="Arial MT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18" y="1044459"/>
            <a:ext cx="5309870" cy="3798476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592455" indent="-579755">
              <a:lnSpc>
                <a:spcPct val="100000"/>
              </a:lnSpc>
              <a:spcBef>
                <a:spcPts val="19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spc="-10" dirty="0">
                <a:latin typeface="Calibri"/>
                <a:cs typeface="Calibri"/>
              </a:rPr>
              <a:t>Introduction</a:t>
            </a:r>
            <a:endParaRPr sz="2600" dirty="0">
              <a:latin typeface="Calibri"/>
              <a:cs typeface="Calibri"/>
            </a:endParaRPr>
          </a:p>
          <a:p>
            <a:pPr marL="592455" indent="-579755">
              <a:lnSpc>
                <a:spcPct val="100000"/>
              </a:lnSpc>
              <a:spcBef>
                <a:spcPts val="18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spc="-10" dirty="0">
                <a:latin typeface="Calibri"/>
                <a:cs typeface="Calibri"/>
              </a:rPr>
              <a:t>Problem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statement</a:t>
            </a:r>
            <a:endParaRPr sz="2600" dirty="0">
              <a:latin typeface="Calibri"/>
              <a:cs typeface="Calibri"/>
            </a:endParaRPr>
          </a:p>
          <a:p>
            <a:pPr marL="592455" indent="-579755">
              <a:lnSpc>
                <a:spcPct val="100000"/>
              </a:lnSpc>
              <a:spcBef>
                <a:spcPts val="18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spc="-10" dirty="0">
                <a:latin typeface="Calibri"/>
                <a:cs typeface="Calibri"/>
              </a:rPr>
              <a:t>Literature</a:t>
            </a:r>
            <a:r>
              <a:rPr sz="2600" spc="-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survey</a:t>
            </a:r>
            <a:endParaRPr sz="2600" dirty="0">
              <a:latin typeface="Calibri"/>
              <a:cs typeface="Calibri"/>
            </a:endParaRPr>
          </a:p>
          <a:p>
            <a:pPr marL="592455" indent="-579755">
              <a:lnSpc>
                <a:spcPct val="100000"/>
              </a:lnSpc>
              <a:spcBef>
                <a:spcPts val="18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spc="-10" dirty="0">
                <a:latin typeface="Calibri"/>
                <a:cs typeface="Calibri"/>
              </a:rPr>
              <a:t>System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design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&amp;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Methodology</a:t>
            </a:r>
            <a:endParaRPr sz="2600" dirty="0">
              <a:latin typeface="Calibri"/>
              <a:cs typeface="Calibri"/>
            </a:endParaRPr>
          </a:p>
          <a:p>
            <a:pPr marL="592455" indent="-579755">
              <a:lnSpc>
                <a:spcPct val="100000"/>
              </a:lnSpc>
              <a:spcBef>
                <a:spcPts val="18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dirty="0">
                <a:latin typeface="Calibri"/>
                <a:cs typeface="Calibri"/>
              </a:rPr>
              <a:t>Expected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outcome</a:t>
            </a:r>
            <a:endParaRPr sz="2600" dirty="0">
              <a:latin typeface="Calibri"/>
              <a:cs typeface="Calibri"/>
            </a:endParaRPr>
          </a:p>
          <a:p>
            <a:pPr marL="592455" indent="-579755">
              <a:lnSpc>
                <a:spcPct val="100000"/>
              </a:lnSpc>
              <a:spcBef>
                <a:spcPts val="1800"/>
              </a:spcBef>
              <a:buSzPct val="66666"/>
              <a:buAutoNum type="arabicPeriod"/>
              <a:tabLst>
                <a:tab pos="592455" algn="l"/>
              </a:tabLst>
            </a:pPr>
            <a:r>
              <a:rPr sz="2600" spc="-10" dirty="0">
                <a:latin typeface="Calibri"/>
                <a:cs typeface="Calibri"/>
              </a:rPr>
              <a:t>References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3E04DFB6-A440-2D56-C6F3-BE0B900DC43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4F05862-40CB-0281-05FD-8104483949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850E7B7-AB83-9D69-0834-5965F1A91D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3</a:t>
            </a:fld>
            <a:endParaRPr lang="en-I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24" rIns="0" bIns="0" rtlCol="0">
            <a:spAutoFit/>
          </a:bodyPr>
          <a:lstStyle/>
          <a:p>
            <a:pPr marL="3206115">
              <a:lnSpc>
                <a:spcPct val="100000"/>
              </a:lnSpc>
              <a:spcBef>
                <a:spcPts val="100"/>
              </a:spcBef>
            </a:pPr>
            <a:r>
              <a:rPr sz="4400" b="0" spc="-10" dirty="0">
                <a:latin typeface="Calibri"/>
                <a:cs typeface="Calibri"/>
              </a:rPr>
              <a:t>INTRODUCTION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56B30D-FACA-67A4-5C3B-103FF3F06A57}"/>
              </a:ext>
            </a:extLst>
          </p:cNvPr>
          <p:cNvSpPr txBox="1"/>
          <p:nvPr/>
        </p:nvSpPr>
        <p:spPr>
          <a:xfrm>
            <a:off x="892903" y="1524000"/>
            <a:ext cx="9982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Mental health issues are rising globally, especially among youth and working professionals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Many individuals lack access to affordable, stigma-free mental health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Traditional therapy can be impersonal, expensive, or hard to access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Existing mental health apps often miss key elements like privacy, personalization, and emotional intelligence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Serene Sphere</a:t>
            </a:r>
            <a:r>
              <a:rPr lang="en-US" sz="2000" dirty="0"/>
              <a:t> aims to address these gaps using modern web technologies to create a supportive, interactive, and secure platform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7525365-0129-86D1-713B-D5F5A4A9329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23AD50D-FC88-8EA9-72DE-0CC0571F42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96B27CE-B1E2-FE8B-F085-AFBA8668FA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4</a:t>
            </a:fld>
            <a:endParaRPr lang="en-IN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449" rIns="0" bIns="0" rtlCol="0">
            <a:spAutoFit/>
          </a:bodyPr>
          <a:lstStyle/>
          <a:p>
            <a:pPr marL="1998345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latin typeface="Calibri"/>
                <a:cs typeface="Calibri"/>
              </a:rPr>
              <a:t>PROBLEM</a:t>
            </a:r>
            <a:r>
              <a:rPr sz="4400" b="0" spc="-125" dirty="0">
                <a:latin typeface="Calibri"/>
                <a:cs typeface="Calibri"/>
              </a:rPr>
              <a:t> </a:t>
            </a:r>
            <a:r>
              <a:rPr sz="4400" b="0" spc="-80" dirty="0">
                <a:latin typeface="Calibri"/>
                <a:cs typeface="Calibri"/>
              </a:rPr>
              <a:t>STATEMENT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250EC-7773-1DAD-4100-3C3865D2D6C5}"/>
              </a:ext>
            </a:extLst>
          </p:cNvPr>
          <p:cNvSpPr txBox="1"/>
          <p:nvPr/>
        </p:nvSpPr>
        <p:spPr>
          <a:xfrm>
            <a:off x="533399" y="1295401"/>
            <a:ext cx="110709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l"/>
            <a:r>
              <a:rPr lang="en-US" dirty="0"/>
              <a:t>1. </a:t>
            </a:r>
            <a:r>
              <a:rPr lang="en-US" b="1" dirty="0"/>
              <a:t>Lack of affordable and anonymous mental health platforms</a:t>
            </a:r>
          </a:p>
          <a:p>
            <a:pPr algn="l"/>
            <a:r>
              <a:rPr lang="en-US" dirty="0"/>
              <a:t>   Many individuals cannot access mental health support due to high costs or fear of being identified, highlighting the need for low-cost, anonymous platforms that offer privacy without compromising on care.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2. Stigma around professional mental health help </a:t>
            </a:r>
          </a:p>
          <a:p>
            <a:pPr algn="l"/>
            <a:r>
              <a:rPr lang="en-US" dirty="0"/>
              <a:t>   Cultural and societal stigmas often prevent people from seeking therapy or counseling, as they fear being judged or misunderstood, leading to untreated mental health issues.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3. Limited access to personalized and secure self-reflection tools</a:t>
            </a:r>
          </a:p>
          <a:p>
            <a:pPr algn="l"/>
            <a:r>
              <a:rPr lang="en-US" dirty="0"/>
              <a:t>   Current mental health tools often fail to adapt to individual needs or ensure data privacy, making it difficult for users to engage in meaningful and safe self-reflection.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4</a:t>
            </a:r>
            <a:r>
              <a:rPr lang="en-US" dirty="0"/>
              <a:t> </a:t>
            </a:r>
            <a:r>
              <a:rPr lang="en-US" b="1" dirty="0"/>
              <a:t>Existing apps don’t effectively track user emotional history  </a:t>
            </a:r>
          </a:p>
          <a:p>
            <a:pPr algn="l"/>
            <a:r>
              <a:rPr lang="en-US" dirty="0"/>
              <a:t>   Many mental health apps lack features that monitor and analyze long-term emotional patterns, making it harder for users and professionals to understand progress or recurring issues.</a:t>
            </a:r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AC19537-7A1E-D56B-3210-BD496ABAAC1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3D94F9B-6478-73C2-C5B3-EAFF3EC3770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B01DA-223A-09AF-CCEE-68F89A4740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5</a:t>
            </a:fld>
            <a:endParaRPr lang="en-IN"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5489">
              <a:lnSpc>
                <a:spcPct val="100000"/>
              </a:lnSpc>
              <a:spcBef>
                <a:spcPts val="100"/>
              </a:spcBef>
            </a:pPr>
            <a:r>
              <a:rPr sz="4400" b="0" spc="-45" dirty="0">
                <a:latin typeface="Calibri"/>
                <a:cs typeface="Calibri"/>
              </a:rPr>
              <a:t>LITERATURE</a:t>
            </a:r>
            <a:r>
              <a:rPr sz="4400" b="0" spc="-165" dirty="0">
                <a:latin typeface="Calibri"/>
                <a:cs typeface="Calibri"/>
              </a:rPr>
              <a:t> </a:t>
            </a:r>
            <a:r>
              <a:rPr sz="4400" b="0" spc="-10" dirty="0">
                <a:latin typeface="Calibri"/>
                <a:cs typeface="Calibri"/>
              </a:rPr>
              <a:t>SURVEY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FAF29-F8FC-1341-8E02-4AF90E1A8803}"/>
              </a:ext>
            </a:extLst>
          </p:cNvPr>
          <p:cNvSpPr txBox="1"/>
          <p:nvPr/>
        </p:nvSpPr>
        <p:spPr>
          <a:xfrm>
            <a:off x="457200" y="1038020"/>
            <a:ext cx="111471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1. AI-Based Psychological Health Assessment – 2021, K. Patel, A. Menon </a:t>
            </a:r>
          </a:p>
          <a:p>
            <a:r>
              <a:rPr lang="en-US" sz="1600" dirty="0"/>
              <a:t>   Developed an AI model trained on mental health surveys to evaluate psychological well-being, aligning with the AI-driven features of your platform.</a:t>
            </a:r>
          </a:p>
          <a:p>
            <a:endParaRPr lang="en-US" sz="1600" dirty="0"/>
          </a:p>
          <a:p>
            <a:r>
              <a:rPr lang="en-US" sz="1600" b="1" dirty="0"/>
              <a:t>2. Gamification in Mental Health Apps – 2022, M. Brown, R. Singh</a:t>
            </a:r>
          </a:p>
          <a:p>
            <a:r>
              <a:rPr lang="en-US" sz="1600" dirty="0"/>
              <a:t>   Explored how gamified elements improve engagement in mental health applications, relevant for enhancing user interaction in your app.</a:t>
            </a:r>
          </a:p>
          <a:p>
            <a:endParaRPr lang="en-US" sz="1600" dirty="0"/>
          </a:p>
          <a:p>
            <a:r>
              <a:rPr lang="en-US" sz="1600" b="1" dirty="0"/>
              <a:t>3. AI Chatbots for Mental Health – 2023, Nidhi Sharma &amp; Group  </a:t>
            </a:r>
          </a:p>
          <a:p>
            <a:r>
              <a:rPr lang="en-US" sz="1600" dirty="0"/>
              <a:t>   Introduced a chatbot using Cognitive Behavioral Therapy (CBT) principles to support emotional wellness—similar to your AI therapist feature.</a:t>
            </a:r>
          </a:p>
          <a:p>
            <a:endParaRPr lang="en-US" sz="1600" dirty="0"/>
          </a:p>
          <a:p>
            <a:r>
              <a:rPr lang="en-US" sz="1600" b="1" dirty="0"/>
              <a:t>4. AI-Personalized Therapy Recommendations – 2024, I. Ramesh, V. Alok  </a:t>
            </a:r>
          </a:p>
          <a:p>
            <a:r>
              <a:rPr lang="en-US" sz="1600" dirty="0"/>
              <a:t>   Focused on AI-based personalization of therapy based on user behavior, supporting the adaptive and customized aspect of your platform.</a:t>
            </a:r>
          </a:p>
          <a:p>
            <a:endParaRPr lang="en-US" sz="1600" b="1" dirty="0"/>
          </a:p>
          <a:p>
            <a:r>
              <a:rPr lang="en-US" sz="1600" b="1" dirty="0"/>
              <a:t>5. Digital Therapeutics for Depression – 2024, Samantha Paul  </a:t>
            </a:r>
          </a:p>
          <a:p>
            <a:r>
              <a:rPr lang="en-US" sz="1600" dirty="0"/>
              <a:t>   Demonstrated the effectiveness of app-based CBT modules for treating depression, which aligns with your app’s goal of supporting emotional well-being through digital tools.</a:t>
            </a:r>
            <a:endParaRPr lang="en-IN" sz="160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7877C20-5F12-87F6-072A-DD8A7ED927B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40BFE1B-BC4D-D275-AFF4-0A2DFEF79F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331494"/>
            <a:ext cx="10254615" cy="825784"/>
          </a:xfrm>
          <a:prstGeom prst="rect">
            <a:avLst/>
          </a:prstGeom>
        </p:spPr>
        <p:txBody>
          <a:bodyPr vert="horz" wrap="square" lIns="0" tIns="97231" rIns="0" bIns="0" rtlCol="0">
            <a:spAutoFit/>
          </a:bodyPr>
          <a:lstStyle/>
          <a:p>
            <a:pPr marL="1726564">
              <a:lnSpc>
                <a:spcPct val="100000"/>
              </a:lnSpc>
              <a:spcBef>
                <a:spcPts val="100"/>
              </a:spcBef>
            </a:pPr>
            <a:r>
              <a:rPr sz="3000" b="0" dirty="0">
                <a:latin typeface="Calibri"/>
                <a:cs typeface="Calibri"/>
              </a:rPr>
              <a:t>SYSTEM</a:t>
            </a:r>
            <a:r>
              <a:rPr sz="3000" b="0" spc="-75" dirty="0">
                <a:latin typeface="Calibri"/>
                <a:cs typeface="Calibri"/>
              </a:rPr>
              <a:t> </a:t>
            </a:r>
            <a:r>
              <a:rPr sz="3000" b="0" dirty="0">
                <a:latin typeface="Calibri"/>
                <a:cs typeface="Calibri"/>
              </a:rPr>
              <a:t>DESIGN</a:t>
            </a:r>
            <a:r>
              <a:rPr sz="3000" b="0" spc="-75" dirty="0">
                <a:latin typeface="Calibri"/>
                <a:cs typeface="Calibri"/>
              </a:rPr>
              <a:t> </a:t>
            </a:r>
            <a:r>
              <a:rPr sz="3000" b="0" dirty="0">
                <a:latin typeface="Calibri"/>
                <a:cs typeface="Calibri"/>
              </a:rPr>
              <a:t>&amp;</a:t>
            </a:r>
            <a:r>
              <a:rPr sz="3000" b="0" spc="-70" dirty="0">
                <a:latin typeface="Calibri"/>
                <a:cs typeface="Calibri"/>
              </a:rPr>
              <a:t> </a:t>
            </a:r>
            <a:r>
              <a:rPr sz="3000" b="0" spc="-10" dirty="0">
                <a:latin typeface="Calibri"/>
                <a:cs typeface="Calibri"/>
              </a:rPr>
              <a:t>METHODOLOGY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404463"/>
            <a:ext cx="10515600" cy="503663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b="1" dirty="0"/>
              <a:t>Frontend: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Built with Vite + React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Styled using Tailwind 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Hosted on </a:t>
            </a:r>
            <a:r>
              <a:rPr lang="en-IN" dirty="0" err="1"/>
              <a:t>Vercel</a:t>
            </a: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b="1" dirty="0"/>
              <a:t>2. Backend: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Node.js + Express.js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MongoDB Atlas for cloud database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bcrypt</a:t>
            </a:r>
            <a:r>
              <a:rPr lang="en-IN" dirty="0"/>
              <a:t> for password encryption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 err="1"/>
              <a:t>multer</a:t>
            </a:r>
            <a:r>
              <a:rPr lang="en-IN" dirty="0"/>
              <a:t> for image </a:t>
            </a:r>
            <a:r>
              <a:rPr lang="en-IN" dirty="0" err="1"/>
              <a:t>uplAoads</a:t>
            </a:r>
            <a:endParaRPr lang="en-I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passport.js for session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Hosted on Render</a:t>
            </a:r>
          </a:p>
          <a:p>
            <a:pPr algn="l"/>
            <a:endParaRPr lang="en-IN" dirty="0"/>
          </a:p>
          <a:p>
            <a:pPr algn="l"/>
            <a:r>
              <a:rPr lang="en-IN" b="1" dirty="0"/>
              <a:t>3. Testing &amp; Tools: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Postman for API testing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Git &amp; GitHub for source control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AI </a:t>
            </a:r>
            <a:r>
              <a:rPr lang="en-IN" dirty="0" err="1"/>
              <a:t>api</a:t>
            </a:r>
            <a:r>
              <a:rPr lang="en-IN" dirty="0"/>
              <a:t> key from openrouter.ai</a:t>
            </a:r>
          </a:p>
          <a:p>
            <a:pPr marL="12700" marR="54610">
              <a:lnSpc>
                <a:spcPts val="2000"/>
              </a:lnSpc>
              <a:spcBef>
                <a:spcPts val="254"/>
              </a:spcBef>
              <a:tabLst>
                <a:tab pos="235585" algn="l"/>
              </a:tabLst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5A448C-35E4-8798-ACD1-A442309B90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A6262CF-4704-B4D6-58E0-6713519B49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EBCD8F-C4DC-89D5-5A72-8DD5ADBEA6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7</a:t>
            </a:fld>
            <a:endParaRPr lang="en-IN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2B31-D09F-6E7B-9F60-975E201B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692" y="304800"/>
            <a:ext cx="10254615" cy="492443"/>
          </a:xfrm>
        </p:spPr>
        <p:txBody>
          <a:bodyPr/>
          <a:lstStyle/>
          <a:p>
            <a:pPr algn="ctr"/>
            <a:r>
              <a:rPr lang="en-IN" sz="3200" b="0" dirty="0">
                <a:latin typeface="Calibri"/>
                <a:cs typeface="Calibri"/>
              </a:rPr>
              <a:t>SYSTEM</a:t>
            </a:r>
            <a:r>
              <a:rPr lang="en-IN" sz="3200" b="0" spc="-75" dirty="0">
                <a:latin typeface="Calibri"/>
                <a:cs typeface="Calibri"/>
              </a:rPr>
              <a:t> </a:t>
            </a:r>
            <a:r>
              <a:rPr lang="en-IN" sz="3200" b="0" dirty="0">
                <a:latin typeface="Calibri"/>
                <a:cs typeface="Calibri"/>
              </a:rPr>
              <a:t>DESIGN</a:t>
            </a:r>
            <a:r>
              <a:rPr lang="en-IN" sz="3200" b="0" spc="-75" dirty="0">
                <a:latin typeface="Calibri"/>
                <a:cs typeface="Calibri"/>
              </a:rPr>
              <a:t> </a:t>
            </a:r>
            <a:r>
              <a:rPr lang="en-IN" sz="3200" b="0" dirty="0">
                <a:latin typeface="Calibri"/>
                <a:cs typeface="Calibri"/>
              </a:rPr>
              <a:t>&amp;</a:t>
            </a:r>
            <a:r>
              <a:rPr lang="en-IN" sz="3200" b="0" spc="-70" dirty="0">
                <a:latin typeface="Calibri"/>
                <a:cs typeface="Calibri"/>
              </a:rPr>
              <a:t> </a:t>
            </a:r>
            <a:r>
              <a:rPr lang="en-IN" sz="3200" b="0" spc="-10" dirty="0">
                <a:latin typeface="Calibri"/>
                <a:cs typeface="Calibri"/>
              </a:rPr>
              <a:t>METHODOLOGY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8B55F-056C-3BEE-9A76-13D460E7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512407" cy="4655121"/>
          </a:xfrm>
        </p:spPr>
        <p:txBody>
          <a:bodyPr/>
          <a:lstStyle/>
          <a:p>
            <a:pPr>
              <a:buNone/>
            </a:pPr>
            <a:r>
              <a:rPr lang="en-IN" sz="2200" b="1" dirty="0"/>
              <a:t>Features:</a:t>
            </a:r>
            <a:endParaRPr lang="en-IN" sz="1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AI Therapist (Serai)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Mood Tracker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Quiz (survey-based mood detection)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Anonymous Article Sharing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Personal Journal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User Profile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Authentication (Sign-up/Login)</a:t>
            </a:r>
          </a:p>
          <a:p>
            <a:endParaRPr lang="en-IN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D563DE-05EC-88BB-6CC7-AE04C705C70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7685D5C-E772-E9D8-A3B9-FF3CE37A36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EF32F6-E738-9FA1-A867-2B9860C137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8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12835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148B-0E5C-065E-9EE4-9CD30C7A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28600"/>
            <a:ext cx="10254615" cy="984885"/>
          </a:xfrm>
        </p:spPr>
        <p:txBody>
          <a:bodyPr/>
          <a:lstStyle/>
          <a:p>
            <a:pPr algn="ctr"/>
            <a:r>
              <a:rPr lang="en-IN" b="1" dirty="0"/>
              <a:t>System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53D52-E8B8-31FD-6296-8F99A1C2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900" y="1431358"/>
            <a:ext cx="9596120" cy="3979936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dirty="0"/>
              <a:t>Frontend (React) </a:t>
            </a:r>
            <a:r>
              <a:rPr lang="en-IN" sz="2500" b="0" dirty="0"/>
              <a:t>handles UI, quiz, chatbot interactions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dirty="0"/>
              <a:t>Backend (Express.js)</a:t>
            </a:r>
            <a:r>
              <a:rPr lang="en-IN" sz="2500" b="0" dirty="0"/>
              <a:t> processes logic, routes, API calls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dirty="0"/>
              <a:t>Database (MongoDB Atlas) </a:t>
            </a:r>
            <a:r>
              <a:rPr lang="en-IN" sz="2500" b="0" dirty="0"/>
              <a:t>stores user data securely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Sessions managed by </a:t>
            </a:r>
            <a:r>
              <a:rPr lang="en-IN" sz="2500" dirty="0"/>
              <a:t>Passport.js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Image uploads handled by </a:t>
            </a:r>
            <a:r>
              <a:rPr lang="en-IN" sz="2500" dirty="0" err="1"/>
              <a:t>multer</a:t>
            </a:r>
            <a:endParaRPr lang="en-IN" sz="25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500" b="0" dirty="0"/>
              <a:t>Deployment: </a:t>
            </a:r>
            <a:r>
              <a:rPr lang="en-IN" sz="2500" dirty="0" err="1"/>
              <a:t>Vercel</a:t>
            </a:r>
            <a:r>
              <a:rPr lang="en-IN" sz="2500" dirty="0"/>
              <a:t> (frontend), Render (backend)</a:t>
            </a:r>
          </a:p>
          <a:p>
            <a:pPr>
              <a:lnSpc>
                <a:spcPct val="150000"/>
              </a:lnSpc>
            </a:pPr>
            <a:endParaRPr lang="en-IN" sz="2500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9066612-4ADB-9A44-9E6C-9BF30C414CD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24/04/2025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99F29D8-C84B-41E9-5CFD-F48EAEA192D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Department of ISE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344949-4B45-53DA-6E98-9D289F5C6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1664"/>
              </a:lnSpc>
            </a:pPr>
            <a:fld id="{81D60167-4931-47E6-BA6A-407CBD079E47}" type="slidenum">
              <a:rPr lang="en-IN" spc="-25" smtClean="0"/>
              <a:t>9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3842675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822</Words>
  <Application>Microsoft Office PowerPoint</Application>
  <PresentationFormat>Widescreen</PresentationFormat>
  <Paragraphs>160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Cambria</vt:lpstr>
      <vt:lpstr>Palatino Linotype</vt:lpstr>
      <vt:lpstr>Office Theme</vt:lpstr>
      <vt:lpstr>DEPARTMENT OF INFORMATION SCIENCE &amp; ENGINEERING</vt:lpstr>
      <vt:lpstr>ABSTRACT</vt:lpstr>
      <vt:lpstr>CONTENTS</vt:lpstr>
      <vt:lpstr>INTRODUCTION</vt:lpstr>
      <vt:lpstr>PROBLEM STATEMENT</vt:lpstr>
      <vt:lpstr>LITERATURE SURVEY</vt:lpstr>
      <vt:lpstr>SYSTEM DESIGN &amp; METHODOLOGY</vt:lpstr>
      <vt:lpstr>SYSTEM DESIGN &amp; METHODOLOGY</vt:lpstr>
      <vt:lpstr>System Architecture </vt:lpstr>
      <vt:lpstr>FLOW CHART</vt:lpstr>
      <vt:lpstr>EXPECTED OUTCOME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presentation format</dc:title>
  <dc:creator>Nishanth Ouseph</dc:creator>
  <cp:lastModifiedBy>Nishanth Ouseph</cp:lastModifiedBy>
  <cp:revision>2</cp:revision>
  <dcterms:created xsi:type="dcterms:W3CDTF">2025-04-24T07:33:06Z</dcterms:created>
  <dcterms:modified xsi:type="dcterms:W3CDTF">2025-04-24T14:43:02Z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2025-04-24T00:00:00Z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2025-04-24T00:00:00Z</vt:filetime>
  </property>
</Properties>
</file>