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 analysis </a:t>
            </a:r>
          </a:p>
        </c:rich>
      </c:tx>
      <c:layout/>
      <c:overlay val="0"/>
      <c:spPr>
        <a:noFill/>
        <a:ln>
          <a:noFill/>
        </a:ln>
      </c:spPr>
    </c:title>
    <c:autoTitleDeleted val="1"/>
    <c:plotArea>
      <c:layout>
        <c:manualLayout>
          <c:layoutTarget val="inner"/>
          <c:xMode val="edge"/>
          <c:yMode val="edge"/>
          <c:x val="0.09510188"/>
          <c:y val="0.16869372"/>
          <c:w val="0.734783"/>
          <c:h val="0.71300536"/>
        </c:manualLayout>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7"/>
        <c:gapWidth val="219"/>
        <c:axId val="0"/>
        <c:axId val="1"/>
      </c:barChart>
      <c:catAx>
        <c:axId val="0"/>
        <c:scaling>
          <c:orientation val="minMax"/>
        </c:scaling>
        <c:delete val="0"/>
        <c:axPos val="b"/>
        <c:numFmt formatCode="General" sourceLinked="0"/>
        <c:title>
          <c:tx>
            <c:rich>
              <a:bodyPr/>
              <a:lstStyle/>
              <a:p>
                <a:pPr>
                  <a:defRPr sz="1000" b="0" i="0" u="none" strike="noStrike" baseline="0">
                    <a:solidFill>
                      <a:srgbClr val="595959"/>
                    </a:solidFill>
                    <a:latin typeface="Droid Sans"/>
                    <a:ea typeface="Droid Sans"/>
                    <a:cs typeface="Lucida Sans"/>
                  </a:defRPr>
                </a:pPr>
                <a:r>
                  <a:rPr lang="zh-CN"/>
                  <a:t>坐标轴标题</a:t>
                </a:r>
              </a:p>
            </c:rich>
          </c:tx>
          <c:layout>
            <c:manualLayout>
              <c:xMode val="edge"/>
              <c:yMode val="edge"/>
            </c:manualLayout>
          </c:layout>
          <c:overlay val="0"/>
          <c:spPr>
            <a:noFill/>
            <a:ln>
              <a:noFill/>
            </a:ln>
          </c:spPr>
        </c:title>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title>
          <c:tx>
            <c:rich>
              <a:bodyPr rot="-5400000" vert="horz"/>
              <a:lstStyle/>
              <a:p>
                <a:pPr>
                  <a:defRPr sz="1000" b="0" i="0" u="none" strike="noStrike" baseline="0">
                    <a:solidFill>
                      <a:srgbClr val="595959"/>
                    </a:solidFill>
                    <a:latin typeface="Droid Sans"/>
                    <a:ea typeface="Droid Sans"/>
                    <a:cs typeface="Lucida Sans"/>
                  </a:defRPr>
                </a:pPr>
                <a:r>
                  <a:rPr lang="zh-CN"/>
                  <a:t>坐标轴标题</a:t>
                </a:r>
              </a:p>
            </c:rich>
          </c:tx>
          <c:layout/>
          <c:overlay val="0"/>
          <c:spPr>
            <a:noFill/>
            <a:ln>
              <a:noFill/>
            </a:ln>
          </c:spPr>
        </c:title>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548050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164351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583310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9736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896917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316571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163704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427344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0905502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558674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703567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983452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938016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83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542071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907508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900295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4693998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0809924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5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5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5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4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4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4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4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4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4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4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3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39"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4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4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4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756486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528964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435796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273916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245238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485447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410919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064806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125115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8389665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DEVI SHREE. 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3122090</a:t>
            </a:r>
            <a:r>
              <a:rPr lang="en-US" altLang="zh-CN" sz="2400" b="0" i="0" u="none" strike="noStrike" kern="1200" cap="none" spc="0" baseline="0">
                <a:solidFill>
                  <a:schemeClr val="tx1"/>
                </a:solidFill>
                <a:latin typeface="Calibri" pitchFamily="0" charset="0"/>
                <a:ea typeface="宋体" pitchFamily="0" charset="0"/>
                <a:cs typeface="Calibri" pitchFamily="0" charset="0"/>
              </a:rPr>
              <a:t>58 </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asunm13533122090</a:t>
            </a:r>
            <a:r>
              <a:rPr lang="en-US" altLang="zh-CN" sz="2400" b="0" i="0" u="none" strike="noStrike" kern="1200" cap="none" spc="0" baseline="0">
                <a:solidFill>
                  <a:schemeClr val="tx1"/>
                </a:solidFill>
                <a:latin typeface="Calibri" pitchFamily="0" charset="0"/>
                <a:ea typeface="宋体" pitchFamily="0" charset="0"/>
                <a:cs typeface="Calibri" pitchFamily="0" charset="0"/>
              </a:rPr>
              <a:t>58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DEPARTMENT:B.COM (A&amp;F)</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ANNA ADARSH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7679766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文本框"/>
          <p:cNvSpPr>
            <a:spLocks noGrp="1"/>
          </p:cNvSpPr>
          <p:nvPr>
            <p:ph type="subTitle" idx="4"/>
          </p:nvPr>
        </p:nvSpPr>
        <p:spPr>
          <a:xfrm rot="0">
            <a:off x="739774" y="1600200"/>
            <a:ext cx="9623425" cy="461664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DATA COLLECTION</a:t>
            </a:r>
            <a:endParaRPr lang="en-US" altLang="zh-CN" sz="20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 1. Data gathered from Kaggle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 2. Data collected from </a:t>
            </a:r>
            <a:r>
              <a:rPr lang="en-US" altLang="zh-CN" sz="2000" b="0" i="0" u="none" strike="noStrike" kern="0" cap="none" spc="0" baseline="0">
                <a:latin typeface="Calibri" pitchFamily="0" charset="0"/>
                <a:ea typeface="宋体" pitchFamily="0" charset="0"/>
                <a:cs typeface="Lucida Sans"/>
              </a:rPr>
              <a:t>edunet</a:t>
            </a:r>
            <a:r>
              <a:rPr lang="en-US" altLang="zh-CN" sz="2000" b="0" i="0" u="none" strike="noStrike" kern="0" cap="none" spc="0" baseline="0">
                <a:latin typeface="Calibri" pitchFamily="0" charset="0"/>
                <a:ea typeface="宋体" pitchFamily="0" charset="0"/>
                <a:cs typeface="Lucida Sans"/>
              </a:rPr>
              <a:t> website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FEATURES COLLECTION</a:t>
            </a:r>
            <a:endParaRPr lang="en-US" altLang="zh-CN" sz="20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 1 features identified each and every steps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DATA CLEARNING</a:t>
            </a:r>
            <a:endParaRPr lang="en-US" altLang="zh-CN" sz="2000" b="1"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Identify the missing values </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 filter out the missing values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PERFORMANCE LEVEL </a:t>
            </a:r>
            <a:endParaRPr lang="en-US" altLang="zh-CN" sz="2000" b="1"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Calculated performance level in “Z” </a:t>
            </a:r>
            <a:r>
              <a:rPr lang="en-US" altLang="zh-CN" sz="2000" b="0" i="0" u="none" strike="noStrike" kern="0" cap="none" spc="0" baseline="0">
                <a:latin typeface="Calibri" pitchFamily="0" charset="0"/>
                <a:ea typeface="宋体" pitchFamily="0" charset="0"/>
                <a:cs typeface="Lucida Sans"/>
              </a:rPr>
              <a:t>coloumn</a:t>
            </a:r>
            <a:r>
              <a:rPr lang="en-US" altLang="zh-CN" sz="2000" b="0" i="0" u="none" strike="noStrike" kern="0" cap="none" spc="0" baseline="0">
                <a:latin typeface="Calibri" pitchFamily="0" charset="0"/>
                <a:ea typeface="宋体" pitchFamily="0" charset="0"/>
                <a:cs typeface="Lucida Sans"/>
              </a:rPr>
              <a:t>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2. Performance level= IFS(Z8&gt;=5,”VERY HIGH”,Z8&gt;=4,”HIGH”,Z8&gt;=3,”MED”,TRUE,”LOW”)</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SUMMARY </a:t>
            </a:r>
            <a:endParaRPr lang="en-US" altLang="zh-CN" sz="20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1.Pivot table created using the excel sheet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2. And analysis the data using the pivot table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000" b="0" i="0" u="none" strike="noStrike" kern="0" cap="none" spc="0" baseline="0">
              <a:latin typeface="Calibri" pitchFamily="0" charset="0"/>
              <a:ea typeface="宋体" pitchFamily="0" charset="0"/>
              <a:cs typeface="Lucida Sans"/>
            </a:endParaRPr>
          </a:p>
        </p:txBody>
      </p:sp>
      <p:sp>
        <p:nvSpPr>
          <p:cNvPr id="170" name="文本框"/>
          <p:cNvSpPr>
            <a:spLocks noGrp="1"/>
          </p:cNvSpPr>
          <p:nvPr>
            <p:ph type="ctrTitle"/>
          </p:nvPr>
        </p:nvSpPr>
        <p:spPr>
          <a:xfrm flipH="1" rot="0">
            <a:off x="12725400" y="0"/>
            <a:ext cx="223522" cy="49244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8598387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2" name="文本框"/>
          <p:cNvSpPr>
            <a:spLocks noGrp="1"/>
          </p:cNvSpPr>
          <p:nvPr>
            <p:ph type="body" idx="1"/>
          </p:nvPr>
        </p:nvSpPr>
        <p:spPr>
          <a:xfrm rot="0">
            <a:off x="609600" y="1577340"/>
            <a:ext cx="10972800" cy="123110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VISUALIZATION </a:t>
            </a:r>
            <a:endParaRPr lang="en-US" altLang="zh-CN" sz="2000" b="1"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We got the visualization using the graph tablet </a:t>
            </a:r>
            <a:r>
              <a:rPr lang="en-US" altLang="zh-CN" sz="2000" b="0" i="0" u="none" strike="noStrike" kern="0" cap="none" spc="0" baseline="0">
                <a:latin typeface="Calibri" pitchFamily="0" charset="0"/>
                <a:ea typeface="宋体" pitchFamily="0" charset="0"/>
                <a:cs typeface="Lucida Sans"/>
              </a:rPr>
              <a:t>coloumn</a:t>
            </a:r>
            <a:r>
              <a:rPr lang="en-US" altLang="zh-CN" sz="2000" b="0" i="0" u="none" strike="noStrike" kern="0" cap="none" spc="0" baseline="0">
                <a:latin typeface="Calibri" pitchFamily="0" charset="0"/>
                <a:ea typeface="宋体" pitchFamily="0" charset="0"/>
                <a:cs typeface="Lucida Sans"/>
              </a:rPr>
              <a:t> </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 and we analysis the data using the graph linear and exploring lines.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0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00065057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
        <p:nvSpPr>
          <p:cNvPr id="17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0" name="图表"/>
          <p:cNvGraphicFramePr/>
          <p:nvPr/>
        </p:nvGraphicFramePr>
        <p:xfrm>
          <a:off x="609600" y="1369695"/>
          <a:ext cx="8077200" cy="4526279"/>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97120355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2" name="文本框"/>
          <p:cNvSpPr>
            <a:spLocks noGrp="1"/>
          </p:cNvSpPr>
          <p:nvPr>
            <p:ph type="body" idx="1"/>
          </p:nvPr>
        </p:nvSpPr>
        <p:spPr>
          <a:xfrm rot="0">
            <a:off x="609600" y="1577340"/>
            <a:ext cx="10972800" cy="424731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So while comparing the performance of the employees  the</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number of Employees are higher in number in which  average</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performance of the Employees in the organisation.</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So we should motivate more employees to Work more because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high and very high employees are lower in the </a:t>
            </a:r>
            <a:r>
              <a:rPr lang="en-US" altLang="zh-CN" sz="2800" b="0" i="0" u="none" strike="noStrike" kern="0" cap="none" spc="0" baseline="0">
                <a:latin typeface="Calibri" pitchFamily="0" charset="0"/>
                <a:ea typeface="宋体" pitchFamily="0" charset="0"/>
                <a:cs typeface="Lucida Sans"/>
              </a:rPr>
              <a:t>anaylsis</a:t>
            </a:r>
            <a:r>
              <a:rPr lang="en-US" altLang="zh-CN" sz="2800" b="0" i="0" u="none" strike="noStrike" kern="0" cap="none" spc="0" baseline="0">
                <a:latin typeface="Calibri" pitchFamily="0" charset="0"/>
                <a:ea typeface="宋体" pitchFamily="0" charset="0"/>
                <a:cs typeface="Lucida Sans"/>
              </a:rPr>
              <a:t>.</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We need to motivate the employees by giving their some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interesting task Based on their skills and interest. We need to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identify the strength of </a:t>
            </a:r>
            <a:r>
              <a:rPr lang="en-US" altLang="zh-CN" sz="2800" b="0" i="0" u="none" strike="noStrike" kern="0" cap="none" spc="0" baseline="0">
                <a:latin typeface="Calibri" pitchFamily="0" charset="0"/>
                <a:ea typeface="宋体" pitchFamily="0" charset="0"/>
                <a:cs typeface="Lucida Sans"/>
              </a:rPr>
              <a:t>the Employees </a:t>
            </a:r>
            <a:r>
              <a:rPr lang="en-US" altLang="zh-CN" sz="2800" b="0" i="0" u="none" strike="noStrike" kern="0" cap="none" spc="0" baseline="0">
                <a:latin typeface="Calibri" pitchFamily="0" charset="0"/>
                <a:ea typeface="宋体" pitchFamily="0" charset="0"/>
                <a:cs typeface="Lucida Sans"/>
              </a:rPr>
              <a:t>and motivate </a:t>
            </a:r>
            <a:r>
              <a:rPr lang="en-US" altLang="zh-CN" sz="2800" b="0" i="0" u="none" strike="noStrike" kern="0" cap="none" spc="0" baseline="0">
                <a:latin typeface="Calibri" pitchFamily="0" charset="0"/>
                <a:ea typeface="宋体" pitchFamily="0" charset="0"/>
                <a:cs typeface="Lucida Sans"/>
              </a:rPr>
              <a:t>through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their </a:t>
            </a:r>
            <a:r>
              <a:rPr lang="en-US" altLang="zh-CN" sz="2800" b="0" i="0" u="none" strike="noStrike" kern="0" cap="none" spc="0" baseline="0">
                <a:latin typeface="Calibri" pitchFamily="0" charset="0"/>
                <a:ea typeface="宋体" pitchFamily="0" charset="0"/>
                <a:cs typeface="Lucida Sans"/>
              </a:rPr>
              <a:t>strength</a:t>
            </a:r>
            <a:r>
              <a:rPr lang="en-US" altLang="zh-CN" sz="2400" b="0" i="0" u="none" strike="noStrike" kern="0" cap="none" spc="0" baseline="0">
                <a:latin typeface="Calibri" pitchFamily="0" charset="0"/>
                <a:ea typeface="宋体" pitchFamily="0" charset="0"/>
                <a:cs typeface="Lucida Sans"/>
              </a:rPr>
              <a:t>. </a:t>
            </a: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56330479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0934568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251394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503618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1600" b="1" i="0" u="none" strike="noStrike" kern="0" cap="none" spc="0" baseline="0">
                <a:solidFill>
                  <a:srgbClr val="2B2B2B"/>
                </a:solidFill>
                <a:latin typeface="l-regular" pitchFamily="0" charset="0"/>
                <a:ea typeface="宋体" pitchFamily="0" charset="0"/>
                <a:cs typeface="Trebuchet MS" pitchFamily="0" charset="0"/>
              </a:rPr>
              <a:t> </a:t>
            </a:r>
            <a:br>
              <a:rPr lang="zh-CN" altLang="en-US" sz="1600" b="1" i="0" u="none" strike="noStrike" kern="0" cap="none" spc="0" baseline="0">
                <a:solidFill>
                  <a:srgbClr val="2B2B2B"/>
                </a:solidFill>
                <a:latin typeface="l-regular" pitchFamily="0" charset="0"/>
                <a:ea typeface="宋体" pitchFamily="0" charset="0"/>
                <a:cs typeface="Trebuchet MS" pitchFamily="0" charset="0"/>
              </a:rPr>
            </a:br>
            <a:r>
              <a:rPr lang="en-US" altLang="zh-CN" sz="1600" b="1" i="0" u="none" strike="noStrike" kern="0" cap="none" spc="0" baseline="0">
                <a:solidFill>
                  <a:srgbClr val="2B2B2B"/>
                </a:solidFill>
                <a:latin typeface="l-regular" pitchFamily="0" charset="0"/>
                <a:ea typeface="宋体" pitchFamily="0" charset="0"/>
                <a:cs typeface="Trebuchet MS" pitchFamily="0" charset="0"/>
              </a:rPr>
              <a:t>C</a:t>
            </a:r>
            <a:r>
              <a:rPr lang="en-US" altLang="zh-CN" sz="2000" b="0" i="0" u="none" strike="noStrike" kern="0" cap="none" spc="0" baseline="0">
                <a:solidFill>
                  <a:srgbClr val="2B2B2B"/>
                </a:solidFill>
                <a:latin typeface="l-regular" pitchFamily="0" charset="0"/>
                <a:ea typeface="宋体" pitchFamily="0" charset="0"/>
                <a:cs typeface="Trebuchet MS" pitchFamily="0" charset="0"/>
              </a:rPr>
              <a:t>onstructive feedback provided during performance evaluations aids employees in understanding their areas of improvement, which can enhance job satisfaction and engagement.</a:t>
            </a:r>
            <a:br>
              <a:rPr lang="zh-CN" altLang="en-US" sz="2000" b="0" i="0" u="none" strike="noStrike" kern="0" cap="none" spc="0" baseline="0">
                <a:solidFill>
                  <a:srgbClr val="2B2B2B"/>
                </a:solidFill>
                <a:latin typeface="l-regular" pitchFamily="0" charset="0"/>
                <a:ea typeface="宋体" pitchFamily="0" charset="0"/>
                <a:cs typeface="Trebuchet MS" pitchFamily="0" charset="0"/>
              </a:rPr>
            </a:br>
            <a:br>
              <a:rPr lang="zh-CN" altLang="en-US" sz="2000" b="0" i="0" u="none" strike="noStrike" kern="0" cap="none" spc="0" baseline="0">
                <a:solidFill>
                  <a:srgbClr val="2B2B2B"/>
                </a:solidFill>
                <a:latin typeface="l-regular" pitchFamily="0" charset="0"/>
                <a:ea typeface="宋体" pitchFamily="0" charset="0"/>
                <a:cs typeface="Trebuchet MS" pitchFamily="0" charset="0"/>
              </a:rPr>
            </a:br>
            <a:r>
              <a:rPr lang="en-US" altLang="zh-CN" sz="2000" b="0" i="0" u="none" strike="noStrike" kern="0" cap="none" spc="0" baseline="0">
                <a:solidFill>
                  <a:srgbClr val="2B2B2B"/>
                </a:solidFill>
                <a:latin typeface="l-regular" pitchFamily="0" charset="0"/>
                <a:ea typeface="宋体" pitchFamily="0" charset="0"/>
                <a:cs typeface="Trebuchet MS" pitchFamily="0" charset="0"/>
              </a:rPr>
              <a:t>Clearly defined goals established through performance evaluations provide employees with a sense of purpose and direction in their roles.</a:t>
            </a:r>
            <a:br>
              <a:rPr lang="zh-CN" altLang="en-US" sz="2000" b="0" i="0" u="none" strike="noStrike" kern="0" cap="none" spc="0" baseline="0">
                <a:solidFill>
                  <a:srgbClr val="2B2B2B"/>
                </a:solidFill>
                <a:latin typeface="l-regular" pitchFamily="0" charset="0"/>
                <a:ea typeface="宋体" pitchFamily="0" charset="0"/>
                <a:cs typeface="Trebuchet MS" pitchFamily="0" charset="0"/>
              </a:rPr>
            </a:br>
            <a:br>
              <a:rPr lang="zh-CN" altLang="en-US" sz="2000" b="0" i="0" u="none" strike="noStrike" kern="0" cap="none" spc="0" baseline="0">
                <a:solidFill>
                  <a:srgbClr val="2B2B2B"/>
                </a:solidFill>
                <a:latin typeface="l-regular" pitchFamily="0" charset="0"/>
                <a:ea typeface="宋体" pitchFamily="0" charset="0"/>
                <a:cs typeface="Trebuchet MS" pitchFamily="0" charset="0"/>
              </a:rPr>
            </a:br>
            <a:r>
              <a:rPr lang="en-US" altLang="zh-CN" sz="2000" b="0" i="0" u="none" strike="noStrike" kern="0" cap="none" spc="0" baseline="0">
                <a:solidFill>
                  <a:srgbClr val="2B2B2B"/>
                </a:solidFill>
                <a:latin typeface="l-regular" pitchFamily="0" charset="0"/>
                <a:ea typeface="宋体" pitchFamily="0" charset="0"/>
                <a:cs typeface="Trebuchet MS" pitchFamily="0" charset="0"/>
              </a:rPr>
              <a:t>Performance evaluations create a sense of ownership among employees for their tasks and responsibilities, fostering a more responsible and reliable workforce. Accountability encourages employees to take initiative, be proactive, and demonstrate greater commitment to their roles.</a:t>
            </a:r>
            <a:endParaRPr lang="zh-CN" altLang="en-US" sz="20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7755400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9" name="组合"/>
          <p:cNvGrpSpPr>
            <a:grpSpLocks/>
          </p:cNvGrpSpPr>
          <p:nvPr/>
        </p:nvGrpSpPr>
        <p:grpSpPr>
          <a:xfrm>
            <a:off x="8658225" y="2647950"/>
            <a:ext cx="3533775" cy="3810000"/>
            <a:chOff x="8658225" y="2647950"/>
            <a:chExt cx="3533775" cy="381000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矩形"/>
          <p:cNvSpPr>
            <a:spLocks/>
          </p:cNvSpPr>
          <p:nvPr/>
        </p:nvSpPr>
        <p:spPr>
          <a:xfrm rot="0">
            <a:off x="990600" y="2133600"/>
            <a:ext cx="79248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An employee performance analysis also known as a performance review is a process used by organization to give employees feedback on their job performance and formally document that performance. Although companies determine their own evaluation cycles most conduct employee performance evaluation once per year . In order to identify the trends and patterns of  different category like gender , performance .</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2669415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723900" y="1066800"/>
            <a:ext cx="5014595" cy="341693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Employees </a:t>
            </a:r>
            <a:br>
              <a:rPr lang="zh-CN" altLang="en-US" sz="3200" b="0"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Manager </a:t>
            </a:r>
            <a:br>
              <a:rPr lang="zh-CN" altLang="en-US" sz="3200" b="0"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PEER</a:t>
            </a:r>
            <a:br>
              <a:rPr lang="zh-CN" altLang="en-US" sz="3200" b="0"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Subordinates</a:t>
            </a:r>
            <a:br>
              <a:rPr lang="zh-CN" altLang="en-US" sz="3200" b="0"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clients  </a:t>
            </a: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7635714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755332" y="385444"/>
            <a:ext cx="10681335" cy="40995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2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rebuchet MS" pitchFamily="0" charset="0"/>
                <a:ea typeface="宋体" pitchFamily="0" charset="0"/>
                <a:cs typeface="Trebuchet MS" pitchFamily="0" charset="0"/>
              </a:rPr>
              <a:t>                   </a:t>
            </a:r>
            <a:br>
              <a:rPr lang="zh-CN" altLang="en-US" sz="2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2800" b="0" i="0" u="none" strike="noStrike" kern="0" cap="none" spc="0" baseline="0">
                <a:solidFill>
                  <a:schemeClr val="tx1"/>
                </a:solidFill>
                <a:latin typeface="Trebuchet MS" pitchFamily="0" charset="0"/>
                <a:ea typeface="宋体" pitchFamily="0" charset="0"/>
                <a:cs typeface="Trebuchet MS" pitchFamily="0" charset="0"/>
              </a:rPr>
              <a:t>Conditional formatting- missing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rPr>
              <a:t>                     Filter -remove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rPr>
              <a:t>                     Formula-performance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rPr>
              <a:t>                     Pivot –summary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rPr>
              <a:t>                     Graph – data visualize </a:t>
            </a: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63362702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文本框"/>
          <p:cNvSpPr>
            <a:spLocks noGrp="1"/>
          </p:cNvSpPr>
          <p:nvPr>
            <p:ph type="body" idx="1"/>
          </p:nvPr>
        </p:nvSpPr>
        <p:spPr>
          <a:xfrm rot="0">
            <a:off x="609600" y="1577340"/>
            <a:ext cx="10972800" cy="38779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Employee- Kaggle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26- features</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9-features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Emp id –</a:t>
            </a:r>
            <a:r>
              <a:rPr lang="en-US" altLang="zh-CN" sz="2800" b="0" i="0" u="none" strike="noStrike" kern="0" cap="none" spc="0" baseline="0">
                <a:latin typeface="Calibri" pitchFamily="0" charset="0"/>
                <a:ea typeface="宋体" pitchFamily="0" charset="0"/>
                <a:cs typeface="Lucida Sans"/>
              </a:rPr>
              <a:t>num</a:t>
            </a:r>
            <a:r>
              <a:rPr lang="en-US" altLang="zh-CN" sz="2800" b="0" i="0" u="none" strike="noStrike" kern="0" cap="none" spc="0" baseline="0">
                <a:latin typeface="Calibri" pitchFamily="0" charset="0"/>
                <a:ea typeface="宋体" pitchFamily="0" charset="0"/>
                <a:cs typeface="Lucida Sans"/>
              </a:rPr>
              <a:t>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Name –text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Emp type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Performance level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Gender-male –female</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Employee rating – </a:t>
            </a:r>
            <a:r>
              <a:rPr lang="en-US" altLang="zh-CN" sz="2800" b="0" i="0" u="none" strike="noStrike" kern="0" cap="none" spc="0" baseline="0">
                <a:latin typeface="Calibri" pitchFamily="0" charset="0"/>
                <a:ea typeface="宋体" pitchFamily="0" charset="0"/>
                <a:cs typeface="Lucida Sans"/>
              </a:rPr>
              <a:t>num</a:t>
            </a:r>
            <a:r>
              <a:rPr lang="en-US" altLang="zh-CN" sz="2800" b="0" i="0" u="none" strike="noStrike" kern="0" cap="none" spc="0" baseline="0">
                <a:latin typeface="Calibri" pitchFamily="0" charset="0"/>
                <a:ea typeface="宋体" pitchFamily="0" charset="0"/>
                <a:cs typeface="Lucida Sans"/>
              </a:rPr>
              <a:t> </a:t>
            </a:r>
            <a:endParaRPr lang="zh-CN" altLang="en-US" sz="2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37240230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文本框"/>
          <p:cNvSpPr>
            <a:spLocks noGrp="1"/>
          </p:cNvSpPr>
          <p:nvPr>
            <p:ph type="body" idx="1"/>
          </p:nvPr>
        </p:nvSpPr>
        <p:spPr>
          <a:xfrm rot="0">
            <a:off x="609600" y="1577340"/>
            <a:ext cx="8839200" cy="86177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Performance level= IFS(Z8&gt;=5,”VERY HIGH”,Z8&gt;=4,”HIGH”,Z8&gt;=3,”MED”,TRUE,”LOW”)</a:t>
            </a:r>
            <a:endParaRPr lang="zh-CN" altLang="en-US" sz="2800" b="0" i="0" u="none" strike="noStrike" kern="0" cap="none" spc="0" baseline="0">
              <a:latin typeface="Calibri" pitchFamily="0" charset="0"/>
              <a:ea typeface="宋体" pitchFamily="0" charset="0"/>
              <a:cs typeface="Lucida Sans"/>
            </a:endParaRPr>
          </a:p>
        </p:txBody>
      </p:sp>
      <p:sp>
        <p:nvSpPr>
          <p:cNvPr id="16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3182097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2024-08-30T00:31:40Z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