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9" r:id="rId2"/>
    <p:sldId id="260" r:id="rId3"/>
    <p:sldId id="257" r:id="rId4"/>
    <p:sldId id="258" r:id="rId5"/>
    <p:sldId id="261" r:id="rId6"/>
    <p:sldId id="262" r:id="rId7"/>
    <p:sldId id="263" r:id="rId8"/>
    <p:sldId id="264" r:id="rId9"/>
    <p:sldId id="265" r:id="rId10"/>
    <p:sldId id="266" r:id="rId1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660066"/>
    <a:srgbClr val="000058"/>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575" autoAdjust="0"/>
    <p:restoredTop sz="94652" autoAdjust="0"/>
  </p:normalViewPr>
  <p:slideViewPr>
    <p:cSldViewPr>
      <p:cViewPr varScale="1">
        <p:scale>
          <a:sx n="83" d="100"/>
          <a:sy n="83" d="100"/>
        </p:scale>
        <p:origin x="-128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endParaRPr lang="es-ES"/>
          </a:p>
        </p:txBody>
      </p:sp>
      <p:sp>
        <p:nvSpPr>
          <p:cNvPr id="17" name="Footer Placeholder 16"/>
          <p:cNvSpPr>
            <a:spLocks noGrp="1"/>
          </p:cNvSpPr>
          <p:nvPr>
            <p:ph type="ftr" sz="quarter" idx="11"/>
          </p:nvPr>
        </p:nvSpPr>
        <p:spPr/>
        <p:txBody>
          <a:bodyPr/>
          <a:lstStyle>
            <a:extLst/>
          </a:lstStyle>
          <a:p>
            <a:endParaRPr lang="es-ES"/>
          </a:p>
        </p:txBody>
      </p:sp>
      <p:sp>
        <p:nvSpPr>
          <p:cNvPr id="29" name="Slide Number Placeholder 28"/>
          <p:cNvSpPr>
            <a:spLocks noGrp="1"/>
          </p:cNvSpPr>
          <p:nvPr>
            <p:ph type="sldNum" sz="quarter" idx="12"/>
          </p:nvPr>
        </p:nvSpPr>
        <p:spPr/>
        <p:txBody>
          <a:bodyPr/>
          <a:lstStyle>
            <a:extLst/>
          </a:lstStyle>
          <a:p>
            <a:fld id="{064FDDF6-AFD1-428B-A623-850B394C3EBF}" type="slidenum">
              <a:rPr lang="es-ES" smtClean="0"/>
              <a:pPr/>
              <a:t>‹#›</a:t>
            </a:fld>
            <a:endParaRPr lang="es-E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05790B15-52BB-4B5C-8EE2-99D1288452F3}"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566E1ADC-A2F7-4DA0-9F53-DE4143512DEB}"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C59DB011-7E1B-41CF-94B3-88F2A37C6337}"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98B24DA4-C5D6-4F53-8757-1436EE81D6CB}" type="slidenum">
              <a:rPr lang="es-ES" smtClean="0"/>
              <a:pPr/>
              <a:t>‹#›</a:t>
            </a:fld>
            <a:endParaRPr lang="es-E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p:txBody>
          <a:bodyPr/>
          <a:lstStyle>
            <a:extLst/>
          </a:lstStyle>
          <a:p>
            <a:fld id="{3BB46BEA-EBB7-4CA7-B6A4-A20EBA9CAFE2}"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s-ES"/>
          </a:p>
        </p:txBody>
      </p:sp>
      <p:sp>
        <p:nvSpPr>
          <p:cNvPr id="8" name="Footer Placeholder 7"/>
          <p:cNvSpPr>
            <a:spLocks noGrp="1"/>
          </p:cNvSpPr>
          <p:nvPr>
            <p:ph type="ftr" sz="quarter" idx="11"/>
          </p:nvPr>
        </p:nvSpPr>
        <p:spPr/>
        <p:txBody>
          <a:bodyPr/>
          <a:lstStyle>
            <a:extLst/>
          </a:lstStyle>
          <a:p>
            <a:endParaRPr lang="es-ES"/>
          </a:p>
        </p:txBody>
      </p:sp>
      <p:sp>
        <p:nvSpPr>
          <p:cNvPr id="9" name="Slide Number Placeholder 8"/>
          <p:cNvSpPr>
            <a:spLocks noGrp="1"/>
          </p:cNvSpPr>
          <p:nvPr>
            <p:ph type="sldNum" sz="quarter" idx="12"/>
          </p:nvPr>
        </p:nvSpPr>
        <p:spPr/>
        <p:txBody>
          <a:bodyPr/>
          <a:lstStyle>
            <a:extLst/>
          </a:lstStyle>
          <a:p>
            <a:fld id="{50FFB25E-FE62-4D6E-9CD9-6DF1CC4D7050}" type="slidenum">
              <a:rPr lang="es-ES" smtClean="0"/>
              <a:pPr/>
              <a:t>‹#›</a:t>
            </a:fld>
            <a:endParaRPr lang="es-E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s-ES"/>
          </a:p>
        </p:txBody>
      </p:sp>
      <p:sp>
        <p:nvSpPr>
          <p:cNvPr id="4" name="Footer Placeholder 3"/>
          <p:cNvSpPr>
            <a:spLocks noGrp="1"/>
          </p:cNvSpPr>
          <p:nvPr>
            <p:ph type="ftr" sz="quarter" idx="11"/>
          </p:nvPr>
        </p:nvSpPr>
        <p:spPr/>
        <p:txBody>
          <a:bodyPr/>
          <a:lstStyle>
            <a:extLst/>
          </a:lstStyle>
          <a:p>
            <a:endParaRPr lang="es-ES"/>
          </a:p>
        </p:txBody>
      </p:sp>
      <p:sp>
        <p:nvSpPr>
          <p:cNvPr id="5" name="Slide Number Placeholder 4"/>
          <p:cNvSpPr>
            <a:spLocks noGrp="1"/>
          </p:cNvSpPr>
          <p:nvPr>
            <p:ph type="sldNum" sz="quarter" idx="12"/>
          </p:nvPr>
        </p:nvSpPr>
        <p:spPr/>
        <p:txBody>
          <a:bodyPr/>
          <a:lstStyle>
            <a:extLst/>
          </a:lstStyle>
          <a:p>
            <a:fld id="{9023C076-A585-41E9-905F-DE369789EF29}"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s-ES"/>
          </a:p>
        </p:txBody>
      </p:sp>
      <p:sp>
        <p:nvSpPr>
          <p:cNvPr id="3" name="Footer Placeholder 2"/>
          <p:cNvSpPr>
            <a:spLocks noGrp="1"/>
          </p:cNvSpPr>
          <p:nvPr>
            <p:ph type="ftr" sz="quarter" idx="11"/>
          </p:nvPr>
        </p:nvSpPr>
        <p:spPr/>
        <p:txBody>
          <a:bodyPr/>
          <a:lstStyle>
            <a:extLst/>
          </a:lstStyle>
          <a:p>
            <a:endParaRPr lang="es-ES"/>
          </a:p>
        </p:txBody>
      </p:sp>
      <p:sp>
        <p:nvSpPr>
          <p:cNvPr id="4" name="Slide Number Placeholder 3"/>
          <p:cNvSpPr>
            <a:spLocks noGrp="1"/>
          </p:cNvSpPr>
          <p:nvPr>
            <p:ph type="sldNum" sz="quarter" idx="12"/>
          </p:nvPr>
        </p:nvSpPr>
        <p:spPr/>
        <p:txBody>
          <a:bodyPr/>
          <a:lstStyle>
            <a:extLst/>
          </a:lstStyle>
          <a:p>
            <a:fld id="{E327C61A-A387-422B-939B-DACDA84D7C4B}"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p:txBody>
          <a:bodyPr/>
          <a:lstStyle>
            <a:extLst/>
          </a:lstStyle>
          <a:p>
            <a:fld id="{68CE7375-FAA6-4BC3-ACD2-9754F6A8F09E}"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endParaRPr lang="es-ES"/>
          </a:p>
        </p:txBody>
      </p:sp>
      <p:sp>
        <p:nvSpPr>
          <p:cNvPr id="6" name="Footer Placeholder 5"/>
          <p:cNvSpPr>
            <a:spLocks noGrp="1"/>
          </p:cNvSpPr>
          <p:nvPr>
            <p:ph type="ftr" sz="quarter" idx="11"/>
          </p:nvPr>
        </p:nvSpPr>
        <p:spPr>
          <a:xfrm>
            <a:off x="914400" y="55499"/>
            <a:ext cx="5562600" cy="365125"/>
          </a:xfrm>
        </p:spPr>
        <p:txBody>
          <a:bodyPr/>
          <a:lstStyle>
            <a:extLst/>
          </a:lstStyle>
          <a:p>
            <a:endParaRPr lang="es-ES"/>
          </a:p>
        </p:txBody>
      </p:sp>
      <p:sp>
        <p:nvSpPr>
          <p:cNvPr id="7" name="Slide Number Placeholder 6"/>
          <p:cNvSpPr>
            <a:spLocks noGrp="1"/>
          </p:cNvSpPr>
          <p:nvPr>
            <p:ph type="sldNum" sz="quarter" idx="12"/>
          </p:nvPr>
        </p:nvSpPr>
        <p:spPr>
          <a:xfrm>
            <a:off x="8610600" y="55499"/>
            <a:ext cx="457200" cy="365125"/>
          </a:xfrm>
        </p:spPr>
        <p:txBody>
          <a:bodyPr/>
          <a:lstStyle>
            <a:extLst/>
          </a:lstStyle>
          <a:p>
            <a:fld id="{2503A423-7180-4B8B-98CF-9419A669FC4F}"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endParaRPr lang="es-E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s-E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30BA35A-E97A-41AA-A95C-57BF449A9F3B}" type="slidenum">
              <a:rPr lang="es-ES" smtClean="0"/>
              <a:pPr/>
              <a:t>‹#›</a:t>
            </a:fld>
            <a:endParaRPr lang="es-E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jpg"/>
          <p:cNvPicPr>
            <a:picLocks noChangeAspect="1"/>
          </p:cNvPicPr>
          <p:nvPr/>
        </p:nvPicPr>
        <p:blipFill>
          <a:blip r:embed="rId2"/>
          <a:stretch>
            <a:fillRect/>
          </a:stretch>
        </p:blipFill>
        <p:spPr>
          <a:xfrm>
            <a:off x="4071934" y="1714488"/>
            <a:ext cx="1714512" cy="1768817"/>
          </a:xfrm>
          <a:prstGeom prst="rect">
            <a:avLst/>
          </a:prstGeom>
        </p:spPr>
      </p:pic>
      <p:sp>
        <p:nvSpPr>
          <p:cNvPr id="3" name="Rectangle 2"/>
          <p:cNvSpPr/>
          <p:nvPr/>
        </p:nvSpPr>
        <p:spPr>
          <a:xfrm>
            <a:off x="1000100" y="928670"/>
            <a:ext cx="7545848" cy="461665"/>
          </a:xfrm>
          <a:prstGeom prst="rect">
            <a:avLst/>
          </a:prstGeom>
          <a:noFill/>
        </p:spPr>
        <p:txBody>
          <a:bodyPr wrap="square" lIns="91440" tIns="45720" rIns="91440" bIns="45720">
            <a:spAutoFit/>
          </a:bodyPr>
          <a:lstStyle/>
          <a:p>
            <a:pPr algn="ctr"/>
            <a:r>
              <a:rPr lang="en-US" sz="2400" b="1" u="sng"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Shri</a:t>
            </a:r>
            <a:r>
              <a:rPr lang="en-US" sz="2400" b="1" u="sng"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400" b="1" u="sng"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vaishnav</a:t>
            </a:r>
            <a:r>
              <a:rPr lang="en-US" sz="2400" b="1" u="sng"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400" b="1" u="sng"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vidyapeeth</a:t>
            </a:r>
            <a:r>
              <a:rPr lang="en-US" sz="2400" b="1" u="sng"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400" b="1" u="sng" cap="all"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vishwavidyalaya</a:t>
            </a:r>
            <a:endParaRPr lang="en-US" sz="2400" b="1" u="sng"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TextBox 3"/>
          <p:cNvSpPr txBox="1"/>
          <p:nvPr/>
        </p:nvSpPr>
        <p:spPr>
          <a:xfrm>
            <a:off x="2214546" y="3500438"/>
            <a:ext cx="5229317" cy="523220"/>
          </a:xfrm>
          <a:prstGeom prst="rect">
            <a:avLst/>
          </a:prstGeom>
          <a:noFill/>
        </p:spPr>
        <p:txBody>
          <a:bodyPr wrap="none" rtlCol="0">
            <a:spAutoFit/>
          </a:bodyPr>
          <a:lstStyle/>
          <a:p>
            <a:pPr algn="ctr"/>
            <a:r>
              <a:rPr lang="en-US" sz="2800" b="1" i="1" u="sng" dirty="0" smtClean="0">
                <a:solidFill>
                  <a:schemeClr val="accent4">
                    <a:lumMod val="40000"/>
                    <a:lumOff val="60000"/>
                  </a:schemeClr>
                </a:solidFill>
                <a:latin typeface="Berlin Sans FB Demi" pitchFamily="34" charset="0"/>
              </a:rPr>
              <a:t>Movie Recommendation System</a:t>
            </a:r>
            <a:endParaRPr lang="en-US" b="1" i="1" u="sng" dirty="0">
              <a:solidFill>
                <a:schemeClr val="accent4">
                  <a:lumMod val="40000"/>
                  <a:lumOff val="60000"/>
                </a:schemeClr>
              </a:solidFill>
              <a:latin typeface="Berlin Sans FB Demi" pitchFamily="34" charset="0"/>
            </a:endParaRPr>
          </a:p>
        </p:txBody>
      </p:sp>
      <p:sp>
        <p:nvSpPr>
          <p:cNvPr id="5" name="TextBox 4"/>
          <p:cNvSpPr txBox="1"/>
          <p:nvPr/>
        </p:nvSpPr>
        <p:spPr>
          <a:xfrm>
            <a:off x="571472" y="4286256"/>
            <a:ext cx="5357850" cy="1692771"/>
          </a:xfrm>
          <a:prstGeom prst="rect">
            <a:avLst/>
          </a:prstGeom>
          <a:noFill/>
        </p:spPr>
        <p:txBody>
          <a:bodyPr wrap="square" rtlCol="0">
            <a:spAutoFit/>
          </a:bodyPr>
          <a:lstStyle/>
          <a:p>
            <a:r>
              <a:rPr lang="en-US" sz="2400" u="sng" dirty="0" smtClean="0"/>
              <a:t>Submitted By:</a:t>
            </a:r>
          </a:p>
          <a:p>
            <a:r>
              <a:rPr lang="en-US" sz="2000" dirty="0" err="1" smtClean="0"/>
              <a:t>Chaitanya</a:t>
            </a:r>
            <a:r>
              <a:rPr lang="en-US" sz="2000" dirty="0" smtClean="0"/>
              <a:t> </a:t>
            </a:r>
            <a:r>
              <a:rPr lang="en-US" sz="2000" dirty="0" err="1" smtClean="0"/>
              <a:t>Mishra</a:t>
            </a:r>
            <a:r>
              <a:rPr lang="en-US" sz="2000" dirty="0" smtClean="0"/>
              <a:t>(18100BTCSAII02836)</a:t>
            </a:r>
          </a:p>
          <a:p>
            <a:r>
              <a:rPr lang="en-US" sz="2000" dirty="0" err="1" smtClean="0"/>
              <a:t>Divyanshu</a:t>
            </a:r>
            <a:r>
              <a:rPr lang="en-US" sz="2000" dirty="0" smtClean="0"/>
              <a:t> </a:t>
            </a:r>
            <a:r>
              <a:rPr lang="en-US" sz="2000" dirty="0" err="1" smtClean="0"/>
              <a:t>Shrivastava</a:t>
            </a:r>
            <a:r>
              <a:rPr lang="en-US" sz="2000" dirty="0" smtClean="0"/>
              <a:t>(18100BTCSAII02839)</a:t>
            </a:r>
          </a:p>
          <a:p>
            <a:r>
              <a:rPr lang="en-US" sz="2000" dirty="0" err="1" smtClean="0"/>
              <a:t>Nayanpreet</a:t>
            </a:r>
            <a:r>
              <a:rPr lang="en-US" sz="2000" dirty="0" smtClean="0"/>
              <a:t> </a:t>
            </a:r>
            <a:r>
              <a:rPr lang="en-US" sz="2000" dirty="0" err="1" smtClean="0"/>
              <a:t>Chhabra</a:t>
            </a:r>
            <a:r>
              <a:rPr lang="en-US" sz="2000" dirty="0" smtClean="0"/>
              <a:t>(18100BTCSAII02848)</a:t>
            </a:r>
          </a:p>
          <a:p>
            <a:r>
              <a:rPr lang="en-US" sz="2000" dirty="0" err="1" smtClean="0"/>
              <a:t>Pragya</a:t>
            </a:r>
            <a:r>
              <a:rPr lang="en-US" sz="2000" dirty="0" smtClean="0"/>
              <a:t> Jain(18100BTCSAII02852)</a:t>
            </a:r>
            <a:endParaRPr lang="en-US" sz="2000" dirty="0"/>
          </a:p>
        </p:txBody>
      </p:sp>
      <p:sp>
        <p:nvSpPr>
          <p:cNvPr id="6" name="TextBox 5"/>
          <p:cNvSpPr txBox="1"/>
          <p:nvPr/>
        </p:nvSpPr>
        <p:spPr>
          <a:xfrm>
            <a:off x="6215074" y="4286256"/>
            <a:ext cx="2571768" cy="1046440"/>
          </a:xfrm>
          <a:prstGeom prst="rect">
            <a:avLst/>
          </a:prstGeom>
          <a:noFill/>
        </p:spPr>
        <p:txBody>
          <a:bodyPr wrap="square" rtlCol="0">
            <a:spAutoFit/>
          </a:bodyPr>
          <a:lstStyle/>
          <a:p>
            <a:r>
              <a:rPr lang="en-US" sz="2400" u="sng" dirty="0" smtClean="0"/>
              <a:t>Submitted To</a:t>
            </a:r>
            <a:r>
              <a:rPr lang="en-US" u="sng" dirty="0" smtClean="0"/>
              <a:t>:</a:t>
            </a:r>
          </a:p>
          <a:p>
            <a:r>
              <a:rPr lang="en-US" sz="2000" dirty="0" err="1" smtClean="0"/>
              <a:t>Gaurav</a:t>
            </a:r>
            <a:r>
              <a:rPr lang="en-US" sz="2000" dirty="0" smtClean="0"/>
              <a:t> </a:t>
            </a:r>
            <a:r>
              <a:rPr lang="en-US" sz="2000" dirty="0" err="1" smtClean="0"/>
              <a:t>Choudhary</a:t>
            </a:r>
            <a:endParaRPr lang="en-US" sz="2000" dirty="0" smtClean="0"/>
          </a:p>
          <a:p>
            <a:endParaRPr lang="en-US"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14620"/>
            <a:ext cx="7772400" cy="914400"/>
          </a:xfrm>
        </p:spPr>
        <p:txBody>
          <a:bodyPr/>
          <a:lstStyle/>
          <a:p>
            <a:pPr algn="ctr"/>
            <a:r>
              <a:rPr lang="en-US" sz="6600" b="1" u="sng" dirty="0" smtClean="0"/>
              <a:t>THANK YOU</a:t>
            </a:r>
            <a:endParaRPr lang="en-US"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2910" y="428604"/>
            <a:ext cx="8156448" cy="777240"/>
          </a:xfrm>
        </p:spPr>
        <p:txBody>
          <a:bodyPr/>
          <a:lstStyle/>
          <a:p>
            <a:r>
              <a:rPr lang="en-US" sz="4400" b="1" i="1" u="sng" dirty="0" smtClean="0"/>
              <a:t>MOVIE RECOMMENDATION SYSTEM</a:t>
            </a:r>
            <a:endParaRPr lang="en-US" sz="4400" b="1" i="1" u="sng" dirty="0"/>
          </a:p>
        </p:txBody>
      </p:sp>
      <p:pic>
        <p:nvPicPr>
          <p:cNvPr id="5" name="Picture 4" descr="data-science-movie-recommendation-project.jpg"/>
          <p:cNvPicPr>
            <a:picLocks noChangeAspect="1"/>
          </p:cNvPicPr>
          <p:nvPr/>
        </p:nvPicPr>
        <p:blipFill>
          <a:blip r:embed="rId2"/>
          <a:stretch>
            <a:fillRect/>
          </a:stretch>
        </p:blipFill>
        <p:spPr>
          <a:xfrm>
            <a:off x="928662" y="1928802"/>
            <a:ext cx="7643834" cy="40030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95288" y="188913"/>
            <a:ext cx="8229600" cy="981075"/>
          </a:xfrm>
        </p:spPr>
        <p:txBody>
          <a:bodyPr/>
          <a:lstStyle/>
          <a:p>
            <a:r>
              <a:rPr lang="en-US" dirty="0" smtClean="0">
                <a:solidFill>
                  <a:schemeClr val="tx1"/>
                </a:solidFill>
              </a:rPr>
              <a:t>Introduction</a:t>
            </a:r>
            <a:endParaRPr lang="en-US" dirty="0">
              <a:solidFill>
                <a:schemeClr val="tx1"/>
              </a:solidFill>
            </a:endParaRPr>
          </a:p>
        </p:txBody>
      </p:sp>
      <p:sp>
        <p:nvSpPr>
          <p:cNvPr id="106499" name="Rectangle 3"/>
          <p:cNvSpPr>
            <a:spLocks noGrp="1" noChangeArrowheads="1"/>
          </p:cNvSpPr>
          <p:nvPr>
            <p:ph idx="1"/>
          </p:nvPr>
        </p:nvSpPr>
        <p:spPr>
          <a:xfrm>
            <a:off x="457200" y="1855788"/>
            <a:ext cx="8229600" cy="4525962"/>
          </a:xfrm>
        </p:spPr>
        <p:txBody>
          <a:bodyPr/>
          <a:lstStyle/>
          <a:p>
            <a:r>
              <a:rPr lang="en-US" dirty="0" smtClean="0"/>
              <a:t>Movie popularity can help people decide which movie to watch, or whether they want to go the cinema to watch it or wait till the DVD is release and watch it at home. Consequently, it could also help theater owner to choose which movies to show or how many times to show it or for how </a:t>
            </a:r>
            <a:r>
              <a:rPr lang="en-US" dirty="0" smtClean="0"/>
              <a:t>long.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95288" y="188913"/>
            <a:ext cx="8229600" cy="981075"/>
          </a:xfrm>
        </p:spPr>
        <p:txBody>
          <a:bodyPr/>
          <a:lstStyle/>
          <a:p>
            <a:r>
              <a:rPr lang="en-US" dirty="0" smtClean="0"/>
              <a:t>Dataset to be used: </a:t>
            </a:r>
            <a:br>
              <a:rPr lang="en-US" dirty="0" smtClean="0"/>
            </a:br>
            <a:endParaRPr lang="en-US" dirty="0">
              <a:solidFill>
                <a:schemeClr val="tx1"/>
              </a:solidFill>
            </a:endParaRPr>
          </a:p>
        </p:txBody>
      </p:sp>
      <p:sp>
        <p:nvSpPr>
          <p:cNvPr id="153603" name="Rectangle 3"/>
          <p:cNvSpPr>
            <a:spLocks noGrp="1" noChangeArrowheads="1"/>
          </p:cNvSpPr>
          <p:nvPr>
            <p:ph idx="1"/>
          </p:nvPr>
        </p:nvSpPr>
        <p:spPr>
          <a:xfrm>
            <a:off x="457200" y="1855788"/>
            <a:ext cx="8229600" cy="4525962"/>
          </a:xfrm>
        </p:spPr>
        <p:txBody>
          <a:bodyPr/>
          <a:lstStyle/>
          <a:p>
            <a:endParaRPr lang="en-US" dirty="0" smtClean="0"/>
          </a:p>
          <a:p>
            <a:r>
              <a:rPr lang="en-US" dirty="0" smtClean="0"/>
              <a:t> </a:t>
            </a:r>
            <a:r>
              <a:rPr lang="en-US" dirty="0" err="1" smtClean="0"/>
              <a:t>MovieLens</a:t>
            </a:r>
            <a:r>
              <a:rPr lang="en-US" dirty="0" smtClean="0"/>
              <a:t> Dataset. </a:t>
            </a:r>
          </a:p>
          <a:p>
            <a:r>
              <a:rPr lang="en-US" dirty="0" smtClean="0"/>
              <a:t>In order to build our recommendation system, we have used the </a:t>
            </a:r>
            <a:r>
              <a:rPr lang="en-US" dirty="0" err="1" smtClean="0"/>
              <a:t>MovieLens</a:t>
            </a:r>
            <a:r>
              <a:rPr lang="en-US" dirty="0" smtClean="0"/>
              <a:t> </a:t>
            </a:r>
            <a:r>
              <a:rPr lang="en-US" dirty="0" smtClean="0"/>
              <a:t>Dataset. We  are using ”movies.csv” and “ratings.csv” files. This </a:t>
            </a:r>
            <a:r>
              <a:rPr lang="en-US" dirty="0" smtClean="0"/>
              <a:t>data consists of 105339 ratings applied over 10329 movies.</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Definition: </a:t>
            </a:r>
            <a:endParaRPr lang="en-US" dirty="0"/>
          </a:p>
        </p:txBody>
      </p:sp>
      <p:sp>
        <p:nvSpPr>
          <p:cNvPr id="3" name="Content Placeholder 2"/>
          <p:cNvSpPr>
            <a:spLocks noGrp="1"/>
          </p:cNvSpPr>
          <p:nvPr>
            <p:ph idx="1"/>
          </p:nvPr>
        </p:nvSpPr>
        <p:spPr/>
        <p:txBody>
          <a:bodyPr/>
          <a:lstStyle/>
          <a:p>
            <a:pPr algn="just"/>
            <a:endParaRPr lang="en-US" dirty="0" smtClean="0"/>
          </a:p>
          <a:p>
            <a:pPr algn="just">
              <a:buNone/>
            </a:pPr>
            <a:r>
              <a:rPr lang="en-US" dirty="0" smtClean="0"/>
              <a:t>  </a:t>
            </a:r>
            <a:r>
              <a:rPr lang="en-US" sz="2400" dirty="0" smtClean="0"/>
              <a:t>   Its still confusing to predict the movie that to be suggested to an user to view next on the basis of previously watched movies and on the basis of the genre the user is interested in.</a:t>
            </a:r>
          </a:p>
          <a:p>
            <a:pPr algn="just">
              <a:buNone/>
            </a:pPr>
            <a:endParaRPr lang="en-US" sz="2400" dirty="0" smtClean="0"/>
          </a:p>
          <a:p>
            <a:pPr algn="just">
              <a:buNone/>
            </a:pPr>
            <a:endParaRPr lang="en-US" sz="2400" dirty="0" smtClean="0"/>
          </a:p>
          <a:p>
            <a:pPr algn="just">
              <a:buNone/>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2400" dirty="0" smtClean="0"/>
              <a:t>Generally user when first starts to watch any movie the dataset is blank. As he slowly gets indulged in further watching the dataset gradually gets updated with his/her watched movies and concludes with the movie genres.</a:t>
            </a:r>
          </a:p>
          <a:p>
            <a:r>
              <a:rPr lang="en-US" sz="2400" dirty="0" smtClean="0"/>
              <a:t>The most popular movie present in the current dataset of the same genre should be the next suggestion.</a:t>
            </a:r>
          </a:p>
          <a:p>
            <a:r>
              <a:rPr lang="en-US" sz="2400" dirty="0" smtClean="0"/>
              <a:t>This should be done to know the popularity of a movie amongst the users having interest in same genre.</a:t>
            </a:r>
          </a:p>
          <a:p>
            <a:r>
              <a:rPr lang="en-US" sz="2400" dirty="0" smtClean="0"/>
              <a:t>Our task is to suggest the next movie on the basis of user interest and ratings given by the users having same interest.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smtClean="0"/>
              <a:t>purpose of this project is to analysis a dataset containing information about movies and </a:t>
            </a:r>
            <a:r>
              <a:rPr lang="en-US" dirty="0" smtClean="0"/>
              <a:t>ratings given by the user.</a:t>
            </a:r>
          </a:p>
          <a:p>
            <a:pPr lvl="0"/>
            <a:r>
              <a:rPr lang="en-US" dirty="0" smtClean="0"/>
              <a:t>a dataset </a:t>
            </a:r>
            <a:r>
              <a:rPr lang="en-US" dirty="0" smtClean="0"/>
              <a:t>”movies.csv”</a:t>
            </a:r>
            <a:r>
              <a:rPr lang="en-US" dirty="0" smtClean="0"/>
              <a:t> used to </a:t>
            </a:r>
            <a:r>
              <a:rPr lang="en-US" dirty="0" smtClean="0"/>
              <a:t>have the alphabetically arranged movie list on the basis of genre.</a:t>
            </a:r>
            <a:endParaRPr lang="en-US" dirty="0" smtClean="0"/>
          </a:p>
          <a:p>
            <a:pPr lvl="0"/>
            <a:r>
              <a:rPr lang="en-US" dirty="0" smtClean="0"/>
              <a:t>a </a:t>
            </a:r>
            <a:r>
              <a:rPr lang="en-US" dirty="0" smtClean="0"/>
              <a:t>”ratings.csv”</a:t>
            </a:r>
            <a:r>
              <a:rPr lang="en-US" dirty="0" smtClean="0"/>
              <a:t> that explains how </a:t>
            </a:r>
            <a:r>
              <a:rPr lang="en-US" dirty="0" smtClean="0"/>
              <a:t>much popularity a movie has amongst the users.</a:t>
            </a:r>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being used:</a:t>
            </a:r>
            <a:br>
              <a:rPr lang="en-US" dirty="0" smtClean="0"/>
            </a:br>
            <a:endParaRPr lang="en-US" dirty="0"/>
          </a:p>
        </p:txBody>
      </p:sp>
      <p:sp>
        <p:nvSpPr>
          <p:cNvPr id="3" name="Content Placeholder 2"/>
          <p:cNvSpPr>
            <a:spLocks noGrp="1"/>
          </p:cNvSpPr>
          <p:nvPr>
            <p:ph idx="1"/>
          </p:nvPr>
        </p:nvSpPr>
        <p:spPr/>
        <p:txBody>
          <a:bodyPr/>
          <a:lstStyle/>
          <a:p>
            <a:r>
              <a:rPr lang="en-US" dirty="0" smtClean="0"/>
              <a:t>R programming language.</a:t>
            </a:r>
          </a:p>
          <a:p>
            <a:r>
              <a:rPr lang="en-US" dirty="0" smtClean="0"/>
              <a:t>IDE- </a:t>
            </a:r>
            <a:r>
              <a:rPr lang="en-US" dirty="0" err="1" smtClean="0"/>
              <a:t>Rstudio</a:t>
            </a:r>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US" dirty="0"/>
          </a:p>
        </p:txBody>
      </p:sp>
      <p:sp>
        <p:nvSpPr>
          <p:cNvPr id="3" name="Content Placeholder 2"/>
          <p:cNvSpPr>
            <a:spLocks noGrp="1"/>
          </p:cNvSpPr>
          <p:nvPr>
            <p:ph idx="1"/>
          </p:nvPr>
        </p:nvSpPr>
        <p:spPr/>
        <p:txBody>
          <a:bodyPr/>
          <a:lstStyle/>
          <a:p>
            <a:r>
              <a:rPr lang="en-US" dirty="0" smtClean="0"/>
              <a:t>This project will provide proper list of recommended movies for a certain user according to his interest in previously watched movies.</a:t>
            </a:r>
          </a:p>
          <a:p>
            <a:r>
              <a:rPr lang="en-US" dirty="0" smtClean="0"/>
              <a:t>Also the ratings by the other users will contribute to do the same.</a:t>
            </a:r>
          </a:p>
          <a:p>
            <a:r>
              <a:rPr lang="en-US" dirty="0" smtClean="0"/>
              <a:t>It will also help to judge the popularity of a particular movie amongst the users in different genres.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11078</TotalTime>
  <Words>336</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vt:lpstr>
      <vt:lpstr>Slide 1</vt:lpstr>
      <vt:lpstr>MOVIE RECOMMENDATION SYSTEM</vt:lpstr>
      <vt:lpstr>Introduction</vt:lpstr>
      <vt:lpstr>Dataset to be used:  </vt:lpstr>
      <vt:lpstr>Problem Definition: </vt:lpstr>
      <vt:lpstr>PROBLEM STATEMENT:</vt:lpstr>
      <vt:lpstr>Purpose: </vt:lpstr>
      <vt:lpstr>Technology being used: </vt:lpstr>
      <vt:lpstr>Outcome:</vt:lpstr>
      <vt:lpstr>THANK YOU</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lenovo</cp:lastModifiedBy>
  <cp:revision>748</cp:revision>
  <dcterms:created xsi:type="dcterms:W3CDTF">2010-05-23T14:28:12Z</dcterms:created>
  <dcterms:modified xsi:type="dcterms:W3CDTF">2020-03-04T16:32:41Z</dcterms:modified>
</cp:coreProperties>
</file>